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84" r:id="rId4"/>
    <p:sldId id="282" r:id="rId5"/>
    <p:sldId id="286" r:id="rId6"/>
    <p:sldId id="288" r:id="rId7"/>
    <p:sldId id="258" r:id="rId8"/>
    <p:sldId id="270" r:id="rId9"/>
    <p:sldId id="259" r:id="rId10"/>
    <p:sldId id="260" r:id="rId11"/>
    <p:sldId id="272" r:id="rId12"/>
    <p:sldId id="276" r:id="rId13"/>
    <p:sldId id="275" r:id="rId14"/>
    <p:sldId id="262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930"/>
  </p:normalViewPr>
  <p:slideViewPr>
    <p:cSldViewPr snapToGrid="0" snapToObjects="1">
      <p:cViewPr varScale="1">
        <p:scale>
          <a:sx n="117" d="100"/>
          <a:sy n="117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1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MSC Title Slide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20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22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23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LowerBar" descr="LowerB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5148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TopBar" descr="Top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165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841247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 marL="173037" indent="-173037">
              <a:lnSpc>
                <a:spcPct val="90000"/>
              </a:lnSpc>
              <a:spcBef>
                <a:spcPts val="1000"/>
              </a:spcBef>
              <a:defRPr sz="3200"/>
            </a:lvl1pPr>
            <a:lvl2pPr marL="539296" indent="-199571">
              <a:lnSpc>
                <a:spcPct val="90000"/>
              </a:lnSpc>
              <a:spcBef>
                <a:spcPts val="1000"/>
              </a:spcBef>
              <a:defRPr sz="3200"/>
            </a:lvl2pPr>
            <a:lvl3pPr marL="815975" indent="-298450">
              <a:lnSpc>
                <a:spcPct val="90000"/>
              </a:lnSpc>
              <a:spcBef>
                <a:spcPts val="1000"/>
              </a:spcBef>
              <a:defRPr sz="3200"/>
            </a:lvl3pPr>
            <a:lvl4pPr marL="1078547" indent="-276860">
              <a:lnSpc>
                <a:spcPct val="90000"/>
              </a:lnSpc>
              <a:spcBef>
                <a:spcPts val="1000"/>
              </a:spcBef>
              <a:defRPr sz="3200"/>
            </a:lvl4pPr>
            <a:lvl5pPr marL="1335722" indent="-365759">
              <a:lnSpc>
                <a:spcPct val="90000"/>
              </a:lnSpc>
              <a:spcBef>
                <a:spcPts val="10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35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37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3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0488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bumper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werBar" descr="LowerBar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922567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TopBar" descr="TopBar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5" name="Picture 10" descr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358413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836761" y="104035"/>
            <a:ext cx="7955281" cy="480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711257"/>
            <a:ext cx="77724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1" r:id="rId10"/>
    <p:sldLayoutId id="2147483663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3038" marR="0" indent="-173038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4350" marR="0" indent="-17462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86130" marR="0" indent="-26860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032404" marR="0" indent="-230717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274762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650875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480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052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624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ctober 1 - December 31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484748"/>
          </a:xfrm>
          <a:prstGeom prst="rect">
            <a:avLst/>
          </a:prstGeom>
        </p:spPr>
        <p:txBody>
          <a:bodyPr/>
          <a:lstStyle/>
          <a:p>
            <a:pPr defTabSz="365760">
              <a:defRPr sz="960"/>
            </a:pPr>
            <a:r>
              <a:rPr lang="en-US" dirty="0"/>
              <a:t>1 JAN – 31 MAR</a:t>
            </a:r>
            <a:endParaRPr lang="en-US" sz="480" dirty="0"/>
          </a:p>
          <a:p>
            <a:pPr defTabSz="182880">
              <a:lnSpc>
                <a:spcPct val="100000"/>
              </a:lnSpc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dirty="0"/>
              <a:t>​</a:t>
            </a:r>
            <a:endParaRPr sz="480" dirty="0"/>
          </a:p>
        </p:txBody>
      </p:sp>
      <p:sp>
        <p:nvSpPr>
          <p:cNvPr id="180" name="CYS First Quarter FY22 Ins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rPr lang="en-US" dirty="0"/>
              <a:t>BRD</a:t>
            </a:r>
            <a:r>
              <a:rPr dirty="0"/>
              <a:t> </a:t>
            </a:r>
            <a:r>
              <a:rPr lang="en-US" dirty="0"/>
              <a:t>Second</a:t>
            </a:r>
            <a:r>
              <a:rPr dirty="0"/>
              <a:t> Quarter FY</a:t>
            </a:r>
            <a:r>
              <a:rPr lang="en-US" dirty="0"/>
              <a:t>24</a:t>
            </a:r>
            <a:r>
              <a:rPr dirty="0"/>
              <a:t> Insights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4163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dirty="0"/>
              <a:t>Last quarter had a total of 697,625 interactions on the pages </a:t>
            </a:r>
            <a:r>
              <a:rPr lang="en-US" sz="1400" dirty="0"/>
              <a:t>(including downloads, email clicks, phone number clicks, outbound links, and videos).</a:t>
            </a:r>
            <a:endParaRPr lang="en-US" dirty="0"/>
          </a:p>
          <a:p>
            <a:pPr marL="139700" indent="0">
              <a:buNone/>
              <a:defRPr sz="2200" b="0"/>
            </a:pPr>
            <a:endParaRPr lang="en-US" sz="1500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6E3960-BA0A-FFDC-4D97-7CC3291CE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2520950"/>
            <a:ext cx="5524500" cy="1816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WebTrac Insights &amp; Highlights</a:t>
            </a:r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9682E-7F24-80BA-0820-AFFFA59F6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  <a:defRPr sz="2200" b="0"/>
            </a:pPr>
            <a:r>
              <a:rPr lang="en-US" sz="2200" b="0" dirty="0"/>
              <a:t>43,774</a:t>
            </a:r>
            <a:r>
              <a:rPr lang="en-US" dirty="0"/>
              <a:t> People clicked on a </a:t>
            </a:r>
            <a:r>
              <a:rPr lang="en-US" dirty="0" err="1"/>
              <a:t>WebTrac</a:t>
            </a:r>
            <a:r>
              <a:rPr lang="en-US" dirty="0"/>
              <a:t> link from a program page to register or pay for a program.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B166EA-97CE-A6FB-2283-24350423B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73761"/>
            <a:ext cx="7772400" cy="35104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type="body" sz="half" idx="1"/>
          </p:nvPr>
        </p:nvSpPr>
        <p:spPr>
          <a:xfrm>
            <a:off x="356462" y="1825625"/>
            <a:ext cx="3270142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30,037 Total on-site searches on BRD pages to find more information.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7E8185-387B-BECF-D17F-C61B32FEF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082" y="1657350"/>
            <a:ext cx="3454400" cy="3543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42% of searches were looking for an answer to a specific question or general information.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43% of searches were looking to investigate brands or services and intending to complete an action or purchase.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15% of searches were intending to find a specific program page using the on-site search.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underlying purpose behind an online query.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Are The Top Search Sub-Topics?</a:t>
            </a:r>
          </a:p>
        </p:txBody>
      </p:sp>
      <p:sp>
        <p:nvSpPr>
          <p:cNvPr id="210" name="For each category, you can see the most popular sub-topics search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r>
              <a:rPr lang="en-US" sz="1800"/>
              <a:t>The most popular search categories and terms within </a:t>
            </a:r>
            <a:r>
              <a:rPr lang="en-US"/>
              <a:t>BRD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F6B43A-91F7-BF03-1BC7-E10763093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34916"/>
            <a:ext cx="7772400" cy="478895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84756-53CD-CB4E-947D-FF3057ED88E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AC798-BA9A-2FCC-0664-CE4727F21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34297"/>
            <a:ext cx="7772400" cy="438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399FC9-6B9B-B147-B3A5-51FDB3091B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3159800" cy="3811588"/>
          </a:xfrm>
        </p:spPr>
        <p:txBody>
          <a:bodyPr/>
          <a:lstStyle/>
          <a:p>
            <a:pPr marL="584200" indent="-444500">
              <a:defRPr sz="2200" b="0"/>
            </a:pPr>
            <a:r>
              <a:rPr lang="en-US" sz="1800" dirty="0"/>
              <a:t>8,761 People clicked on the Chow Now button to start an order.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27E2F-22DB-8F46-9EFC-83ADC9908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440" y="3424238"/>
            <a:ext cx="1003300" cy="1866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467E7E-6BB5-F950-EDBC-28197202C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728" y="982662"/>
            <a:ext cx="4495800" cy="4635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540650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Sport and Fitness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19D45-9B30-D442-BA46-E93766E8D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  <a:defRPr sz="2200" b="0"/>
            </a:pPr>
            <a:r>
              <a:rPr lang="en-US" sz="1800" b="0" dirty="0"/>
              <a:t>6,711 </a:t>
            </a:r>
            <a:r>
              <a:rPr lang="en-US" sz="1800" dirty="0"/>
              <a:t>People clicked to schedule a tee time or register for a golf clinic.</a:t>
            </a:r>
          </a:p>
          <a:p>
            <a:pPr marL="752792" lvl="2" indent="0">
              <a:buNone/>
              <a:defRPr sz="2200" b="0"/>
            </a:pP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204D2C-3E5E-548F-6243-AF8A8EEA1A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Golf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F67447-2B33-1C8E-6BEF-E169106FB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90168"/>
            <a:ext cx="7772400" cy="20776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6333317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Sports and Fitness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83AB3-5487-B564-2A7C-E25A7A1EB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59" y="1416050"/>
            <a:ext cx="4724400" cy="4025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229008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Outdoor Rec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885DD4-5798-ADB1-11C6-C0D926609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59" y="1587069"/>
            <a:ext cx="5695950" cy="24060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657979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type="body" sz="half" idx="1"/>
          </p:nvPr>
        </p:nvSpPr>
        <p:spPr>
          <a:xfrm>
            <a:off x="628650" y="1363851"/>
            <a:ext cx="7955280" cy="4813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visited  2.24 pages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stayed on the site for 2 minutes and 47 seconds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707,556 visitors were new to the website.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65% of visitors took action on a page!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836761" y="619125"/>
            <a:ext cx="6426052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sz="1600" dirty="0"/>
              <a:t>How engaged were these visitors within the website?</a:t>
            </a:r>
            <a:endParaRPr sz="1600" dirty="0">
              <a:latin typeface="+mn-lt"/>
              <a:ea typeface="+mn-ea"/>
              <a:cs typeface="+mn-cs"/>
              <a:sym typeface="Times Roman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defRPr sz="2256" b="0"/>
            </a:pPr>
            <a:endParaRPr lang="en-US" dirty="0"/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BRD pages received 2,009,758 visits last quarter.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The majority of social traffic came from Facebook.</a:t>
            </a:r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r>
              <a:rPr lang="en-US" sz="2000" dirty="0"/>
              <a:t>Users by Device Category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endParaRPr lang="en-US" sz="2256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8C9AA6-18E5-A8C2-3772-40A742B2E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3576695"/>
            <a:ext cx="4127500" cy="1485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B38DB9-6D41-0D0E-A1EE-E9239C58F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0" y="1639169"/>
            <a:ext cx="4554749" cy="4173990"/>
          </a:xfrm>
          <a:prstGeom prst="rect">
            <a:avLst/>
          </a:prstGeom>
        </p:spPr>
      </p:pic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3924" y="1364004"/>
            <a:ext cx="3355237" cy="4137894"/>
          </a:xfrm>
        </p:spPr>
        <p:txBody>
          <a:bodyPr>
            <a:normAutofit fontScale="85000" lnSpcReduction="20000"/>
          </a:bodyPr>
          <a:lstStyle/>
          <a:p>
            <a:pPr marL="482600" indent="-342900">
              <a:defRPr sz="2000" b="0"/>
            </a:pPr>
            <a:r>
              <a:rPr lang="en-US" sz="2016" b="0" dirty="0"/>
              <a:t>56.3% of visitors came from online search engines.</a:t>
            </a:r>
          </a:p>
          <a:p>
            <a:pPr marL="482600" indent="-342900">
              <a:defRPr sz="2000" b="0"/>
            </a:pPr>
            <a:r>
              <a:rPr lang="en-US" sz="2016" b="0" dirty="0"/>
              <a:t>27.3% came directly to the site (by typing in the address, using bookmarks, or email links).</a:t>
            </a:r>
          </a:p>
          <a:p>
            <a:pPr marL="482600" indent="-342900">
              <a:defRPr sz="2000" b="0"/>
            </a:pPr>
            <a:r>
              <a:rPr lang="en-US" sz="2016" b="0" dirty="0"/>
              <a:t>8.2% of visitors came from social media.</a:t>
            </a:r>
          </a:p>
          <a:p>
            <a:pPr marL="482600" indent="-342900">
              <a:defRPr sz="2000" b="0"/>
            </a:pPr>
            <a:r>
              <a:rPr lang="en-US" sz="2016" b="0" dirty="0"/>
              <a:t>7.3% of visitors came from referrals.</a:t>
            </a:r>
          </a:p>
          <a:p>
            <a:pPr marL="482600" indent="-342900">
              <a:defRPr sz="2000" b="0"/>
            </a:pPr>
            <a:r>
              <a:rPr lang="en-US" sz="2016" b="0" dirty="0"/>
              <a:t>.9% Other (traffic that has an acquisition source Google doesn't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4329A-D018-C4DB-D257-1C4192C77E8A}"/>
              </a:ext>
            </a:extLst>
          </p:cNvPr>
          <p:cNvSpPr txBox="1"/>
          <p:nvPr/>
        </p:nvSpPr>
        <p:spPr>
          <a:xfrm>
            <a:off x="2165131" y="1477838"/>
            <a:ext cx="662152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Other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|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20293</TotalTime>
  <Words>371</Words>
  <Application>Microsoft Macintosh PowerPoint</Application>
  <PresentationFormat>On-screen Show (4:3)</PresentationFormat>
  <Paragraphs>55</Paragraphs>
  <Slides>14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</vt:lpstr>
      <vt:lpstr>System Font Regular</vt:lpstr>
      <vt:lpstr>Wingdings</vt:lpstr>
      <vt:lpstr>MSC Theme</vt:lpstr>
      <vt:lpstr>BRD Second Quarter FY24 Insights</vt:lpstr>
      <vt:lpstr>Web Analytics Summary</vt:lpstr>
      <vt:lpstr>Visitor Highlights</vt:lpstr>
      <vt:lpstr>Sport and Fitness</vt:lpstr>
      <vt:lpstr>Visitor Highlights</vt:lpstr>
      <vt:lpstr>Visitor Highlights</vt:lpstr>
      <vt:lpstr>Visitor Highlights</vt:lpstr>
      <vt:lpstr>Traffic Highlights</vt:lpstr>
      <vt:lpstr>Marketing Reach</vt:lpstr>
      <vt:lpstr>Engagement Insights &amp; Highlights</vt:lpstr>
      <vt:lpstr>WebTrac Insights &amp; Highlights</vt:lpstr>
      <vt:lpstr>Search Insights</vt:lpstr>
      <vt:lpstr>Search Intent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Jessica Dunbar</cp:lastModifiedBy>
  <cp:revision>88</cp:revision>
  <dcterms:modified xsi:type="dcterms:W3CDTF">2024-04-08T14:39:56Z</dcterms:modified>
</cp:coreProperties>
</file>