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77" r:id="rId3"/>
    <p:sldId id="290" r:id="rId4"/>
    <p:sldId id="283" r:id="rId5"/>
    <p:sldId id="287" r:id="rId6"/>
    <p:sldId id="279" r:id="rId7"/>
    <p:sldId id="284" r:id="rId8"/>
    <p:sldId id="288" r:id="rId9"/>
    <p:sldId id="285" r:id="rId10"/>
    <p:sldId id="286" r:id="rId11"/>
    <p:sldId id="289" r:id="rId12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7241AB-972E-B04D-BC4C-FA8F9FB6DB7E}" v="57" dt="2022-04-14T19:06:44.646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59"/>
    <p:restoredTop sz="94789"/>
  </p:normalViewPr>
  <p:slideViewPr>
    <p:cSldViewPr snapToGrid="0" snapToObjects="1">
      <p:cViewPr varScale="1">
        <p:scale>
          <a:sx n="117" d="100"/>
          <a:sy n="117" d="100"/>
        </p:scale>
        <p:origin x="5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840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MSC Title Slide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20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22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23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Title Slide copy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35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37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3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5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  <a:lvl2pPr marL="485245" indent="-145520">
              <a:lnSpc>
                <a:spcPct val="90000"/>
              </a:lnSpc>
              <a:spcBef>
                <a:spcPts val="0"/>
              </a:spcBef>
              <a:defRPr sz="2000" i="1"/>
            </a:lvl2pPr>
            <a:lvl3pPr marL="741362" indent="-223837">
              <a:lnSpc>
                <a:spcPct val="90000"/>
              </a:lnSpc>
              <a:spcBef>
                <a:spcPts val="0"/>
              </a:spcBef>
              <a:defRPr sz="2000" i="1"/>
            </a:lvl3pPr>
            <a:lvl4pPr marL="993951" indent="-192264">
              <a:lnSpc>
                <a:spcPct val="90000"/>
              </a:lnSpc>
              <a:spcBef>
                <a:spcPts val="0"/>
              </a:spcBef>
              <a:defRPr sz="2000" i="1"/>
            </a:lvl4pPr>
            <a:lvl5pPr marL="1223962" indent="-254000">
              <a:lnSpc>
                <a:spcPct val="90000"/>
              </a:lnSpc>
              <a:spcBef>
                <a:spcPts val="0"/>
              </a:spcBef>
              <a:defRPr sz="2000" i="1"/>
            </a:lvl5pPr>
          </a:lstStyle>
          <a:p>
            <a:r>
              <a:t>Click to add bumper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4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werBar" descr="LowerBar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5922567"/>
            <a:ext cx="9144000" cy="923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TopBar" descr="TopBar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-794"/>
            <a:ext cx="9144000" cy="102870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5" name="Picture 10" descr="Picture 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96101" y="6054652"/>
            <a:ext cx="659248" cy="602113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358413" cy="35066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Rectangle 14"/>
          <p:cNvSpPr txBox="1"/>
          <p:nvPr/>
        </p:nvSpPr>
        <p:spPr>
          <a:xfrm>
            <a:off x="45719" y="6596544"/>
            <a:ext cx="3066619" cy="226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000"/>
            </a:lvl1pPr>
          </a:lstStyle>
          <a:p>
            <a:r>
              <a:t>IMCOM, G9 Marketing (AMIM-WRK)</a:t>
            </a:r>
          </a:p>
        </p:txBody>
      </p:sp>
      <p:sp>
        <p:nvSpPr>
          <p:cNvPr id="8" name="Title Text"/>
          <p:cNvSpPr txBox="1">
            <a:spLocks noGrp="1"/>
          </p:cNvSpPr>
          <p:nvPr>
            <p:ph type="title"/>
          </p:nvPr>
        </p:nvSpPr>
        <p:spPr>
          <a:xfrm>
            <a:off x="836761" y="104035"/>
            <a:ext cx="7955281" cy="480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Title Text</a:t>
            </a:r>
          </a:p>
        </p:txBody>
      </p:sp>
      <p:sp>
        <p:nvSpPr>
          <p:cNvPr id="9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711257"/>
            <a:ext cx="7772401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7" r:id="rId7"/>
    <p:sldLayoutId id="2147483661" r:id="rId8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173038" marR="0" indent="-173038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514350" marR="0" indent="-17462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786130" marR="0" indent="-26860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032404" marR="0" indent="-230717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▪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1274762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»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650875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0480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5052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9624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October 1 - December 31…"/>
          <p:cNvSpPr txBox="1">
            <a:spLocks noGrp="1"/>
          </p:cNvSpPr>
          <p:nvPr>
            <p:ph type="body" sz="quarter" idx="1"/>
          </p:nvPr>
        </p:nvSpPr>
        <p:spPr>
          <a:xfrm>
            <a:off x="511744" y="6053959"/>
            <a:ext cx="7155612" cy="293962"/>
          </a:xfrm>
          <a:prstGeom prst="rect">
            <a:avLst/>
          </a:prstGeom>
        </p:spPr>
        <p:txBody>
          <a:bodyPr/>
          <a:lstStyle/>
          <a:p>
            <a:pPr defTabSz="365760">
              <a:defRPr sz="960"/>
            </a:pPr>
            <a:r>
              <a:rPr lang="en-US" dirty="0"/>
              <a:t>01 Oct – 30 Sept</a:t>
            </a:r>
            <a:endParaRPr lang="en-US" sz="480" dirty="0"/>
          </a:p>
          <a:p>
            <a:pPr defTabSz="182880">
              <a:lnSpc>
                <a:spcPct val="100000"/>
              </a:lnSpc>
              <a:defRPr sz="408">
                <a:solidFill>
                  <a:srgbClr val="000000">
                    <a:alpha val="84705"/>
                  </a:srgbClr>
                </a:solidFill>
              </a:defRPr>
            </a:pPr>
            <a:r>
              <a:rPr dirty="0"/>
              <a:t>​</a:t>
            </a:r>
            <a:endParaRPr sz="480" dirty="0"/>
          </a:p>
        </p:txBody>
      </p:sp>
      <p:sp>
        <p:nvSpPr>
          <p:cNvPr id="180" name="CYS First Quarter FY22 Insights"/>
          <p:cNvSpPr txBox="1">
            <a:spLocks noGrp="1"/>
          </p:cNvSpPr>
          <p:nvPr>
            <p:ph type="title"/>
          </p:nvPr>
        </p:nvSpPr>
        <p:spPr>
          <a:xfrm>
            <a:off x="511744" y="5156668"/>
            <a:ext cx="8432559" cy="484749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rPr lang="en-US" dirty="0"/>
              <a:t>Support Services</a:t>
            </a:r>
            <a:br>
              <a:rPr lang="en-US" dirty="0"/>
            </a:br>
            <a:r>
              <a:rPr lang="en-US" dirty="0"/>
              <a:t>Annual </a:t>
            </a:r>
            <a:r>
              <a:rPr dirty="0"/>
              <a:t>FY2</a:t>
            </a:r>
            <a:r>
              <a:rPr lang="en-US" dirty="0"/>
              <a:t>3</a:t>
            </a:r>
            <a:r>
              <a:rPr dirty="0"/>
              <a:t> Insights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D8FEF-0973-1B4D-AA18-29A4F53C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B76D9-C2BD-6747-B223-588579135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9150" y="1454150"/>
            <a:ext cx="7122987" cy="1060450"/>
          </a:xfrm>
        </p:spPr>
        <p:txBody>
          <a:bodyPr>
            <a:normAutofit/>
          </a:bodyPr>
          <a:lstStyle/>
          <a:p>
            <a:pPr marL="466725" indent="-466725"/>
            <a:r>
              <a:rPr lang="en-US" sz="2000" b="0" dirty="0"/>
              <a:t>10,896 people downloaded the Home-Based Business Application.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BFF767-91E2-2840-BE44-40E374D19D9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en-US" i="0" dirty="0"/>
              <a:t>Home Based Business (HBB)</a:t>
            </a:r>
          </a:p>
        </p:txBody>
      </p:sp>
      <p:pic>
        <p:nvPicPr>
          <p:cNvPr id="12" name="Picture 11" descr="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03E15D74-82F3-6195-C676-3D196F037C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" y="2683184"/>
            <a:ext cx="7505700" cy="30099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52521006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26207" y="1859779"/>
            <a:ext cx="3626100" cy="4351338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/>
              <a:t>273 total on-site searches on HBB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/>
              <a:t>94.17% </a:t>
            </a:r>
            <a:r>
              <a:rPr lang="en-US" dirty="0"/>
              <a:t>of users left the site after performing a search.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6761" y="592138"/>
            <a:ext cx="6634014" cy="3683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Home Based Business (HBB)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17C362-09F1-4267-C9D2-273FED674510}"/>
              </a:ext>
            </a:extLst>
          </p:cNvPr>
          <p:cNvSpPr txBox="1"/>
          <p:nvPr/>
        </p:nvSpPr>
        <p:spPr>
          <a:xfrm>
            <a:off x="4340729" y="1329212"/>
            <a:ext cx="3509792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B40770-27EA-7258-9CE2-4FCA473A6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0729" y="2006318"/>
            <a:ext cx="4086637" cy="241971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2213829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B30967-6A6F-F360-9584-E8517637F97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81A9717-143A-9802-E002-629174E8E6E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Program Roll-up </a:t>
            </a:r>
          </a:p>
          <a:p>
            <a:endParaRPr lang="en-US" dirty="0"/>
          </a:p>
        </p:txBody>
      </p:sp>
      <p:pic>
        <p:nvPicPr>
          <p:cNvPr id="7" name="Picture 6" descr="A screenshot of a phone&#10;&#10;Description automatically generated">
            <a:extLst>
              <a:ext uri="{FF2B5EF4-FFF2-40B4-BE49-F238E27FC236}">
                <a16:creationId xmlns:a16="http://schemas.microsoft.com/office/drawing/2014/main" id="{8366EE83-DE28-CD1B-3039-0B6875172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460400"/>
            <a:ext cx="6955971" cy="111701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85A56-A50E-CE48-8F57-347BB81C6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804428-F07B-AD4B-B37D-62B7533B240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28650" y="1643448"/>
            <a:ext cx="3739393" cy="4351338"/>
          </a:xfr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defRPr sz="2256" b="0"/>
            </a:pPr>
            <a:r>
              <a:rPr lang="en-US" sz="2000" b="0" dirty="0"/>
              <a:t>The program received 128,073 views and 73,886 sessions. </a:t>
            </a:r>
          </a:p>
          <a:p>
            <a:pPr marL="549148" indent="-417830" defTabSz="859536">
              <a:spcBef>
                <a:spcPts val="1800"/>
              </a:spcBef>
              <a:defRPr sz="2256" b="0"/>
            </a:pPr>
            <a:r>
              <a:rPr lang="en-US" sz="2000" b="0" dirty="0"/>
              <a:t>The engagement rate is at 44%. </a:t>
            </a:r>
          </a:p>
          <a:p>
            <a:pPr marL="549148" indent="-417830" defTabSz="859536">
              <a:spcBef>
                <a:spcPts val="1800"/>
              </a:spcBef>
              <a:defRPr sz="2256" b="0"/>
            </a:pPr>
            <a:r>
              <a:rPr lang="en-US" sz="2000" b="0" dirty="0"/>
              <a:t>There are a total of 60,713 users. Of those users 42,079 are new.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243D9E-B804-B94C-9E20-94EFB3267F7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6761" y="592138"/>
            <a:ext cx="6634014" cy="3683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i="1" dirty="0"/>
              <a:t>NAF Personnel Services</a:t>
            </a:r>
          </a:p>
        </p:txBody>
      </p:sp>
      <p:pic>
        <p:nvPicPr>
          <p:cNvPr id="7" name="Picture 6" descr="A screenshot of a screenshot of a number of users&#10;&#10;Description automatically generated">
            <a:extLst>
              <a:ext uri="{FF2B5EF4-FFF2-40B4-BE49-F238E27FC236}">
                <a16:creationId xmlns:a16="http://schemas.microsoft.com/office/drawing/2014/main" id="{2E6B31B6-8D2F-57E9-3A09-42BD199AFD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50" y="1643448"/>
            <a:ext cx="4076700" cy="37719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50428637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1435" y="2034231"/>
            <a:ext cx="3302102" cy="1956505"/>
          </a:xfrm>
        </p:spPr>
        <p:txBody>
          <a:bodyPr>
            <a:normAutofit/>
          </a:bodyPr>
          <a:lstStyle/>
          <a:p>
            <a:pPr marL="466725" indent="-466725"/>
            <a:r>
              <a:rPr lang="en-US" sz="2000" b="0" dirty="0"/>
              <a:t>5,584 people downloaded a PDF or a form.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3C13BDF-5FEA-EC44-8420-B44D688B900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i="0" dirty="0"/>
              <a:t>NAF Personnel Services</a:t>
            </a:r>
            <a:endParaRPr lang="en-US" dirty="0"/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D940EA82-53E4-21DC-88EF-80A34BDB26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054" y="1515922"/>
            <a:ext cx="4190333" cy="374251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5981074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29276" y="1482232"/>
            <a:ext cx="7614599" cy="1703882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There were 1,342 total on-site searches on NAF Personnel Services pages to find more information.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dirty="0"/>
              <a:t>95.34% of users left the site after performing a search.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6761" y="592138"/>
            <a:ext cx="6634014" cy="3683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i="0" dirty="0"/>
              <a:t>NAF Personnel Services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75861-B4A4-2942-AE78-097A4F64339C}"/>
              </a:ext>
            </a:extLst>
          </p:cNvPr>
          <p:cNvSpPr txBox="1"/>
          <p:nvPr/>
        </p:nvSpPr>
        <p:spPr>
          <a:xfrm>
            <a:off x="1387475" y="2907207"/>
            <a:ext cx="3509792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4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 descr="A screenshot of a graph&#10;&#10;Description automatically generated">
            <a:extLst>
              <a:ext uri="{FF2B5EF4-FFF2-40B4-BE49-F238E27FC236}">
                <a16:creationId xmlns:a16="http://schemas.microsoft.com/office/drawing/2014/main" id="{1124B6EB-5B6C-72F9-2B26-424D501FD0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475" y="3429000"/>
            <a:ext cx="5626100" cy="25781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40841068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503128" y="1740934"/>
            <a:ext cx="4340720" cy="375929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defRPr sz="2256" b="0"/>
            </a:pPr>
            <a:r>
              <a:rPr lang="en-US" sz="2400" b="0" dirty="0"/>
              <a:t>CEAT received 16,685 views and 15,289 sessions. </a:t>
            </a:r>
          </a:p>
          <a:p>
            <a:pPr marL="549148" indent="-417830" defTabSz="859536">
              <a:spcBef>
                <a:spcPts val="1800"/>
              </a:spcBef>
              <a:defRPr sz="2256" b="0"/>
            </a:pPr>
            <a:r>
              <a:rPr lang="en-US" sz="2400" b="0" dirty="0"/>
              <a:t>The engagement rate is at 16%.</a:t>
            </a:r>
          </a:p>
          <a:p>
            <a:pPr marL="549148" indent="-417830" defTabSz="859536">
              <a:spcBef>
                <a:spcPts val="1800"/>
              </a:spcBef>
              <a:defRPr sz="2256" b="0"/>
            </a:pPr>
            <a:r>
              <a:rPr lang="en-US" sz="2400" b="0" dirty="0"/>
              <a:t>There are a total of 13,186 users. Of those users 2,677 are new.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EEC40-E1E4-C541-9188-97281B45ED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CEAT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F65B21-AA8A-4249-80AA-F9890C5F2BC9}"/>
              </a:ext>
            </a:extLst>
          </p:cNvPr>
          <p:cNvSpPr txBox="1"/>
          <p:nvPr/>
        </p:nvSpPr>
        <p:spPr>
          <a:xfrm>
            <a:off x="5251255" y="1279271"/>
            <a:ext cx="2895984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CEAT Traffic Trends</a:t>
            </a:r>
          </a:p>
        </p:txBody>
      </p:sp>
      <p:pic>
        <p:nvPicPr>
          <p:cNvPr id="4" name="Picture 3" descr="A graph showing the time of a earthquake&#10;&#10;Description automatically generated with medium confidence">
            <a:extLst>
              <a:ext uri="{FF2B5EF4-FFF2-40B4-BE49-F238E27FC236}">
                <a16:creationId xmlns:a16="http://schemas.microsoft.com/office/drawing/2014/main" id="{4A89E8BF-6783-1432-E439-0BD49BAA36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408" y="1828020"/>
            <a:ext cx="3797300" cy="29718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10339447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D8FEF-0973-1B4D-AA18-29A4F53C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BFF767-91E2-2840-BE44-40E374D19D9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CEAT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3C95EA-CA94-57EE-FAE3-20512CB7523C}"/>
              </a:ext>
            </a:extLst>
          </p:cNvPr>
          <p:cNvSpPr txBox="1"/>
          <p:nvPr/>
        </p:nvSpPr>
        <p:spPr>
          <a:xfrm>
            <a:off x="836759" y="1005764"/>
            <a:ext cx="7262212" cy="6001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There were 1,532 clicks to download the CEAT Transfer Guide.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48C89D-C4E4-A5EF-C750-D239648D5BFE}"/>
              </a:ext>
            </a:extLst>
          </p:cNvPr>
          <p:cNvSpPr txBox="1"/>
          <p:nvPr/>
        </p:nvSpPr>
        <p:spPr>
          <a:xfrm>
            <a:off x="836759" y="2238982"/>
            <a:ext cx="418319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CEAT Transfer Guide Download Trends</a:t>
            </a:r>
          </a:p>
        </p:txBody>
      </p:sp>
      <p:pic>
        <p:nvPicPr>
          <p:cNvPr id="7" name="Picture 6" descr="A graph showing the number of months&#10;&#10;Description automatically generated">
            <a:extLst>
              <a:ext uri="{FF2B5EF4-FFF2-40B4-BE49-F238E27FC236}">
                <a16:creationId xmlns:a16="http://schemas.microsoft.com/office/drawing/2014/main" id="{9CE532AB-BFC8-CC68-03B9-25B01E6824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59" y="2846339"/>
            <a:ext cx="6997700" cy="28067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74615475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159 total searches on CEAT pages to find more information.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dirty="0"/>
              <a:t>96.55% of users left the site after performing a search.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6761" y="592138"/>
            <a:ext cx="6634014" cy="3683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i="0" dirty="0"/>
              <a:t>CEAT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75861-B4A4-2942-AE78-097A4F64339C}"/>
              </a:ext>
            </a:extLst>
          </p:cNvPr>
          <p:cNvSpPr txBox="1"/>
          <p:nvPr/>
        </p:nvSpPr>
        <p:spPr>
          <a:xfrm>
            <a:off x="4629152" y="1329212"/>
            <a:ext cx="3509792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 descr="A screenshot of a search table&#10;&#10;Description automatically generated">
            <a:extLst>
              <a:ext uri="{FF2B5EF4-FFF2-40B4-BE49-F238E27FC236}">
                <a16:creationId xmlns:a16="http://schemas.microsoft.com/office/drawing/2014/main" id="{294F1B8D-B08F-5476-8E88-52DAC025BD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152" y="1739900"/>
            <a:ext cx="3314700" cy="33782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1933400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/>
          </a:p>
        </p:txBody>
      </p:sp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392340" y="2120462"/>
            <a:ext cx="4290761" cy="2617076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474218" indent="-342900" defTabSz="859536">
              <a:spcBef>
                <a:spcPts val="1800"/>
              </a:spcBef>
              <a:defRPr sz="2256" b="0"/>
            </a:pPr>
            <a:r>
              <a:rPr lang="en-US" dirty="0"/>
              <a:t>HBB pages received 27,721 views and 24,248 sessions. </a:t>
            </a:r>
          </a:p>
          <a:p>
            <a:pPr marL="474218" indent="-342900" defTabSz="859536">
              <a:spcBef>
                <a:spcPts val="1800"/>
              </a:spcBef>
              <a:defRPr sz="2256" b="0"/>
            </a:pPr>
            <a:r>
              <a:rPr lang="en-US" dirty="0"/>
              <a:t>The engagement rate was 31%. </a:t>
            </a:r>
          </a:p>
          <a:p>
            <a:pPr marL="474218" indent="-342900" defTabSz="859536">
              <a:spcBef>
                <a:spcPts val="1800"/>
              </a:spcBef>
              <a:defRPr sz="2256" b="0"/>
            </a:pPr>
            <a:r>
              <a:rPr lang="en-US" dirty="0"/>
              <a:t>The total number of users was 19,427, and there were 8,135 new users.</a:t>
            </a:r>
            <a:br>
              <a:rPr lang="en-US" dirty="0"/>
            </a:br>
            <a:endParaRPr sz="16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EEC40-E1E4-C541-9188-97281B45ED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Home Based Business (HBB)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D3A197-7025-A64E-BE25-1D5B7DF6528F}"/>
              </a:ext>
            </a:extLst>
          </p:cNvPr>
          <p:cNvSpPr txBox="1"/>
          <p:nvPr/>
        </p:nvSpPr>
        <p:spPr>
          <a:xfrm>
            <a:off x="4683101" y="1582733"/>
            <a:ext cx="1959830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Installations</a:t>
            </a: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11A179B0-5CBC-7D3A-D5A5-61BBF5F654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960" y="1997128"/>
            <a:ext cx="4076700" cy="33909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20169469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10504</TotalTime>
  <Words>291</Words>
  <Application>Microsoft Macintosh PowerPoint</Application>
  <PresentationFormat>On-screen Show (4:3)</PresentationFormat>
  <Paragraphs>49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Helvetica</vt:lpstr>
      <vt:lpstr>Wingdings</vt:lpstr>
      <vt:lpstr>MSC Theme</vt:lpstr>
      <vt:lpstr>Support Services Annual FY23 Insights</vt:lpstr>
      <vt:lpstr>Web Analytics Summary</vt:lpstr>
      <vt:lpstr>Traffic Highlights</vt:lpstr>
      <vt:lpstr>Engagement Insights &amp; Highlights</vt:lpstr>
      <vt:lpstr>Search Insights &amp; Highlights</vt:lpstr>
      <vt:lpstr>Traffic Highlights</vt:lpstr>
      <vt:lpstr>Engagement Insights &amp; Highlights</vt:lpstr>
      <vt:lpstr>Search Insights &amp; Highlights</vt:lpstr>
      <vt:lpstr>Traffic Highlights</vt:lpstr>
      <vt:lpstr>Engagement Insights &amp; Highlights</vt:lpstr>
      <vt:lpstr>Search Insights &amp; Highlights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Jessica Dunbar</cp:lastModifiedBy>
  <cp:revision>55</cp:revision>
  <dcterms:modified xsi:type="dcterms:W3CDTF">2023-10-19T13:06:04Z</dcterms:modified>
</cp:coreProperties>
</file>