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90" r:id="rId4"/>
    <p:sldId id="283" r:id="rId5"/>
    <p:sldId id="287" r:id="rId6"/>
    <p:sldId id="279" r:id="rId7"/>
    <p:sldId id="284" r:id="rId8"/>
    <p:sldId id="288" r:id="rId9"/>
    <p:sldId id="285" r:id="rId10"/>
    <p:sldId id="286" r:id="rId11"/>
    <p:sldId id="289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61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6053959"/>
            <a:ext cx="7155612" cy="293962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31 Dec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xfrm>
            <a:off x="511744" y="5156668"/>
            <a:ext cx="8432559" cy="48474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Support Services</a:t>
            </a:r>
            <a:br>
              <a:rPr lang="en-US" dirty="0"/>
            </a:br>
            <a:r>
              <a:rPr lang="en-US" dirty="0"/>
              <a:t>First</a:t>
            </a:r>
            <a:r>
              <a:rPr dirty="0"/>
              <a:t> Quarter FY2</a:t>
            </a:r>
            <a:r>
              <a:rPr lang="en-US" dirty="0"/>
              <a:t>3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042" y="1343053"/>
            <a:ext cx="6650904" cy="2284532"/>
          </a:xfrm>
        </p:spPr>
        <p:txBody>
          <a:bodyPr>
            <a:normAutofit/>
          </a:bodyPr>
          <a:lstStyle/>
          <a:p>
            <a:r>
              <a:rPr lang="en-US" b="0" dirty="0"/>
              <a:t>There were 1,605 clicks to other websites to find more information.</a:t>
            </a:r>
          </a:p>
          <a:p>
            <a:r>
              <a:rPr lang="en-US" b="0" dirty="0"/>
              <a:t>1,337 people downloaded a pdf or a form.</a:t>
            </a:r>
          </a:p>
          <a:p>
            <a:r>
              <a:rPr lang="en-US" b="0" dirty="0"/>
              <a:t>109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836759" y="3429000"/>
            <a:ext cx="386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200" dirty="0"/>
              <a:t>(</a:t>
            </a:r>
            <a:r>
              <a:rPr lang="en-US" sz="1200" i="1" dirty="0"/>
              <a:t>Downloads, Email, Phone Numbers, Outbound Links)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8347B-54D3-D56E-57A2-39A6F49B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1" y="4208969"/>
            <a:ext cx="6411505" cy="2057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49" y="1368425"/>
            <a:ext cx="8163392" cy="4351338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/>
              <a:t>733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b="0" dirty="0"/>
              <a:t>24.75% of users searched again immediately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Home Based Business (HBB)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4F4D1-6E19-61C2-6F4A-E960C5D1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69" y="3184567"/>
            <a:ext cx="3924300" cy="3136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2C0214-77D6-AF43-BC19-83594DDB7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1" cy="6380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Program Roll-up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95600-D8AE-FC32-4187-C6801564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96" y="2151214"/>
            <a:ext cx="7772400" cy="12777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821" y="1329133"/>
            <a:ext cx="7772399" cy="3441355"/>
          </a:xfr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b="0" dirty="0"/>
              <a:t>New Users increased +1.5 times from the previous year.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b="0" dirty="0"/>
              <a:t>Mobile Traffic increased by +1.4 times from the previous year.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b="0" dirty="0"/>
              <a:t>39.56% of visitors came from </a:t>
            </a:r>
            <a:r>
              <a:rPr lang="en-US" b="0" dirty="0" err="1"/>
              <a:t>nafbenefits.com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43D9E-B804-B94C-9E20-94EFB3267F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66413-ACCD-7B38-4A4E-EEE1539E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27" y="3429000"/>
            <a:ext cx="7431386" cy="24466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 fontScale="85000" lnSpcReduction="20000"/>
          </a:bodyPr>
          <a:lstStyle/>
          <a:p>
            <a:r>
              <a:rPr lang="en-US" sz="2000" b="0" dirty="0"/>
              <a:t>There were 6,068 clicks to find more information.</a:t>
            </a:r>
          </a:p>
          <a:p>
            <a:r>
              <a:rPr lang="en-US" sz="2000" b="0" dirty="0"/>
              <a:t>1,114 people downloaded a pdf or a form.</a:t>
            </a:r>
          </a:p>
          <a:p>
            <a:r>
              <a:rPr lang="en-US" sz="2000" b="0" dirty="0"/>
              <a:t>143 people clicked an email address to get more information.</a:t>
            </a:r>
          </a:p>
          <a:p>
            <a:r>
              <a:rPr lang="en-US" sz="2000" b="0" dirty="0"/>
              <a:t>44 people needed to talk to a real person and made a phone call from the website.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4EE46-BCDA-DC47-8152-10A9272163E9}"/>
              </a:ext>
            </a:extLst>
          </p:cNvPr>
          <p:cNvSpPr txBox="1"/>
          <p:nvPr/>
        </p:nvSpPr>
        <p:spPr>
          <a:xfrm>
            <a:off x="910331" y="3387696"/>
            <a:ext cx="7414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pages (</a:t>
            </a:r>
            <a:r>
              <a:rPr lang="en-US" i="1" dirty="0"/>
              <a:t>Downloads, Click Email, Phone Numbers, Outbound Links)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82946A-D99A-8CA2-EAFA-3FF08D30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21" y="3870059"/>
            <a:ext cx="7772400" cy="1943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367 Total on-site searches on NAF Personnel Services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17.32% of users searched again immediately after performing a search</a:t>
            </a:r>
            <a:endParaRPr lang="en-US" sz="2000" b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5779" y="1825625"/>
            <a:ext cx="350979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B707A-50FF-35A5-2C7E-5AA46BC9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79" y="2469929"/>
            <a:ext cx="3601810" cy="24538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836761" y="1282263"/>
            <a:ext cx="6888342" cy="23841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26,707 Visits. (pageviews to CEAT pages)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dirty="0"/>
              <a:t>There is over 5.7% more</a:t>
            </a:r>
            <a:r>
              <a:rPr dirty="0"/>
              <a:t> </a:t>
            </a:r>
            <a:r>
              <a:rPr lang="en-US" dirty="0"/>
              <a:t>traffic compared to</a:t>
            </a:r>
            <a:r>
              <a:rPr dirty="0"/>
              <a:t> the previous</a:t>
            </a:r>
            <a:r>
              <a:rPr lang="en-US" dirty="0"/>
              <a:t> year!</a:t>
            </a:r>
            <a:endParaRPr lang="en-US" sz="1600" dirty="0"/>
          </a:p>
          <a:p>
            <a:pPr marL="131318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65B21-AA8A-4249-80AA-F9890C5F2BC9}"/>
              </a:ext>
            </a:extLst>
          </p:cNvPr>
          <p:cNvSpPr txBox="1"/>
          <p:nvPr/>
        </p:nvSpPr>
        <p:spPr>
          <a:xfrm>
            <a:off x="812911" y="3078765"/>
            <a:ext cx="289598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Traffic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83AE3-891F-C60A-60C0-9A70C7A3F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63"/>
          <a:stretch/>
        </p:blipFill>
        <p:spPr>
          <a:xfrm>
            <a:off x="812911" y="3740555"/>
            <a:ext cx="5430234" cy="25894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2284532"/>
          </a:xfrm>
        </p:spPr>
        <p:txBody>
          <a:bodyPr>
            <a:normAutofit lnSpcReduction="10000"/>
          </a:bodyPr>
          <a:lstStyle/>
          <a:p>
            <a:r>
              <a:rPr lang="en-US" sz="2256" b="0" dirty="0"/>
              <a:t>There</a:t>
            </a:r>
            <a:r>
              <a:rPr lang="en-US" b="0" dirty="0"/>
              <a:t> were 1,720 clicks to other websites to find more information.</a:t>
            </a:r>
          </a:p>
          <a:p>
            <a:r>
              <a:rPr lang="en-US" b="0" dirty="0"/>
              <a:t>585 people downloaded a pdf or a form.</a:t>
            </a:r>
          </a:p>
          <a:p>
            <a:r>
              <a:rPr lang="en-US" b="0" dirty="0"/>
              <a:t>76 people clicked an email address to get more information.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</a:p>
        </p:txBody>
      </p:sp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103 Total on-site searches on CEAT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13.75% of users searched again immediately after performing a search.</a:t>
            </a:r>
            <a:endParaRPr lang="en-US" sz="2000" b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5779" y="1825625"/>
            <a:ext cx="350979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3619A-85BF-B667-AA70-01086C7D6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2" y="2508682"/>
            <a:ext cx="3962400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55759" y="1650126"/>
            <a:ext cx="3680213" cy="26170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sz="2256" b="0" dirty="0"/>
              <a:t>22,362 Visits. (pageviews to HBB pages)</a:t>
            </a:r>
          </a:p>
          <a:p>
            <a:pPr marL="474218" indent="-342900" defTabSz="859536">
              <a:spcBef>
                <a:spcPts val="1800"/>
              </a:spcBef>
              <a:defRPr sz="2256" b="0"/>
            </a:pPr>
            <a:r>
              <a:rPr dirty="0"/>
              <a:t>Traffic increased by </a:t>
            </a:r>
            <a:r>
              <a:rPr lang="en-US" dirty="0"/>
              <a:t>14.5</a:t>
            </a:r>
            <a:r>
              <a:rPr dirty="0"/>
              <a:t>% from the previous </a:t>
            </a:r>
            <a:r>
              <a:rPr lang="en-US" dirty="0"/>
              <a:t>year</a:t>
            </a:r>
            <a:r>
              <a:rPr dirty="0"/>
              <a:t>.</a:t>
            </a:r>
            <a:r>
              <a:rPr lang="en-US" dirty="0"/>
              <a:t> </a:t>
            </a:r>
            <a:endParaRPr lang="en-US" sz="1600" dirty="0"/>
          </a:p>
          <a:p>
            <a:pPr marL="131318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279741" y="1280796"/>
            <a:ext cx="1926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EA4AA-E650-CCDC-4AD6-555C1430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72" y="1747530"/>
            <a:ext cx="4610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8791</TotalTime>
  <Words>375</Words>
  <Application>Microsoft Macintosh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MSC Theme</vt:lpstr>
      <vt:lpstr>Support Services First Quarter FY23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32</cp:revision>
  <dcterms:modified xsi:type="dcterms:W3CDTF">2023-01-08T16:51:25Z</dcterms:modified>
</cp:coreProperties>
</file>