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81" r:id="rId4"/>
    <p:sldId id="277" r:id="rId5"/>
    <p:sldId id="270" r:id="rId6"/>
    <p:sldId id="258" r:id="rId7"/>
    <p:sldId id="259" r:id="rId8"/>
    <p:sldId id="260" r:id="rId9"/>
    <p:sldId id="272" r:id="rId10"/>
    <p:sldId id="279" r:id="rId11"/>
    <p:sldId id="265" r:id="rId12"/>
    <p:sldId id="278" r:id="rId13"/>
    <p:sldId id="275" r:id="rId14"/>
    <p:sldId id="276" r:id="rId15"/>
    <p:sldId id="262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94789"/>
  </p:normalViewPr>
  <p:slideViewPr>
    <p:cSldViewPr snapToGrid="0" snapToObjects="1">
      <p:cViewPr varScale="1">
        <p:scale>
          <a:sx n="117" d="100"/>
          <a:sy n="117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owerBar" descr="Lower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5148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opBar" descr="Top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841247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173037" indent="-173037">
              <a:lnSpc>
                <a:spcPct val="90000"/>
              </a:lnSpc>
              <a:spcBef>
                <a:spcPts val="1000"/>
              </a:spcBef>
              <a:defRPr sz="3200"/>
            </a:lvl1pPr>
            <a:lvl2pPr marL="539296" indent="-199571">
              <a:lnSpc>
                <a:spcPct val="90000"/>
              </a:lnSpc>
              <a:spcBef>
                <a:spcPts val="1000"/>
              </a:spcBef>
              <a:defRPr sz="3200"/>
            </a:lvl2pPr>
            <a:lvl3pPr marL="815975" indent="-298450">
              <a:lnSpc>
                <a:spcPct val="90000"/>
              </a:lnSpc>
              <a:spcBef>
                <a:spcPts val="1000"/>
              </a:spcBef>
              <a:defRPr sz="3200"/>
            </a:lvl3pPr>
            <a:lvl4pPr marL="1078547" indent="-276860">
              <a:lnSpc>
                <a:spcPct val="90000"/>
              </a:lnSpc>
              <a:spcBef>
                <a:spcPts val="1000"/>
              </a:spcBef>
              <a:defRPr sz="3200"/>
            </a:lvl4pPr>
            <a:lvl5pPr marL="1335722" indent="-365759">
              <a:lnSpc>
                <a:spcPct val="90000"/>
              </a:lnSpc>
              <a:spcBef>
                <a:spcPts val="10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1" r:id="rId10"/>
    <p:sldLayoutId id="2147483663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484748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 dirty="0"/>
              <a:t>01 OCT – 31 DEC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lang="en-US" dirty="0"/>
              <a:t>​</a:t>
            </a:r>
            <a:endParaRPr lang="en-US"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dirty="0"/>
              <a:t>CYS </a:t>
            </a:r>
            <a:r>
              <a:rPr lang="en-US" dirty="0"/>
              <a:t>First</a:t>
            </a:r>
            <a:r>
              <a:rPr dirty="0"/>
              <a:t> Quarter FY2</a:t>
            </a:r>
            <a:r>
              <a:rPr lang="en-US" dirty="0"/>
              <a:t>4</a:t>
            </a:r>
            <a:r>
              <a:rPr dirty="0"/>
              <a:t>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0847-BF5C-85A8-4816-B810374E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CYS Careers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3C6AB-C41B-CAA0-052D-7818CDE3A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59" y="1823677"/>
            <a:ext cx="3061908" cy="3657601"/>
          </a:xfrm>
        </p:spPr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988 people looking for employment took action and clicked on </a:t>
            </a:r>
            <a:r>
              <a:rPr lang="en-US" sz="2000" b="0" dirty="0" err="1"/>
              <a:t>USAJOBS.gov</a:t>
            </a:r>
            <a:r>
              <a:rPr lang="en-US" sz="2000" b="0" dirty="0"/>
              <a:t>.</a:t>
            </a:r>
          </a:p>
          <a:p>
            <a:pPr marL="466725" indent="-466725"/>
            <a:r>
              <a:rPr lang="en-US" sz="2000" b="0" dirty="0"/>
              <a:t>468 downloads of the CYS Career Guide. </a:t>
            </a:r>
          </a:p>
          <a:p>
            <a:pPr marL="466725" indent="-466725"/>
            <a:r>
              <a:rPr lang="en-US" sz="2000" b="0" dirty="0"/>
              <a:t>84 Rack Card downloads.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941AB-06DF-3A77-CB2B-E4FBE72DD9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D1FBBE8-74CF-1F72-F32E-08BE51C7AF7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 dirty="0"/>
          </a:p>
        </p:txBody>
      </p:sp>
      <p:pic>
        <p:nvPicPr>
          <p:cNvPr id="10" name="Picture 9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D72F64A2-843F-E91A-4B32-3E1A99AC1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0000"/>
            <a:ext cx="4241800" cy="3403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97028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 dirty="0"/>
          </a:p>
        </p:txBody>
      </p:sp>
      <p:sp>
        <p:nvSpPr>
          <p:cNvPr id="225" name="Family Child C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Family Child Care</a:t>
            </a:r>
          </a:p>
        </p:txBody>
      </p:sp>
      <p:sp>
        <p:nvSpPr>
          <p:cNvPr id="226" name="Last quarter 456 potential FCC providers downloaded the DA 5219 form to begin the application process.…"/>
          <p:cNvSpPr txBox="1">
            <a:spLocks noGrp="1"/>
          </p:cNvSpPr>
          <p:nvPr>
            <p:ph type="body" idx="1"/>
          </p:nvPr>
        </p:nvSpPr>
        <p:spPr>
          <a:xfrm>
            <a:off x="476519" y="1422400"/>
            <a:ext cx="3946723" cy="39858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10,752 visits</a:t>
            </a:r>
            <a:r>
              <a:rPr lang="en-US" sz="2000" b="0" spc="-90" dirty="0"/>
              <a:t> </a:t>
            </a:r>
            <a:r>
              <a:rPr lang="en-US" sz="2000" b="0" dirty="0"/>
              <a:t>to</a:t>
            </a:r>
            <a:r>
              <a:rPr lang="en-US" sz="2000" b="0" spc="-30" dirty="0"/>
              <a:t> </a:t>
            </a:r>
            <a:r>
              <a:rPr lang="en-US" sz="2000" b="0" dirty="0"/>
              <a:t>program</a:t>
            </a:r>
            <a:r>
              <a:rPr lang="en-US" sz="2000" b="0" spc="-5" dirty="0"/>
              <a:t> </a:t>
            </a:r>
            <a:r>
              <a:rPr lang="en-US" sz="2000" b="0" dirty="0"/>
              <a:t>pages. </a:t>
            </a:r>
          </a:p>
          <a:p>
            <a:pPr marL="466725" indent="-466725"/>
            <a:r>
              <a:rPr lang="en-US" sz="2000" b="0" dirty="0"/>
              <a:t>6,483 users to FCC program pages.</a:t>
            </a:r>
          </a:p>
          <a:p>
            <a:pPr marL="466725" indent="-466725"/>
            <a:r>
              <a:rPr lang="en-US" sz="2000" dirty="0"/>
              <a:t>784 downloads of DA 5219 form!</a:t>
            </a:r>
            <a:endParaRPr lang="en-US" dirty="0"/>
          </a:p>
          <a:p>
            <a:pPr>
              <a:defRPr b="0"/>
            </a:pPr>
            <a:endParaRPr lang="en-US" dirty="0"/>
          </a:p>
          <a:p>
            <a:pPr marL="139700" indent="0">
              <a:buNone/>
              <a:defRPr b="0"/>
            </a:pPr>
            <a:endParaRPr sz="1600" b="0" dirty="0"/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D8031493-BFA7-23BA-1EAC-480C552E8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86" y="1216313"/>
            <a:ext cx="4322456" cy="36466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8D09-F412-854C-9CD7-2BA0B0F8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Support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227FC-4CBF-834C-B641-152BB66A17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F2DAF4-8BF7-9542-BC9D-8A5D87978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5,267 users made a visit to School Support Services pages.</a:t>
            </a:r>
          </a:p>
          <a:p>
            <a:pPr marL="466725" indent="-466725"/>
            <a:r>
              <a:rPr lang="en-US" sz="2000" b="0" dirty="0"/>
              <a:t>74 people clicked to watch the 'What Is An SLO Anyway’ video.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" name="Picture 6" descr="A graph of a graph&#10;&#10;Description automatically generated">
            <a:extLst>
              <a:ext uri="{FF2B5EF4-FFF2-40B4-BE49-F238E27FC236}">
                <a16:creationId xmlns:a16="http://schemas.microsoft.com/office/drawing/2014/main" id="{85A05E96-C2D1-5923-C778-21684E6D8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9" y="2348971"/>
            <a:ext cx="4645891" cy="38180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674724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50%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37%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15% </a:t>
            </a:r>
            <a:r>
              <a:rPr lang="en-US" b="0" dirty="0"/>
              <a:t>Searches intending to find a specific program, page using the onsite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3,866 Total on-site searches on CYS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dirty="0"/>
              <a:t>2.09% of users left the site after performing a search.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3FD70-BD74-FB52-ED0F-B32674DC97DB}"/>
              </a:ext>
            </a:extLst>
          </p:cNvPr>
          <p:cNvSpPr txBox="1"/>
          <p:nvPr/>
        </p:nvSpPr>
        <p:spPr>
          <a:xfrm>
            <a:off x="4826870" y="1338943"/>
            <a:ext cx="15286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</a:p>
        </p:txBody>
      </p:sp>
      <p:pic>
        <p:nvPicPr>
          <p:cNvPr id="5" name="Picture 4" descr="A screenshot of a cellphone&#10;&#10;Description automatically generated">
            <a:extLst>
              <a:ext uri="{FF2B5EF4-FFF2-40B4-BE49-F238E27FC236}">
                <a16:creationId xmlns:a16="http://schemas.microsoft.com/office/drawing/2014/main" id="{D808D391-A876-B119-BEB7-EBA28BD68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7"/>
          <a:stretch/>
        </p:blipFill>
        <p:spPr>
          <a:xfrm>
            <a:off x="4855871" y="1779465"/>
            <a:ext cx="2999242" cy="3402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r>
              <a:rPr lang="en-US" sz="1800"/>
              <a:t>The most popular search categories and terms within CYS</a:t>
            </a:r>
            <a:endParaRPr dirty="0"/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3E03AF89-1F1A-5CDF-13B8-5460E7AEE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1" y="1256607"/>
            <a:ext cx="5847195" cy="46777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B7A45-D617-DC12-AF47-069E97B9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EPW Search Engagement Improvement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83699-7541-5A01-5CB0-ACB84455F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aph with a pink line&#10;&#10;Description automatically generated">
            <a:extLst>
              <a:ext uri="{FF2B5EF4-FFF2-40B4-BE49-F238E27FC236}">
                <a16:creationId xmlns:a16="http://schemas.microsoft.com/office/drawing/2014/main" id="{3C18F316-18F0-48D4-DFE1-0325E01E0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6" y="1986355"/>
            <a:ext cx="8685308" cy="22856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06762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19A03-1C2C-3A53-C767-44A68B915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F7A5-D63C-7220-CF46-5A7023D2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EPW Search Engagement Improvement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3D775-B2C9-8F0E-794F-DAF8594A8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1B4EA1C7-EFA7-7E08-98DB-86C66C57B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1" y="1209221"/>
            <a:ext cx="7010400" cy="2806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5671732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7C4D85-02DB-DFC6-D708-B449C6A37C5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56141725-40F2-874A-B398-AEA20174B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3" y="1156574"/>
            <a:ext cx="7179492" cy="40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sz="half" idx="1"/>
          </p:nvPr>
        </p:nvSpPr>
        <p:spPr>
          <a:xfrm>
            <a:off x="628650" y="1735268"/>
            <a:ext cx="3886200" cy="44416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256" b="0" dirty="0"/>
              <a:t>There were a total of 418,818 visits, also known as pageviews, to Child and Youth Services (CYS) web pages. 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256" b="0" dirty="0"/>
              <a:t>On average, each user viewed 2 pages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sz="2256" b="0" dirty="0"/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40A6191A-60F5-B2EA-F78B-263F1C12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35" y="1708149"/>
            <a:ext cx="3563129" cy="37572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xfrm>
            <a:off x="336332" y="1825625"/>
            <a:ext cx="371015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sz="1800" dirty="0"/>
              <a:t>There are 211,685 total users on the CYS site. 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sz="1800" dirty="0"/>
              <a:t>The average visit duration is 2 minutes and 37 seconds. 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sz="1800" dirty="0"/>
              <a:t>A total of 153,654 visitors were new to the website. 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sz="1800" dirty="0"/>
              <a:t>73% of all visitors were new. </a:t>
            </a:r>
            <a:endParaRPr sz="1800" dirty="0"/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b="0" i="1" dirty="0"/>
              <a:t>How engaged were these visitors within the website?</a:t>
            </a:r>
            <a:endParaRPr sz="1600" b="0" i="1" dirty="0">
              <a:latin typeface="+mn-lt"/>
              <a:ea typeface="+mn-ea"/>
              <a:cs typeface="+mn-cs"/>
              <a:sym typeface="Times Roman"/>
            </a:endParaRPr>
          </a:p>
        </p:txBody>
      </p:sp>
      <p:pic>
        <p:nvPicPr>
          <p:cNvPr id="4" name="Picture 3" descr="A screenshot of a program&#10;&#10;Description automatically generated">
            <a:extLst>
              <a:ext uri="{FF2B5EF4-FFF2-40B4-BE49-F238E27FC236}">
                <a16:creationId xmlns:a16="http://schemas.microsoft.com/office/drawing/2014/main" id="{57461DA2-AC5A-F500-E4F3-BEE20CD20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/>
          <a:stretch/>
        </p:blipFill>
        <p:spPr>
          <a:xfrm>
            <a:off x="4466897" y="1284888"/>
            <a:ext cx="4057820" cy="35288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7875" y="1496680"/>
            <a:ext cx="4710493" cy="3438065"/>
          </a:xfrm>
        </p:spPr>
        <p:txBody>
          <a:bodyPr>
            <a:normAutofit fontScale="85000" lnSpcReduction="2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56.2%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b="0" dirty="0"/>
              <a:t>28%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b="0" dirty="0"/>
              <a:t>7% of visitors came from referrals.</a:t>
            </a:r>
          </a:p>
          <a:p>
            <a:pPr marL="482600" indent="-342900">
              <a:defRPr sz="2000" b="0"/>
            </a:pPr>
            <a:r>
              <a:rPr lang="en-US" sz="2016" b="0" dirty="0"/>
              <a:t>7.7% of visitors came from social media.</a:t>
            </a:r>
          </a:p>
          <a:p>
            <a:pPr marL="482600" indent="-342900">
              <a:defRPr sz="2000" b="0"/>
            </a:pPr>
            <a:r>
              <a:rPr lang="en-US" sz="2016" b="0" dirty="0"/>
              <a:t>1.1%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7A609-A644-1416-CF60-5EF0564FB8C8}"/>
              </a:ext>
            </a:extLst>
          </p:cNvPr>
          <p:cNvSpPr txBox="1"/>
          <p:nvPr/>
        </p:nvSpPr>
        <p:spPr>
          <a:xfrm>
            <a:off x="2490951" y="3792463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63.8%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8B1AB-1700-44F9-0350-3DB69C27A32A}"/>
              </a:ext>
            </a:extLst>
          </p:cNvPr>
          <p:cNvSpPr txBox="1"/>
          <p:nvPr/>
        </p:nvSpPr>
        <p:spPr>
          <a:xfrm>
            <a:off x="979514" y="2422926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9.2%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03EBD4B0-B807-6B26-ECE5-58CAF5D2E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8"/>
          <a:stretch/>
        </p:blipFill>
        <p:spPr>
          <a:xfrm>
            <a:off x="17251" y="1399111"/>
            <a:ext cx="4416204" cy="4356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196243-FB6A-6E3C-7E9C-BB05D2C55CFE}"/>
              </a:ext>
            </a:extLst>
          </p:cNvPr>
          <p:cNvSpPr txBox="1"/>
          <p:nvPr/>
        </p:nvSpPr>
        <p:spPr>
          <a:xfrm>
            <a:off x="2050473" y="1018630"/>
            <a:ext cx="60689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   |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000" dirty="0"/>
              <a:t>Last quarter there were a total of 113,070 interactions on the CYS pages, which included downloads, email clicks, phone number clicks, and outbound links.</a:t>
            </a:r>
          </a:p>
          <a:p>
            <a:pPr marL="139700" indent="0">
              <a:buNone/>
              <a:defRPr sz="2200" b="0"/>
            </a:pPr>
            <a:r>
              <a:rPr lang="en-US" sz="2000" b="0" dirty="0"/>
              <a:t>	</a:t>
            </a: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608E355F-52B9-19C2-7C42-0676086BF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18" y="2398567"/>
            <a:ext cx="7020807" cy="2278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1649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200" b="0" dirty="0"/>
              <a:t>14,673</a:t>
            </a:r>
            <a:r>
              <a:rPr lang="en-US" dirty="0"/>
              <a:t> Parents clicked on a </a:t>
            </a:r>
            <a:r>
              <a:rPr lang="en-US" dirty="0" err="1"/>
              <a:t>WebTrac</a:t>
            </a:r>
            <a:r>
              <a:rPr lang="en-US" dirty="0"/>
              <a:t> link from a program page to register or pay for a CYS program.</a:t>
            </a:r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" name="Picture 3" descr="A graph showing the number of days and months&#10;&#10;Description automatically generated">
            <a:extLst>
              <a:ext uri="{FF2B5EF4-FFF2-40B4-BE49-F238E27FC236}">
                <a16:creationId xmlns:a16="http://schemas.microsoft.com/office/drawing/2014/main" id="{1E30658D-1B06-3F9E-F389-D78746B8A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8" y="2341435"/>
            <a:ext cx="7644944" cy="21751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15661</TotalTime>
  <Words>439</Words>
  <Application>Microsoft Macintosh PowerPoint</Application>
  <PresentationFormat>On-screen Show (4:3)</PresentationFormat>
  <Paragraphs>63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Söhne</vt:lpstr>
      <vt:lpstr>System Font Regular</vt:lpstr>
      <vt:lpstr>MSC Theme</vt:lpstr>
      <vt:lpstr>CYS First Quarter FY24 Insights</vt:lpstr>
      <vt:lpstr>EPW Search Engagement Improvement</vt:lpstr>
      <vt:lpstr>EPW Search Engagement Improvement</vt:lpstr>
      <vt:lpstr>Web Analytics Summary</vt:lpstr>
      <vt:lpstr>Traffic Highlights</vt:lpstr>
      <vt:lpstr>Visitor Highlights</vt:lpstr>
      <vt:lpstr>Marketing Reach</vt:lpstr>
      <vt:lpstr>Engagement Insights &amp; Highlights</vt:lpstr>
      <vt:lpstr>WebTrac Insights &amp; Highlights</vt:lpstr>
      <vt:lpstr>CYS Careers</vt:lpstr>
      <vt:lpstr>Family Child Care</vt:lpstr>
      <vt:lpstr>School Support Services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76</cp:revision>
  <dcterms:modified xsi:type="dcterms:W3CDTF">2024-01-19T16:13:31Z</dcterms:modified>
</cp:coreProperties>
</file>