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80" r:id="rId3"/>
    <p:sldId id="281" r:id="rId4"/>
    <p:sldId id="277" r:id="rId5"/>
    <p:sldId id="270" r:id="rId6"/>
    <p:sldId id="258" r:id="rId7"/>
    <p:sldId id="279" r:id="rId8"/>
    <p:sldId id="259" r:id="rId9"/>
    <p:sldId id="260" r:id="rId10"/>
    <p:sldId id="272" r:id="rId11"/>
    <p:sldId id="275" r:id="rId12"/>
    <p:sldId id="276" r:id="rId13"/>
    <p:sldId id="262" r:id="rId1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98"/>
    <p:restoredTop sz="94930"/>
  </p:normalViewPr>
  <p:slideViewPr>
    <p:cSldViewPr snapToGrid="0" snapToObjects="1">
      <p:cViewPr varScale="1">
        <p:scale>
          <a:sx n="117" d="100"/>
          <a:sy n="117" d="100"/>
        </p:scale>
        <p:origin x="5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730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LowerBar" descr="LowerB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5148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TopBar" descr="Top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165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841247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 marL="173037" indent="-173037">
              <a:lnSpc>
                <a:spcPct val="90000"/>
              </a:lnSpc>
              <a:spcBef>
                <a:spcPts val="1000"/>
              </a:spcBef>
              <a:defRPr sz="3200"/>
            </a:lvl1pPr>
            <a:lvl2pPr marL="539296" indent="-199571">
              <a:lnSpc>
                <a:spcPct val="90000"/>
              </a:lnSpc>
              <a:spcBef>
                <a:spcPts val="1000"/>
              </a:spcBef>
              <a:defRPr sz="3200"/>
            </a:lvl2pPr>
            <a:lvl3pPr marL="815975" indent="-298450">
              <a:lnSpc>
                <a:spcPct val="90000"/>
              </a:lnSpc>
              <a:spcBef>
                <a:spcPts val="1000"/>
              </a:spcBef>
              <a:defRPr sz="3200"/>
            </a:lvl3pPr>
            <a:lvl4pPr marL="1078547" indent="-276860">
              <a:lnSpc>
                <a:spcPct val="90000"/>
              </a:lnSpc>
              <a:spcBef>
                <a:spcPts val="1000"/>
              </a:spcBef>
              <a:defRPr sz="3200"/>
            </a:lvl4pPr>
            <a:lvl5pPr marL="1335722" indent="-365759">
              <a:lnSpc>
                <a:spcPct val="90000"/>
              </a:lnSpc>
              <a:spcBef>
                <a:spcPts val="10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16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7" r:id="rId7"/>
    <p:sldLayoutId id="2147483658" r:id="rId8"/>
    <p:sldLayoutId id="2147483661" r:id="rId9"/>
    <p:sldLayoutId id="2147483663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484748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01 OCT – 31 DEC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lang="en-US" dirty="0"/>
              <a:t>ACS</a:t>
            </a:r>
            <a:r>
              <a:rPr dirty="0"/>
              <a:t> </a:t>
            </a:r>
            <a:r>
              <a:rPr lang="en-US" dirty="0"/>
              <a:t>First</a:t>
            </a:r>
            <a:r>
              <a:rPr dirty="0"/>
              <a:t> Quarter FY2</a:t>
            </a:r>
            <a:r>
              <a:rPr lang="en-US" dirty="0"/>
              <a:t>4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1057943"/>
            <a:ext cx="7772401" cy="132098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000" b="0" dirty="0"/>
              <a:t>Last quarter, 6,079 people required assistance from a live person.</a:t>
            </a:r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159B17-AF4C-ED49-9729-B45DBADB1948}"/>
              </a:ext>
            </a:extLst>
          </p:cNvPr>
          <p:cNvSpPr txBox="1"/>
          <p:nvPr/>
        </p:nvSpPr>
        <p:spPr>
          <a:xfrm>
            <a:off x="754901" y="1958717"/>
            <a:ext cx="609397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B1EEF221-C8DE-FE3C-FEC2-F58535E84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1" y="2402469"/>
            <a:ext cx="5635371" cy="329321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6075" indent="-346075">
              <a:lnSpc>
                <a:spcPct val="150000"/>
              </a:lnSpc>
            </a:pPr>
            <a:r>
              <a:rPr lang="en-US" sz="2000" b="0" dirty="0"/>
              <a:t>45% of searches were aimed at finding an answer to a specific question or acquiring general information.</a:t>
            </a:r>
          </a:p>
          <a:p>
            <a:pPr marL="346075" indent="-346075">
              <a:lnSpc>
                <a:spcPct val="150000"/>
              </a:lnSpc>
            </a:pPr>
            <a:r>
              <a:rPr lang="en-US" sz="2000" b="0" dirty="0"/>
              <a:t>40% of searches were conducted to explore brands or services with the intention of completing an action or making a purchase.</a:t>
            </a:r>
          </a:p>
          <a:p>
            <a:pPr marL="346075" indent="-346075">
              <a:lnSpc>
                <a:spcPct val="150000"/>
              </a:lnSpc>
            </a:pPr>
            <a:r>
              <a:rPr lang="en-US" sz="2000" b="0" dirty="0"/>
              <a:t>15% of searches were intended to locate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1,648 Total on-site searches on ACS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2.5% of users left the site after performing a search.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100" dirty="0"/>
              <a:t>+96.9% improvement in </a:t>
            </a:r>
            <a:r>
              <a:rPr lang="en-US" sz="2100" b="0" dirty="0"/>
              <a:t>engagement</a:t>
            </a:r>
            <a:r>
              <a:rPr lang="en-US" sz="2100" dirty="0"/>
              <a:t> after search compared to the previous quarter.</a:t>
            </a:r>
            <a:endParaRPr lang="en-US" sz="2100" b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662487" y="1358900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pic>
        <p:nvPicPr>
          <p:cNvPr id="6" name="Picture 5" descr="A screenshot of a phone&#10;&#10;Description automatically generated">
            <a:extLst>
              <a:ext uri="{FF2B5EF4-FFF2-40B4-BE49-F238E27FC236}">
                <a16:creationId xmlns:a16="http://schemas.microsoft.com/office/drawing/2014/main" id="{8C5DAF10-E07A-9D7B-CAD1-F1AFC7563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487" y="1808163"/>
            <a:ext cx="3400037" cy="39782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r>
              <a:rPr lang="en-US" sz="1500" dirty="0"/>
              <a:t>The most popular search categories and terms within ACS.</a:t>
            </a:r>
            <a:endParaRPr sz="1500" dirty="0"/>
          </a:p>
        </p:txBody>
      </p:sp>
      <p:pic>
        <p:nvPicPr>
          <p:cNvPr id="3" name="Picture 2" descr="A graph of numbers and a number of people&#10;&#10;Description automatically generated with medium confidence">
            <a:extLst>
              <a:ext uri="{FF2B5EF4-FFF2-40B4-BE49-F238E27FC236}">
                <a16:creationId xmlns:a16="http://schemas.microsoft.com/office/drawing/2014/main" id="{9C82F968-97E2-CBBE-D241-E571B231F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87" y="1226229"/>
            <a:ext cx="7265988" cy="46524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B7A45-D617-DC12-AF47-069E97B96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EPW Search Improvement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183699-7541-5A01-5CB0-ACB84455F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graph with a pink line&#10;&#10;Description automatically generated">
            <a:extLst>
              <a:ext uri="{FF2B5EF4-FFF2-40B4-BE49-F238E27FC236}">
                <a16:creationId xmlns:a16="http://schemas.microsoft.com/office/drawing/2014/main" id="{3C18F316-18F0-48D4-DFE1-0325E01E0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46" y="1986355"/>
            <a:ext cx="8685308" cy="228560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4067628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575EC-D034-4E6C-C319-F446FE65B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460C5-DDD5-8E02-8EC3-61218AF71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EPW Search Improvement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3F7405-E0F4-8528-79BE-5179B9B585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A screen shot of a graph&#10;&#10;Description automatically generated">
            <a:extLst>
              <a:ext uri="{FF2B5EF4-FFF2-40B4-BE49-F238E27FC236}">
                <a16:creationId xmlns:a16="http://schemas.microsoft.com/office/drawing/2014/main" id="{92D6D64B-35C5-421E-864B-DF5ACDED4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20" y="1450975"/>
            <a:ext cx="8363360" cy="39560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9848033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84756-53CD-CB4E-947D-FF3057ED88E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3D925B1B-341C-8EFE-C2E4-8E43D76E3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41" y="1163031"/>
            <a:ext cx="7772400" cy="444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501313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ACS pages received 135,972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Engagement on ACS pages was 62%.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There were 77,516 total users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300" b="0" dirty="0"/>
              <a:t>3,306 </a:t>
            </a:r>
            <a:r>
              <a:rPr lang="en-US" dirty="0"/>
              <a:t>visits were directed from social media platforms.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endParaRPr sz="1600" dirty="0">
              <a:latin typeface="+mn-lt"/>
              <a:ea typeface="+mn-ea"/>
              <a:cs typeface="+mn-cs"/>
              <a:sym typeface="Times Roman"/>
            </a:endParaRPr>
          </a:p>
        </p:txBody>
      </p:sp>
      <p:pic>
        <p:nvPicPr>
          <p:cNvPr id="6" name="Picture 5" descr="A screenshot of a table&#10;&#10;Description automatically generated">
            <a:extLst>
              <a:ext uri="{FF2B5EF4-FFF2-40B4-BE49-F238E27FC236}">
                <a16:creationId xmlns:a16="http://schemas.microsoft.com/office/drawing/2014/main" id="{14974067-10AD-23DB-EE7A-72C9E2B81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05359"/>
            <a:ext cx="7772400" cy="324728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dirty="0"/>
              <a:t>Continued</a:t>
            </a:r>
            <a:endParaRPr sz="1600" dirty="0">
              <a:latin typeface="+mn-lt"/>
              <a:ea typeface="+mn-ea"/>
              <a:cs typeface="+mn-cs"/>
              <a:sym typeface="Times Roman"/>
            </a:endParaRPr>
          </a:p>
        </p:txBody>
      </p:sp>
      <p:pic>
        <p:nvPicPr>
          <p:cNvPr id="6" name="Picture 5" descr="A screenshot of a table&#10;&#10;Description automatically generated">
            <a:extLst>
              <a:ext uri="{FF2B5EF4-FFF2-40B4-BE49-F238E27FC236}">
                <a16:creationId xmlns:a16="http://schemas.microsoft.com/office/drawing/2014/main" id="{3330EF39-AD2F-88E4-5AF6-262DDAD88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657350"/>
            <a:ext cx="7518400" cy="35433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6527466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6543" y="1807028"/>
            <a:ext cx="3875314" cy="3842658"/>
          </a:xfrm>
        </p:spPr>
        <p:txBody>
          <a:bodyPr>
            <a:normAutofit fontScale="85000" lnSpcReduction="2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58.1%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defRPr sz="2000" b="0"/>
            </a:pPr>
            <a:r>
              <a:rPr lang="en-US" sz="2016" b="0" dirty="0"/>
              <a:t>26.2% of visitors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10.8%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defRPr sz="2000" b="0"/>
            </a:pPr>
            <a:r>
              <a:rPr lang="en-US" sz="2016" b="0" dirty="0"/>
              <a:t>4.9% of visitors came from Social Media. </a:t>
            </a:r>
          </a:p>
          <a:p>
            <a:pPr marL="482600" indent="-342900">
              <a:defRPr sz="2000" b="0"/>
            </a:pPr>
            <a:r>
              <a:rPr lang="en-US" sz="2016" b="0" dirty="0"/>
              <a:t>.01%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1792E7-01A9-A478-7BE2-987667E7AAC2}"/>
              </a:ext>
            </a:extLst>
          </p:cNvPr>
          <p:cNvSpPr txBox="1"/>
          <p:nvPr/>
        </p:nvSpPr>
        <p:spPr>
          <a:xfrm>
            <a:off x="2566435" y="3522498"/>
            <a:ext cx="203856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endParaRPr kumimoji="0" lang="en-US" sz="240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r>
              <a:rPr kumimoji="0" lang="en-US" sz="14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Organic</a:t>
            </a:r>
          </a:p>
        </p:txBody>
      </p:sp>
      <p:pic>
        <p:nvPicPr>
          <p:cNvPr id="6" name="Picture 5" descr="A pie chart with different colored circles&#10;&#10;Description automatically generated with medium confidence">
            <a:extLst>
              <a:ext uri="{FF2B5EF4-FFF2-40B4-BE49-F238E27FC236}">
                <a16:creationId xmlns:a16="http://schemas.microsoft.com/office/drawing/2014/main" id="{6C558656-DD52-F2E9-F3E5-6FB6DDDF7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3" y="1194047"/>
            <a:ext cx="4770503" cy="438626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41246" y="1014353"/>
            <a:ext cx="7120339" cy="3441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quarter had a total of </a:t>
            </a:r>
            <a:r>
              <a:rPr lang="en-US" sz="2000" dirty="0"/>
              <a:t>118,292 </a:t>
            </a:r>
            <a:r>
              <a:rPr lang="en-US" sz="2000" b="0" dirty="0"/>
              <a:t>interactions on the ACS pages. </a:t>
            </a:r>
            <a:r>
              <a:rPr lang="en-US" sz="1400" b="0" dirty="0">
                <a:solidFill>
                  <a:schemeClr val="bg2"/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graph with numbers and text&#10;&#10;Description automatically generated">
            <a:extLst>
              <a:ext uri="{FF2B5EF4-FFF2-40B4-BE49-F238E27FC236}">
                <a16:creationId xmlns:a16="http://schemas.microsoft.com/office/drawing/2014/main" id="{5D5C767E-1872-8439-5B43-9E5A16EBA7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9"/>
          <a:stretch/>
        </p:blipFill>
        <p:spPr>
          <a:xfrm>
            <a:off x="942974" y="2393950"/>
            <a:ext cx="7468329" cy="207009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8584</TotalTime>
  <Words>358</Words>
  <Application>Microsoft Macintosh PowerPoint</Application>
  <PresentationFormat>On-screen Show (4:3)</PresentationFormat>
  <Paragraphs>55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Helvetica</vt:lpstr>
      <vt:lpstr>Wingdings</vt:lpstr>
      <vt:lpstr>MSC Theme</vt:lpstr>
      <vt:lpstr>ACS First Quarter FY24 Insights</vt:lpstr>
      <vt:lpstr>EPW Search Improvement</vt:lpstr>
      <vt:lpstr>EPW Search Improvement</vt:lpstr>
      <vt:lpstr>Web Analytics Summary</vt:lpstr>
      <vt:lpstr>Traffic Highlights</vt:lpstr>
      <vt:lpstr>Visitor Highlights</vt:lpstr>
      <vt:lpstr>Visitor Highlights</vt:lpstr>
      <vt:lpstr>Marketing Reach</vt:lpstr>
      <vt:lpstr>Engagement Insights &amp; Highlights</vt:lpstr>
      <vt:lpstr>Insights &amp; Highlights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65</cp:revision>
  <dcterms:modified xsi:type="dcterms:W3CDTF">2024-01-19T16:11:57Z</dcterms:modified>
</cp:coreProperties>
</file>