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89" r:id="rId4"/>
    <p:sldId id="277" r:id="rId5"/>
    <p:sldId id="284" r:id="rId6"/>
    <p:sldId id="282" r:id="rId7"/>
    <p:sldId id="286" r:id="rId8"/>
    <p:sldId id="288" r:id="rId9"/>
    <p:sldId id="258" r:id="rId10"/>
    <p:sldId id="270" r:id="rId11"/>
    <p:sldId id="259" r:id="rId12"/>
    <p:sldId id="260" r:id="rId13"/>
    <p:sldId id="272" r:id="rId14"/>
    <p:sldId id="276" r:id="rId15"/>
    <p:sldId id="275" r:id="rId16"/>
    <p:sldId id="262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94859"/>
  </p:normalViewPr>
  <p:slideViewPr>
    <p:cSldViewPr snapToGrid="0" snapToObjects="1">
      <p:cViewPr varScale="1">
        <p:scale>
          <a:sx n="117" d="100"/>
          <a:sy n="117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owerBar" descr="Lower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5148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opBar" descr="Top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841247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173037" indent="-173037">
              <a:lnSpc>
                <a:spcPct val="90000"/>
              </a:lnSpc>
              <a:spcBef>
                <a:spcPts val="1000"/>
              </a:spcBef>
              <a:defRPr sz="3200"/>
            </a:lvl1pPr>
            <a:lvl2pPr marL="539296" indent="-199571">
              <a:lnSpc>
                <a:spcPct val="90000"/>
              </a:lnSpc>
              <a:spcBef>
                <a:spcPts val="1000"/>
              </a:spcBef>
              <a:defRPr sz="3200"/>
            </a:lvl2pPr>
            <a:lvl3pPr marL="815975" indent="-298450">
              <a:lnSpc>
                <a:spcPct val="90000"/>
              </a:lnSpc>
              <a:spcBef>
                <a:spcPts val="1000"/>
              </a:spcBef>
              <a:defRPr sz="3200"/>
            </a:lvl3pPr>
            <a:lvl4pPr marL="1078547" indent="-276860">
              <a:lnSpc>
                <a:spcPct val="90000"/>
              </a:lnSpc>
              <a:spcBef>
                <a:spcPts val="1000"/>
              </a:spcBef>
              <a:defRPr sz="3200"/>
            </a:lvl4pPr>
            <a:lvl5pPr marL="1335722" indent="-365759">
              <a:lnSpc>
                <a:spcPct val="90000"/>
              </a:lnSpc>
              <a:spcBef>
                <a:spcPts val="10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1" r:id="rId10"/>
    <p:sldLayoutId id="2147483663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484748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 dirty="0"/>
              <a:t>01 OCT – 31 DEC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lang="en-US" dirty="0"/>
              <a:t>BRD</a:t>
            </a:r>
            <a:r>
              <a:rPr dirty="0"/>
              <a:t> </a:t>
            </a:r>
            <a:r>
              <a:rPr lang="en-US" dirty="0"/>
              <a:t>First</a:t>
            </a:r>
            <a:r>
              <a:rPr dirty="0"/>
              <a:t> Quarter FY</a:t>
            </a:r>
            <a:r>
              <a:rPr lang="en-US" dirty="0"/>
              <a:t>24</a:t>
            </a:r>
            <a:r>
              <a:rPr dirty="0"/>
              <a:t>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BRD pages received 1,710,806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The majority of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r>
              <a:rPr lang="en-US" sz="2000" dirty="0"/>
              <a:t>Users by Device Category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endParaRPr lang="en-US" sz="2256" b="0" dirty="0"/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35739E92-3193-B698-334C-BC36506DF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60" y="3500585"/>
            <a:ext cx="4610100" cy="1689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24" y="1364004"/>
            <a:ext cx="3355237" cy="4137894"/>
          </a:xfrm>
        </p:spPr>
        <p:txBody>
          <a:bodyPr>
            <a:normAutofit fontScale="85000" lnSpcReduction="2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56.2%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b="0" dirty="0"/>
              <a:t>28%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b="0" dirty="0"/>
              <a:t>7.7% of visitors came from social media.</a:t>
            </a:r>
          </a:p>
          <a:p>
            <a:pPr marL="482600" indent="-342900">
              <a:defRPr sz="2000" b="0"/>
            </a:pPr>
            <a:r>
              <a:rPr lang="en-US" sz="2016" b="0" dirty="0"/>
              <a:t>7% of visitors came from referrals.</a:t>
            </a:r>
          </a:p>
          <a:p>
            <a:pPr marL="482600" indent="-342900">
              <a:defRPr sz="2000" b="0"/>
            </a:pPr>
            <a:r>
              <a:rPr lang="en-US" sz="2016" b="0" dirty="0"/>
              <a:t>1.1% Other (traffic that has an acquisition source Google doesn't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pie chart with different colored circles&#10;&#10;Description automatically generated with medium confidence">
            <a:extLst>
              <a:ext uri="{FF2B5EF4-FFF2-40B4-BE49-F238E27FC236}">
                <a16:creationId xmlns:a16="http://schemas.microsoft.com/office/drawing/2014/main" id="{7658EFBC-F35D-48E2-4A5B-91D8EDC77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0" y="1652939"/>
            <a:ext cx="4721303" cy="40334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C4329A-D018-C4DB-D257-1C4192C77E8A}"/>
              </a:ext>
            </a:extLst>
          </p:cNvPr>
          <p:cNvSpPr txBox="1"/>
          <p:nvPr/>
        </p:nvSpPr>
        <p:spPr>
          <a:xfrm>
            <a:off x="2165131" y="1477838"/>
            <a:ext cx="662152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|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dirty="0"/>
              <a:t>Last quarter had a total of 552,695 interactions on the pages </a:t>
            </a:r>
            <a:r>
              <a:rPr lang="en-US" sz="1400" dirty="0"/>
              <a:t>(including downloads, email clicks, phone number clicks, outbound links, and videos).</a:t>
            </a:r>
            <a:endParaRPr lang="en-US" dirty="0"/>
          </a:p>
          <a:p>
            <a:pPr marL="139700" indent="0">
              <a:buNone/>
              <a:defRPr sz="2200" b="0"/>
            </a:pP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25A52E8F-14FB-6614-7AE9-A3EBC4D06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1"/>
          <a:stretch/>
        </p:blipFill>
        <p:spPr>
          <a:xfrm>
            <a:off x="1536042" y="2299137"/>
            <a:ext cx="5737117" cy="20098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9682E-7F24-80BA-0820-AFFFA59F6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  <a:defRPr sz="2200" b="0"/>
            </a:pPr>
            <a:r>
              <a:rPr lang="en-US" sz="2200" b="0" dirty="0"/>
              <a:t>29,018</a:t>
            </a:r>
            <a:r>
              <a:rPr lang="en-US" dirty="0"/>
              <a:t> People clicked on a </a:t>
            </a:r>
            <a:r>
              <a:rPr lang="en-US" dirty="0" err="1"/>
              <a:t>WebTrac</a:t>
            </a:r>
            <a:r>
              <a:rPr lang="en-US" dirty="0"/>
              <a:t> link from a program page to register or pay for a program.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B42659B8-B745-1A29-93D1-93F46A6A4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57500"/>
            <a:ext cx="7772400" cy="28141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xfrm>
            <a:off x="356462" y="1825625"/>
            <a:ext cx="327014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24,382 Total on-site searches on BRD pages to find more information. </a:t>
            </a:r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FFAA3562-4561-70DA-8C20-748F27B68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r="5509"/>
          <a:stretch/>
        </p:blipFill>
        <p:spPr>
          <a:xfrm>
            <a:off x="4486493" y="1285009"/>
            <a:ext cx="3270142" cy="45940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42% of searches were looking for an answer to a specific question or general information.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44% of searches were looking to investigate brands or services and intending to complete an action or purchase.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14% of searches were intending to find a specific program page using the on-site search.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r>
              <a:rPr lang="en-US" sz="1800"/>
              <a:t>The most popular search categories and terms within </a:t>
            </a:r>
            <a:r>
              <a:rPr lang="en-US"/>
              <a:t>BRD</a:t>
            </a:r>
            <a:endParaRPr dirty="0"/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644B5AF2-30E3-A9B4-A6CF-CD1879027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8384"/>
            <a:ext cx="7772400" cy="474123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B7A45-D617-DC12-AF47-069E97B9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EPW Search Engagement Improvement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83699-7541-5A01-5CB0-ACB84455F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aph with a pink line&#10;&#10;Description automatically generated">
            <a:extLst>
              <a:ext uri="{FF2B5EF4-FFF2-40B4-BE49-F238E27FC236}">
                <a16:creationId xmlns:a16="http://schemas.microsoft.com/office/drawing/2014/main" id="{3C18F316-18F0-48D4-DFE1-0325E01E0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6" y="1986355"/>
            <a:ext cx="8685308" cy="22856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06762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53469-345B-371A-505D-952D92750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13F3-5181-E527-71B1-70089947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EPW Search Engagement Improvement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630D2-E0F4-E917-0FB7-92724A054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C5907654-0646-4B3E-E91D-B09C219B1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0"/>
          <a:stretch/>
        </p:blipFill>
        <p:spPr>
          <a:xfrm>
            <a:off x="836761" y="1231559"/>
            <a:ext cx="5452722" cy="47823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47391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84756-53CD-CB4E-947D-FF3057ED88E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FDB9ACDF-5ECD-6779-6DEA-2C9898620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466850"/>
            <a:ext cx="70485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99FC9-6B9B-B147-B3A5-51FDB3091B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3159800" cy="3811588"/>
          </a:xfrm>
        </p:spPr>
        <p:txBody>
          <a:bodyPr/>
          <a:lstStyle/>
          <a:p>
            <a:pPr marL="584200" indent="-444500">
              <a:defRPr sz="2200" b="0"/>
            </a:pPr>
            <a:r>
              <a:rPr lang="en-US" sz="1800" dirty="0"/>
              <a:t>6,876 People clicked on the Chow Now button to start an order.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27E2F-22DB-8F46-9EFC-83ADC99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40" y="3424238"/>
            <a:ext cx="1003300" cy="1866900"/>
          </a:xfrm>
          <a:prstGeom prst="rect">
            <a:avLst/>
          </a:prstGeom>
        </p:spPr>
      </p:pic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7DC3C744-FEB3-A1F1-5EF0-EE13F9241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79" y="1369355"/>
            <a:ext cx="4305081" cy="4109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40650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Sport and Fitness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19D45-9B30-D442-BA46-E93766E8D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  <a:defRPr sz="2200" b="0"/>
            </a:pPr>
            <a:r>
              <a:rPr lang="en-US" sz="1800" b="0" dirty="0"/>
              <a:t>8,307 </a:t>
            </a:r>
            <a:r>
              <a:rPr lang="en-US" sz="1800" dirty="0"/>
              <a:t>People clicked to schedule a tee time or register for a golf clinic.</a:t>
            </a:r>
          </a:p>
          <a:p>
            <a:pPr marL="752792" lvl="2" indent="0">
              <a:buNone/>
              <a:defRPr sz="2200" b="0"/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04D2C-3E5E-548F-6243-AF8A8EEA1A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Golf</a:t>
            </a:r>
          </a:p>
        </p:txBody>
      </p:sp>
      <p:pic>
        <p:nvPicPr>
          <p:cNvPr id="6" name="Picture 5" descr="A line graph with numbers and a white background&#10;&#10;Description automatically generated">
            <a:extLst>
              <a:ext uri="{FF2B5EF4-FFF2-40B4-BE49-F238E27FC236}">
                <a16:creationId xmlns:a16="http://schemas.microsoft.com/office/drawing/2014/main" id="{2AA4F1DC-3A8E-7C8C-EF4C-21EEDB779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38" y="2017645"/>
            <a:ext cx="7772400" cy="19112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633331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Sports and Fitness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792A3009-B25A-A90F-0F4C-4AAFF62F3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29" y="1450428"/>
            <a:ext cx="4950154" cy="44865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29008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Outdoor Rec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36D210D6-3BAF-6E23-A152-EC995EAED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34" y="1920327"/>
            <a:ext cx="6317863" cy="25991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657979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xfrm>
            <a:off x="628650" y="1363851"/>
            <a:ext cx="7955280" cy="4813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visited  2.14 pages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stayed on the site for 2 minutes and 55 seconds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624,935 visitors were new to the website.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64% of visitors took action on a page!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dirty="0"/>
              <a:t>How engaged were these visitors within the website?</a:t>
            </a:r>
            <a:endParaRPr sz="1600" dirty="0">
              <a:latin typeface="+mn-lt"/>
              <a:ea typeface="+mn-ea"/>
              <a:cs typeface="+mn-cs"/>
              <a:sym typeface="Times Roman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20223</TotalTime>
  <Words>378</Words>
  <Application>Microsoft Macintosh PowerPoint</Application>
  <PresentationFormat>On-screen Show (4:3)</PresentationFormat>
  <Paragraphs>57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System Font Regular</vt:lpstr>
      <vt:lpstr>Wingdings</vt:lpstr>
      <vt:lpstr>MSC Theme</vt:lpstr>
      <vt:lpstr>BRD First Quarter FY24 Insights</vt:lpstr>
      <vt:lpstr>EPW Search Engagement Improvement</vt:lpstr>
      <vt:lpstr>EPW Search Engagement Improvement</vt:lpstr>
      <vt:lpstr>Web Analytics Summary</vt:lpstr>
      <vt:lpstr>Visitor Highlights</vt:lpstr>
      <vt:lpstr>Sport and Fitness</vt:lpstr>
      <vt:lpstr>Visitor Highlights</vt:lpstr>
      <vt:lpstr>Visitor Highlights</vt:lpstr>
      <vt:lpstr>Visitor Highlights</vt:lpstr>
      <vt:lpstr>Traffic Highlights</vt:lpstr>
      <vt:lpstr>Marketing Reach</vt:lpstr>
      <vt:lpstr>Engagement Insights &amp; Highlights</vt:lpstr>
      <vt:lpstr>WebTrac Insights &amp; Highlights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83</cp:revision>
  <dcterms:modified xsi:type="dcterms:W3CDTF">2024-01-19T16:12:59Z</dcterms:modified>
</cp:coreProperties>
</file>