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70" r:id="rId4"/>
    <p:sldId id="258" r:id="rId5"/>
    <p:sldId id="279" r:id="rId6"/>
    <p:sldId id="259" r:id="rId7"/>
    <p:sldId id="260" r:id="rId8"/>
    <p:sldId id="272" r:id="rId9"/>
    <p:sldId id="275" r:id="rId10"/>
    <p:sldId id="276" r:id="rId11"/>
    <p:sldId id="262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5000"/>
  </p:normalViewPr>
  <p:slideViewPr>
    <p:cSldViewPr snapToGrid="0" snapToObjects="1">
      <p:cViewPr varScale="1">
        <p:scale>
          <a:sx n="117" d="100"/>
          <a:sy n="117" d="100"/>
        </p:scale>
        <p:origin x="37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werBar" descr="Lower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148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pBar" descr="Top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41247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3037" indent="-173037">
              <a:lnSpc>
                <a:spcPct val="90000"/>
              </a:lnSpc>
              <a:spcBef>
                <a:spcPts val="1000"/>
              </a:spcBef>
              <a:defRPr sz="3200"/>
            </a:lvl1pPr>
            <a:lvl2pPr marL="539296" indent="-199571">
              <a:lnSpc>
                <a:spcPct val="90000"/>
              </a:lnSpc>
              <a:spcBef>
                <a:spcPts val="1000"/>
              </a:spcBef>
              <a:defRPr sz="3200"/>
            </a:lvl2pPr>
            <a:lvl3pPr marL="815975" indent="-298450">
              <a:lnSpc>
                <a:spcPct val="90000"/>
              </a:lnSpc>
              <a:spcBef>
                <a:spcPts val="1000"/>
              </a:spcBef>
              <a:defRPr sz="3200"/>
            </a:lvl3pPr>
            <a:lvl4pPr marL="1078547" indent="-276860">
              <a:lnSpc>
                <a:spcPct val="90000"/>
              </a:lnSpc>
              <a:spcBef>
                <a:spcPts val="1000"/>
              </a:spcBef>
              <a:defRPr sz="3200"/>
            </a:lvl4pPr>
            <a:lvl5pPr marL="1335722" indent="-365759">
              <a:lnSpc>
                <a:spcPct val="90000"/>
              </a:lnSpc>
              <a:spcBef>
                <a:spcPts val="10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61" r:id="rId9"/>
    <p:sldLayoutId id="2147483663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484748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/>
              <a:t>1 JAN – </a:t>
            </a:r>
            <a:r>
              <a:rPr lang="en-US" dirty="0"/>
              <a:t>31 MAR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en-US" dirty="0"/>
              <a:t>ACS</a:t>
            </a:r>
            <a:r>
              <a:rPr dirty="0"/>
              <a:t> </a:t>
            </a:r>
            <a:r>
              <a:rPr lang="en-US" dirty="0"/>
              <a:t>Second</a:t>
            </a:r>
            <a:r>
              <a:rPr dirty="0"/>
              <a:t> Quarter FY2</a:t>
            </a:r>
            <a:r>
              <a:rPr lang="en-US" dirty="0"/>
              <a:t>4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2,290 Total on-site searches on ACS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2.18% of users left the site after performing a search.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662487" y="1358900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6E5363-3680-8C3F-F669-AE1D18DBF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59"/>
          <a:stretch/>
        </p:blipFill>
        <p:spPr>
          <a:xfrm>
            <a:off x="4572000" y="1728230"/>
            <a:ext cx="3479800" cy="36438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r>
              <a:rPr lang="en-US" sz="1500" dirty="0"/>
              <a:t>The most popular search categories and terms within ACS.</a:t>
            </a:r>
            <a:endParaRPr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1D7650-27AF-31A9-52CF-2FE27EA41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58" y="1082078"/>
            <a:ext cx="7621441" cy="47886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84756-53CD-CB4E-947D-FF3057ED88E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E0BF9-8AA4-BAD4-06F8-BA4DAD2BA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58016"/>
            <a:ext cx="7772400" cy="43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50131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ACS pages received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168,498 </a:t>
            </a:r>
            <a:r>
              <a:rPr lang="en-US" dirty="0"/>
              <a:t>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Engagement on ACS pages was 61%.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There were 93,508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300" b="0" dirty="0"/>
              <a:t>3,970 </a:t>
            </a:r>
            <a:r>
              <a:rPr lang="en-US" dirty="0"/>
              <a:t>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681F10-E8D7-6B2D-BD6D-2018FFF83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6" y="1716501"/>
            <a:ext cx="8828468" cy="34249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dirty="0"/>
              <a:t>Continued</a:t>
            </a: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445D00-B67A-8B1D-D125-0DD49EA98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53611"/>
            <a:ext cx="7772400" cy="37507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52746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543" y="1807028"/>
            <a:ext cx="3875314" cy="3842658"/>
          </a:xfrm>
        </p:spPr>
        <p:txBody>
          <a:bodyPr>
            <a:normAutofit fontScale="92500" lnSpcReduction="2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60.7%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defRPr sz="2000" b="0"/>
            </a:pPr>
            <a:r>
              <a:rPr lang="en-US" sz="2016" b="0" dirty="0"/>
              <a:t>23.6% of visitors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11%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defRPr sz="2000" b="0"/>
            </a:pPr>
            <a:r>
              <a:rPr lang="en-US" sz="2016" b="0" dirty="0"/>
              <a:t>4.7% of visitors came from Social Media.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792E7-01A9-A478-7BE2-987667E7AAC2}"/>
              </a:ext>
            </a:extLst>
          </p:cNvPr>
          <p:cNvSpPr txBox="1"/>
          <p:nvPr/>
        </p:nvSpPr>
        <p:spPr>
          <a:xfrm>
            <a:off x="2566435" y="3522498"/>
            <a:ext cx="203856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Organic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6019BD-566A-493F-94E6-4D593B241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13" y="1314274"/>
            <a:ext cx="4236743" cy="40424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246" y="1014353"/>
            <a:ext cx="7120339" cy="3441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quarter had a total of </a:t>
            </a:r>
            <a:r>
              <a:rPr lang="en-US" sz="2000" dirty="0"/>
              <a:t>145,632 </a:t>
            </a:r>
            <a:r>
              <a:rPr lang="en-US" sz="2000" b="0" dirty="0"/>
              <a:t>interactions on the ACS pages </a:t>
            </a:r>
            <a:r>
              <a:rPr lang="en-US" sz="1400" b="0" dirty="0">
                <a:solidFill>
                  <a:schemeClr val="bg2"/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77A096-FB14-82E3-0FA4-1D727AFC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2476500"/>
            <a:ext cx="73533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1057943"/>
            <a:ext cx="7772401" cy="1543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quarter, 12,807 people required assistance from a live person.</a:t>
            </a:r>
          </a:p>
          <a:p>
            <a:pPr marL="139700" indent="0">
              <a:buNone/>
              <a:defRPr sz="2200" b="0"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  <a:p>
            <a:pPr marL="139700" indent="0">
              <a:buNone/>
              <a:defRPr sz="2200" b="0"/>
            </a:pPr>
            <a:endParaRPr lang="en-US" sz="2000" b="0" dirty="0"/>
          </a:p>
          <a:p>
            <a:pPr marL="139700" indent="0">
              <a:buNone/>
              <a:defRPr sz="2200" b="0"/>
            </a:pPr>
            <a:endParaRPr lang="en-US" sz="2000" b="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F37DD-3BDB-2C89-C564-07121E995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15" y="2625306"/>
            <a:ext cx="7489371" cy="30160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6075" indent="-346075">
              <a:lnSpc>
                <a:spcPct val="150000"/>
              </a:lnSpc>
            </a:pPr>
            <a:r>
              <a:rPr lang="en-US" sz="2000" b="0" dirty="0"/>
              <a:t>44% of searches were aimed at finding an answer to a specific question or acquiring general information.</a:t>
            </a:r>
          </a:p>
          <a:p>
            <a:pPr marL="346075" indent="-346075">
              <a:lnSpc>
                <a:spcPct val="150000"/>
              </a:lnSpc>
            </a:pPr>
            <a:r>
              <a:rPr lang="en-US" sz="2000" b="0" dirty="0"/>
              <a:t>41% of searches were conducted to explore brands or services with the intention of completing an action or making a purchase.</a:t>
            </a:r>
          </a:p>
          <a:p>
            <a:pPr marL="346075" indent="-346075">
              <a:lnSpc>
                <a:spcPct val="150000"/>
              </a:lnSpc>
            </a:pPr>
            <a:r>
              <a:rPr lang="en-US" sz="2000" b="0" dirty="0"/>
              <a:t>15%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8626</TotalTime>
  <Words>319</Words>
  <Application>Microsoft Macintosh PowerPoint</Application>
  <PresentationFormat>On-screen Show (4:3)</PresentationFormat>
  <Paragraphs>52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Wingdings</vt:lpstr>
      <vt:lpstr>MSC Theme</vt:lpstr>
      <vt:lpstr>ACS Second Quarter FY24 Insights</vt:lpstr>
      <vt:lpstr>Web Analytics Summary</vt:lpstr>
      <vt:lpstr>Traffic Highlights</vt:lpstr>
      <vt:lpstr>Visitor Highlights</vt:lpstr>
      <vt:lpstr>Visitor Highlights</vt:lpstr>
      <vt:lpstr>Marketing Reach</vt:lpstr>
      <vt:lpstr>Engagement Insights &amp; Highlights</vt:lpstr>
      <vt:lpstr>Insights &amp; Highlights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72</cp:revision>
  <dcterms:modified xsi:type="dcterms:W3CDTF">2024-04-16T13:35:42Z</dcterms:modified>
</cp:coreProperties>
</file>