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77" r:id="rId3"/>
    <p:sldId id="270" r:id="rId4"/>
    <p:sldId id="258" r:id="rId5"/>
    <p:sldId id="259" r:id="rId6"/>
    <p:sldId id="260" r:id="rId7"/>
    <p:sldId id="272" r:id="rId8"/>
    <p:sldId id="275" r:id="rId9"/>
    <p:sldId id="276" r:id="rId10"/>
    <p:sldId id="262" r:id="rId11"/>
    <p:sldId id="264" r:id="rId12"/>
    <p:sldId id="265" r:id="rId13"/>
    <p:sldId id="278" r:id="rId1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270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8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0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MSC Title Slide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20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22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LowerBar" descr="LowerBa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5148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TopBar" descr="Top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165" name="Picture 10" descr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168" name="Title Text"/>
          <p:cNvSpPr txBox="1">
            <a:spLocks noGrp="1"/>
          </p:cNvSpPr>
          <p:nvPr>
            <p:ph type="title"/>
          </p:nvPr>
        </p:nvSpPr>
        <p:spPr>
          <a:xfrm>
            <a:off x="841247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/>
          <a:lstStyle>
            <a:lvl1pPr marL="173037" indent="-173037">
              <a:lnSpc>
                <a:spcPct val="90000"/>
              </a:lnSpc>
              <a:spcBef>
                <a:spcPts val="1000"/>
              </a:spcBef>
              <a:defRPr sz="3200"/>
            </a:lvl1pPr>
            <a:lvl2pPr marL="539296" indent="-199571">
              <a:lnSpc>
                <a:spcPct val="90000"/>
              </a:lnSpc>
              <a:spcBef>
                <a:spcPts val="1000"/>
              </a:spcBef>
              <a:defRPr sz="3200"/>
            </a:lvl2pPr>
            <a:lvl3pPr marL="815975" indent="-298450">
              <a:lnSpc>
                <a:spcPct val="90000"/>
              </a:lnSpc>
              <a:spcBef>
                <a:spcPts val="1000"/>
              </a:spcBef>
              <a:defRPr sz="3200"/>
            </a:lvl3pPr>
            <a:lvl4pPr marL="1078547" indent="-276860">
              <a:lnSpc>
                <a:spcPct val="90000"/>
              </a:lnSpc>
              <a:spcBef>
                <a:spcPts val="1000"/>
              </a:spcBef>
              <a:defRPr sz="3200"/>
            </a:lvl4pPr>
            <a:lvl5pPr marL="1335722" indent="-365759">
              <a:lnSpc>
                <a:spcPct val="90000"/>
              </a:lnSpc>
              <a:spcBef>
                <a:spcPts val="10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SzTx/>
              <a:buNone/>
              <a:defRPr sz="16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35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37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3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bumper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werBar" descr="LowerBar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922567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TopBar" descr="TopBar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5" name="Picture 10" descr="Picture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6761" y="104035"/>
            <a:ext cx="7955281" cy="480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61" r:id="rId10"/>
    <p:sldLayoutId id="2147483663" r:id="rId1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3038" marR="0" indent="-173038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14350" marR="0" indent="-17462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786130" marR="0" indent="-26860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032404" marR="0" indent="-230717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▪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274762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»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650875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ctober 1 - December 31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484748"/>
          </a:xfrm>
          <a:prstGeom prst="rect">
            <a:avLst/>
          </a:prstGeom>
        </p:spPr>
        <p:txBody>
          <a:bodyPr/>
          <a:lstStyle/>
          <a:p>
            <a:pPr defTabSz="365760">
              <a:defRPr sz="960"/>
            </a:pPr>
            <a:r>
              <a:rPr lang="en-US" dirty="0"/>
              <a:t>01 Oct – 31 Dec</a:t>
            </a:r>
            <a:endParaRPr lang="en-US" sz="480" dirty="0"/>
          </a:p>
          <a:p>
            <a:pPr defTabSz="182880">
              <a:lnSpc>
                <a:spcPct val="100000"/>
              </a:lnSpc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lang="en-US" dirty="0"/>
              <a:t>​</a:t>
            </a:r>
            <a:endParaRPr lang="en-US" sz="480" dirty="0"/>
          </a:p>
        </p:txBody>
      </p:sp>
      <p:sp>
        <p:nvSpPr>
          <p:cNvPr id="180" name="CYS First Quarter FY22 Ins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rPr dirty="0"/>
              <a:t>CYS </a:t>
            </a:r>
            <a:r>
              <a:rPr lang="en-US" dirty="0"/>
              <a:t>First</a:t>
            </a:r>
            <a:r>
              <a:rPr dirty="0"/>
              <a:t> Quarter FY22 Insights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r>
              <a:rPr lang="en-US" dirty="0"/>
              <a:t>The most popular search categories &gt; terms within CYS.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DD6BBE-2617-4337-2B0D-9C1E3DAF3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39" y="1382752"/>
            <a:ext cx="8603921" cy="389453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lide Number"/>
          <p:cNvSpPr txBox="1"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/>
              <a:pPr/>
              <a:t>11</a:t>
            </a:fld>
            <a:endParaRPr lang="en-US"/>
          </a:p>
        </p:txBody>
      </p:sp>
      <p:sp>
        <p:nvSpPr>
          <p:cNvPr id="219" name="CYS Careers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CYS Careers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7C5242-A813-4441-AB43-9025DF72E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144468"/>
            <a:ext cx="3976977" cy="3657601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4765B53-4B62-8642-A896-CCFCD4CD813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446663-E88D-E2F2-D602-CFA63927D736}"/>
              </a:ext>
            </a:extLst>
          </p:cNvPr>
          <p:cNvSpPr txBox="1"/>
          <p:nvPr/>
        </p:nvSpPr>
        <p:spPr>
          <a:xfrm>
            <a:off x="836759" y="1160562"/>
            <a:ext cx="7047570" cy="25853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2400" dirty="0"/>
              <a:t>1,404 people looking for employment took action and clicked on </a:t>
            </a:r>
            <a:r>
              <a:rPr lang="en-US" sz="2400" dirty="0" err="1"/>
              <a:t>USAJOBS.gov</a:t>
            </a:r>
            <a:r>
              <a:rPr lang="en-US" sz="2400" dirty="0"/>
              <a:t>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2400" dirty="0"/>
              <a:t>198 downloads of the CYS Career Guide.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2400" dirty="0"/>
              <a:t>31 Rack Card downloads.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2400" dirty="0"/>
              <a:t>4.4x more users are visiting the career pages compared to the previous year!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1DF6BA-C206-0AE2-A54E-A24E4C8D8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71" y="3612903"/>
            <a:ext cx="4709433" cy="277706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225" name="Family Child Ca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Family Child Care</a:t>
            </a:r>
          </a:p>
        </p:txBody>
      </p:sp>
      <p:sp>
        <p:nvSpPr>
          <p:cNvPr id="226" name="Last quarter 456 potential FCC providers downloaded the DA 5219 form to begin the application process.…"/>
          <p:cNvSpPr txBox="1">
            <a:spLocks noGrp="1"/>
          </p:cNvSpPr>
          <p:nvPr>
            <p:ph type="body" idx="1"/>
          </p:nvPr>
        </p:nvSpPr>
        <p:spPr>
          <a:xfrm>
            <a:off x="1572741" y="1056946"/>
            <a:ext cx="5753609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b="0" dirty="0"/>
              <a:t>34,070 visits</a:t>
            </a:r>
            <a:r>
              <a:rPr lang="en-US" b="0" spc="-90" dirty="0"/>
              <a:t> </a:t>
            </a:r>
            <a:r>
              <a:rPr lang="en-US" b="0" dirty="0"/>
              <a:t>to</a:t>
            </a:r>
            <a:r>
              <a:rPr lang="en-US" b="0" spc="-30" dirty="0"/>
              <a:t> </a:t>
            </a:r>
            <a:r>
              <a:rPr lang="en-US" b="0" dirty="0"/>
              <a:t>program</a:t>
            </a:r>
            <a:r>
              <a:rPr lang="en-US" b="0" spc="-5" dirty="0"/>
              <a:t> </a:t>
            </a:r>
            <a:r>
              <a:rPr lang="en-US" b="0" dirty="0"/>
              <a:t>pages. </a:t>
            </a:r>
          </a:p>
          <a:p>
            <a:pPr marL="999066" lvl="3" indent="0">
              <a:spcBef>
                <a:spcPts val="800"/>
              </a:spcBef>
              <a:buNone/>
              <a:defRPr b="0"/>
            </a:pPr>
            <a:r>
              <a:rPr lang="en-US" sz="2000" dirty="0"/>
              <a:t>+18% compared to last year.</a:t>
            </a:r>
          </a:p>
          <a:p>
            <a:pPr>
              <a:defRPr b="0"/>
            </a:pPr>
            <a:r>
              <a:rPr lang="en-US" dirty="0"/>
              <a:t>385 DA 5219 form downloads.</a:t>
            </a:r>
          </a:p>
          <a:p>
            <a:pPr>
              <a:defRPr b="0"/>
            </a:pPr>
            <a:endParaRPr lang="en-US" dirty="0"/>
          </a:p>
          <a:p>
            <a:pPr>
              <a:defRPr b="0"/>
            </a:pPr>
            <a:endParaRPr lang="en-US" dirty="0"/>
          </a:p>
          <a:p>
            <a:pPr marL="139700" indent="0">
              <a:buNone/>
              <a:defRPr b="0"/>
            </a:pPr>
            <a:endParaRPr sz="1600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7E2719-ECF3-E076-D604-01930F72A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272" y="3026338"/>
            <a:ext cx="5385620" cy="254523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78D09-F412-854C-9CD7-2BA0B0F8B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School Support Services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E227FC-4CBF-834C-B641-152BB66A17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CF2DAF4-8BF7-9542-BC9D-8A5D879786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0" dirty="0"/>
              <a:t>17,390 visits to School Support Services pages. 	</a:t>
            </a:r>
            <a:r>
              <a:rPr lang="en-US" sz="2000" b="0" dirty="0"/>
              <a:t>+19.1% compared to last year.</a:t>
            </a:r>
          </a:p>
          <a:p>
            <a:r>
              <a:rPr lang="en-US" b="0" dirty="0"/>
              <a:t>29 people clicked the find your SLO link.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47248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6427E6-5AB9-FBE0-E8A6-5BC3E2BC29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2" r="1270" b="3456"/>
          <a:stretch/>
        </p:blipFill>
        <p:spPr>
          <a:xfrm>
            <a:off x="945931" y="1144531"/>
            <a:ext cx="7283670" cy="411064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7C4D85-02DB-DFC6-D708-B449C6A37C5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endParaRPr lang="en-US" dirty="0"/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256" b="0" dirty="0"/>
              <a:t>1,090,492 Visits (pageviews to CYS pages).</a:t>
            </a:r>
            <a:endParaRPr lang="en-US" dirty="0"/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sz="2256" b="0" dirty="0"/>
              <a:t>Traffic to CYS increased by </a:t>
            </a:r>
            <a:r>
              <a:rPr lang="en-US" sz="2256" b="0" dirty="0"/>
              <a:t>+8.3</a:t>
            </a:r>
            <a:r>
              <a:rPr sz="2256" b="0" dirty="0"/>
              <a:t>% from the previous year.</a:t>
            </a:r>
            <a:endParaRPr lang="en-US" sz="2256" b="0" dirty="0"/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sz="2256" b="0" dirty="0"/>
              <a:t>Social traffic is </a:t>
            </a:r>
            <a:r>
              <a:rPr lang="en-US" sz="2256" b="0" dirty="0"/>
              <a:t>-2.4</a:t>
            </a:r>
            <a:r>
              <a:rPr sz="2256" b="0" dirty="0"/>
              <a:t>% </a:t>
            </a:r>
            <a:r>
              <a:rPr lang="en-US" sz="2256" b="0" dirty="0"/>
              <a:t>from the previous year.</a:t>
            </a:r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xfrm>
            <a:off x="336332" y="1825625"/>
            <a:ext cx="3710151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sz="1800" dirty="0"/>
              <a:t>On average, users visited </a:t>
            </a:r>
            <a:r>
              <a:rPr lang="en-US" sz="1800" dirty="0"/>
              <a:t>2.5 </a:t>
            </a:r>
            <a:r>
              <a:rPr sz="1800" dirty="0"/>
              <a:t>pages per visit.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sz="1800" dirty="0"/>
              <a:t>On average, users stayed on the site for 1:3</a:t>
            </a:r>
            <a:r>
              <a:rPr lang="en-US" sz="1800" dirty="0"/>
              <a:t>6</a:t>
            </a:r>
            <a:r>
              <a:rPr sz="1800" dirty="0"/>
              <a:t> minutes per visit.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sz="1800" b="0" dirty="0"/>
              <a:t>208,696</a:t>
            </a:r>
            <a:r>
              <a:rPr sz="1800" dirty="0"/>
              <a:t> visitors were new to the website. </a:t>
            </a:r>
            <a:endParaRPr lang="en-US" sz="1800" dirty="0"/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sz="1800" dirty="0"/>
              <a:t>New visitors increased </a:t>
            </a:r>
            <a:r>
              <a:rPr lang="en-US" sz="1800" dirty="0"/>
              <a:t>+13.6</a:t>
            </a:r>
            <a:r>
              <a:rPr sz="1800" dirty="0"/>
              <a:t>% compared to last year</a:t>
            </a:r>
            <a:r>
              <a:rPr lang="en-US" sz="1800" dirty="0"/>
              <a:t>!</a:t>
            </a:r>
            <a:endParaRPr sz="1800" dirty="0"/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836761" y="619125"/>
            <a:ext cx="6426052" cy="368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dirty="0"/>
              <a:t>How engaged were these visitors within the website?</a:t>
            </a:r>
            <a:endParaRPr sz="1600" dirty="0">
              <a:latin typeface="+mn-lt"/>
              <a:ea typeface="+mn-ea"/>
              <a:cs typeface="+mn-cs"/>
              <a:sym typeface="Times Roma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3D7FB1-A3F4-99B8-FE89-2CEF15870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7082" y="1973765"/>
            <a:ext cx="4607741" cy="313785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98669" y="1364004"/>
            <a:ext cx="4710493" cy="3438065"/>
          </a:xfrm>
        </p:spPr>
        <p:txBody>
          <a:bodyPr>
            <a:normAutofit fontScale="85000" lnSpcReduction="2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63.5% of visitors came from online search engines. </a:t>
            </a:r>
          </a:p>
          <a:p>
            <a:pPr marL="482600" indent="-342900">
              <a:defRPr sz="2000" b="0"/>
            </a:pPr>
            <a:r>
              <a:rPr lang="en-US" sz="2016" b="0" dirty="0"/>
              <a:t>20.4% came directly to the site. (by typing in the address, using bookmarks, or email links)</a:t>
            </a:r>
          </a:p>
          <a:p>
            <a:pPr marL="482600" indent="-342900">
              <a:defRPr sz="2000" b="0"/>
            </a:pPr>
            <a:r>
              <a:rPr lang="en-US" sz="2016" b="0" dirty="0"/>
              <a:t>8.3% of visitors came from social media. </a:t>
            </a:r>
          </a:p>
          <a:p>
            <a:pPr marL="482600" indent="-342900">
              <a:defRPr sz="2000" b="0"/>
            </a:pPr>
            <a:r>
              <a:rPr lang="en-US" sz="2016" b="0" dirty="0"/>
              <a:t>7.3% of visitors came from referrals. </a:t>
            </a:r>
          </a:p>
          <a:p>
            <a:pPr marL="482600" indent="-342900">
              <a:defRPr sz="2000" b="0"/>
            </a:pPr>
            <a:r>
              <a:rPr lang="en-US" sz="2016" b="0" dirty="0"/>
              <a:t>.5% Other. (traffic that has an acquisition source Google doesn’t know how to classify)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7A609-A644-1416-CF60-5EF0564FB8C8}"/>
              </a:ext>
            </a:extLst>
          </p:cNvPr>
          <p:cNvSpPr txBox="1"/>
          <p:nvPr/>
        </p:nvSpPr>
        <p:spPr>
          <a:xfrm>
            <a:off x="2490951" y="3792463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63.8%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78B1AB-1700-44F9-0350-3DB69C27A32A}"/>
              </a:ext>
            </a:extLst>
          </p:cNvPr>
          <p:cNvSpPr txBox="1"/>
          <p:nvPr/>
        </p:nvSpPr>
        <p:spPr>
          <a:xfrm>
            <a:off x="979514" y="2422926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9.2%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676298-5925-020F-28C4-C770183BB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14" y="1255481"/>
            <a:ext cx="3398252" cy="354658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dirty="0"/>
              <a:t>Last quarter had a total of </a:t>
            </a:r>
            <a:r>
              <a:rPr lang="en-US" sz="2200" b="0" dirty="0"/>
              <a:t>140,209 </a:t>
            </a:r>
            <a:r>
              <a:rPr lang="en-US" dirty="0"/>
              <a:t>interactions on the CYS pages. </a:t>
            </a:r>
            <a:r>
              <a:rPr lang="en-US" sz="1500" dirty="0"/>
              <a:t>(interactions are downloads, email clicks, phone number clicks, and outbound links)</a:t>
            </a:r>
          </a:p>
          <a:p>
            <a:pPr marL="752792" lvl="2" indent="0">
              <a:buNone/>
              <a:defRPr sz="2200" b="0"/>
            </a:pPr>
            <a:r>
              <a:rPr lang="en-US" sz="2000" b="0" dirty="0"/>
              <a:t>+4.6% from the previous year.</a:t>
            </a:r>
          </a:p>
          <a:p>
            <a:pPr marL="1197292" lvl="2" indent="-444500">
              <a:defRPr sz="2200" b="0"/>
            </a:pP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168054-B282-F26A-9577-037607E99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046" y="3123736"/>
            <a:ext cx="6273800" cy="21717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293914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200" b="0" dirty="0"/>
              <a:t>23,313</a:t>
            </a:r>
            <a:r>
              <a:rPr lang="en-US" dirty="0"/>
              <a:t> Parents clicked on a </a:t>
            </a:r>
            <a:r>
              <a:rPr lang="en-US" dirty="0" err="1"/>
              <a:t>WebTrac</a:t>
            </a:r>
            <a:r>
              <a:rPr lang="en-US" dirty="0"/>
              <a:t> link from a program page to register or pay for a CYS program.</a:t>
            </a:r>
          </a:p>
          <a:p>
            <a:pPr marL="752792" lvl="2" indent="0">
              <a:buNone/>
              <a:defRPr sz="2200" b="0"/>
            </a:pPr>
            <a:r>
              <a:rPr lang="en-US" dirty="0"/>
              <a:t>+15.3% from the previous year.</a:t>
            </a:r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F937A7-CE71-3917-672B-15D9419A5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955683"/>
            <a:ext cx="7772400" cy="230708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ctr">
              <a:buFont typeface="System Font Regular"/>
              <a:buChar char="✓"/>
            </a:pPr>
            <a:r>
              <a:rPr lang="en-US" dirty="0"/>
              <a:t>49% </a:t>
            </a:r>
            <a:r>
              <a:rPr lang="en-US" b="0" dirty="0"/>
              <a:t>Searches looking to investigate brands or services and intending to complete an action or purchase.</a:t>
            </a:r>
            <a:endParaRPr lang="en-US" dirty="0"/>
          </a:p>
          <a:p>
            <a:pPr fontAlgn="ctr">
              <a:buFont typeface="System Font Regular"/>
              <a:buChar char="✓"/>
            </a:pPr>
            <a:r>
              <a:rPr lang="en-US" dirty="0"/>
              <a:t>37% </a:t>
            </a:r>
            <a:r>
              <a:rPr lang="en-US" b="0" dirty="0"/>
              <a:t>Searches looking for an answer to a specific question or general information.</a:t>
            </a:r>
            <a:endParaRPr lang="en-US" dirty="0"/>
          </a:p>
          <a:p>
            <a:pPr fontAlgn="ctr">
              <a:buFont typeface="System Font Regular"/>
              <a:buChar char="✓"/>
            </a:pPr>
            <a:r>
              <a:rPr lang="en-US" dirty="0"/>
              <a:t>16% </a:t>
            </a:r>
            <a:r>
              <a:rPr lang="en-US" b="0" dirty="0"/>
              <a:t>Searches intending to find a specific program, page using the onsite search.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19,975 Total on-site searches on CYS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22.38% of users searched again immediately after performing a search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2ABAED-BADA-C332-1BB9-0C3E229B3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8936" y="971550"/>
            <a:ext cx="3352800" cy="49149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15196</TotalTime>
  <Words>463</Words>
  <Application>Microsoft Macintosh PowerPoint</Application>
  <PresentationFormat>On-screen Show (4:3)</PresentationFormat>
  <Paragraphs>64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Helvetica</vt:lpstr>
      <vt:lpstr>System Font Regular</vt:lpstr>
      <vt:lpstr>Times Roman</vt:lpstr>
      <vt:lpstr>Wingdings</vt:lpstr>
      <vt:lpstr>MSC Theme</vt:lpstr>
      <vt:lpstr>CYS First Quarter FY22 Insights</vt:lpstr>
      <vt:lpstr>Web Analytics Summary</vt:lpstr>
      <vt:lpstr>Traffic Highlights</vt:lpstr>
      <vt:lpstr>Visitor Highlights</vt:lpstr>
      <vt:lpstr>Marketing Reach</vt:lpstr>
      <vt:lpstr>Engagement Insights &amp; Highlights</vt:lpstr>
      <vt:lpstr>WebTrac Insights &amp; Highlights</vt:lpstr>
      <vt:lpstr>Search Intent</vt:lpstr>
      <vt:lpstr>Search Insights</vt:lpstr>
      <vt:lpstr>What Are The Top Search Sub-Topics?</vt:lpstr>
      <vt:lpstr>CYS Careers</vt:lpstr>
      <vt:lpstr>Family Child Care</vt:lpstr>
      <vt:lpstr>School Support Services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Jessica Dunbar</cp:lastModifiedBy>
  <cp:revision>49</cp:revision>
  <dcterms:modified xsi:type="dcterms:W3CDTF">2023-01-16T17:55:49Z</dcterms:modified>
</cp:coreProperties>
</file>