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5" r:id="rId9"/>
    <p:sldId id="276" r:id="rId10"/>
    <p:sldId id="262" r:id="rId11"/>
    <p:sldId id="264" r:id="rId12"/>
    <p:sldId id="265" r:id="rId13"/>
    <p:sldId id="27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lang="en-US" dirty="0"/>
              <a:t>​</a:t>
            </a:r>
            <a:endParaRPr lang="en-US"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dirty="0"/>
              <a:t>CYS </a:t>
            </a:r>
            <a:r>
              <a:rPr lang="en-US" dirty="0"/>
              <a:t>First</a:t>
            </a:r>
            <a:r>
              <a:rPr dirty="0"/>
              <a:t> Quarter FY22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dirty="0"/>
              <a:t>The most popular search categories &gt; terms within CYS.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D6BBE-2617-4337-2B0D-9C1E3DAF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9" y="1382752"/>
            <a:ext cx="8603921" cy="38945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11</a:t>
            </a:fld>
            <a:endParaRPr lang="en-US"/>
          </a:p>
        </p:txBody>
      </p:sp>
      <p:sp>
        <p:nvSpPr>
          <p:cNvPr id="219" name="CYS Career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7C5242-A813-4441-AB43-9025DF72E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8"/>
            <a:ext cx="3976977" cy="365760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765B53-4B62-8642-A896-CCFCD4CD81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46663-E88D-E2F2-D602-CFA63927D736}"/>
              </a:ext>
            </a:extLst>
          </p:cNvPr>
          <p:cNvSpPr txBox="1"/>
          <p:nvPr/>
        </p:nvSpPr>
        <p:spPr>
          <a:xfrm>
            <a:off x="836759" y="1160562"/>
            <a:ext cx="704757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1,404 people looking for employment took action and clicked on </a:t>
            </a:r>
            <a:r>
              <a:rPr lang="en-US" sz="2400" dirty="0" err="1"/>
              <a:t>USAJOBS.gov</a:t>
            </a:r>
            <a:r>
              <a:rPr lang="en-US" sz="2400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198 downloads of the CYS Career Guide.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31 Rack Card downloads.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4.4x more users are visiting the career pages compared to the previous year!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DF6BA-C206-0AE2-A54E-A24E4C8D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71" y="3612903"/>
            <a:ext cx="4709433" cy="27770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type="body" idx="1"/>
          </p:nvPr>
        </p:nvSpPr>
        <p:spPr>
          <a:xfrm>
            <a:off x="1572741" y="1056946"/>
            <a:ext cx="575360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0" dirty="0"/>
              <a:t>34,070 visits</a:t>
            </a:r>
            <a:r>
              <a:rPr lang="en-US" b="0" spc="-90" dirty="0"/>
              <a:t> </a:t>
            </a:r>
            <a:r>
              <a:rPr lang="en-US" b="0" dirty="0"/>
              <a:t>to</a:t>
            </a:r>
            <a:r>
              <a:rPr lang="en-US" b="0" spc="-30" dirty="0"/>
              <a:t> </a:t>
            </a:r>
            <a:r>
              <a:rPr lang="en-US" b="0" dirty="0"/>
              <a:t>program</a:t>
            </a:r>
            <a:r>
              <a:rPr lang="en-US" b="0" spc="-5" dirty="0"/>
              <a:t> </a:t>
            </a:r>
            <a:r>
              <a:rPr lang="en-US" b="0" dirty="0"/>
              <a:t>pages. </a:t>
            </a:r>
          </a:p>
          <a:p>
            <a:pPr marL="999066" lvl="3" indent="0">
              <a:spcBef>
                <a:spcPts val="800"/>
              </a:spcBef>
              <a:buNone/>
              <a:defRPr b="0"/>
            </a:pPr>
            <a:r>
              <a:rPr lang="en-US" sz="2000" dirty="0"/>
              <a:t>+18% compared to last year.</a:t>
            </a:r>
          </a:p>
          <a:p>
            <a:pPr>
              <a:defRPr b="0"/>
            </a:pPr>
            <a:r>
              <a:rPr lang="en-US" dirty="0"/>
              <a:t>385 DA 5219 form downloads.</a:t>
            </a:r>
          </a:p>
          <a:p>
            <a:pPr>
              <a:defRPr b="0"/>
            </a:pPr>
            <a:endParaRPr lang="en-US" dirty="0"/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E2719-ECF3-E076-D604-01930F72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72" y="3026338"/>
            <a:ext cx="5385620" cy="2545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227FC-4CBF-834C-B641-152BB66A17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17,390 visits to School Support Services pages. 	</a:t>
            </a:r>
            <a:r>
              <a:rPr lang="en-US" sz="2000" b="0" dirty="0"/>
              <a:t>+19.1% compared to last year.</a:t>
            </a:r>
          </a:p>
          <a:p>
            <a:r>
              <a:rPr lang="en-US" b="0" dirty="0"/>
              <a:t>29 people clicked the find your SLO link.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427E6-5AB9-FBE0-E8A6-5BC3E2BC2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" r="1270" b="3456"/>
          <a:stretch/>
        </p:blipFill>
        <p:spPr>
          <a:xfrm>
            <a:off x="945931" y="1144531"/>
            <a:ext cx="7283670" cy="41106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C4D85-02DB-DFC6-D708-B449C6A37C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1,090,492 Visits (pageviews to CYS pages).</a:t>
            </a: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sz="2256" b="0" dirty="0"/>
              <a:t>Traffic to CYS increased by </a:t>
            </a:r>
            <a:r>
              <a:rPr lang="en-US" sz="2256" b="0" dirty="0"/>
              <a:t>+8.3</a:t>
            </a:r>
            <a:r>
              <a:rPr sz="2256" b="0" dirty="0"/>
              <a:t>% from the previous year.</a:t>
            </a:r>
            <a:endParaRPr lang="en-US" sz="2256" b="0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sz="2256" b="0" dirty="0"/>
              <a:t>Social traffic is </a:t>
            </a:r>
            <a:r>
              <a:rPr lang="en-US" sz="2256" b="0" dirty="0"/>
              <a:t>-2.4</a:t>
            </a:r>
            <a:r>
              <a:rPr sz="2256" b="0" dirty="0"/>
              <a:t>% </a:t>
            </a:r>
            <a:r>
              <a:rPr lang="en-US" sz="2256" b="0" dirty="0"/>
              <a:t>from the previous year.</a:t>
            </a:r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36332" y="1825625"/>
            <a:ext cx="37101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sz="1800" dirty="0"/>
              <a:t>On average, users visited </a:t>
            </a:r>
            <a:r>
              <a:rPr lang="en-US" sz="1800" dirty="0"/>
              <a:t>2.5 </a:t>
            </a:r>
            <a:r>
              <a:rPr sz="1800" dirty="0"/>
              <a:t>pages per visit.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sz="1800" dirty="0"/>
              <a:t>On average, users stayed on the site for 1:3</a:t>
            </a:r>
            <a:r>
              <a:rPr lang="en-US" sz="1800" dirty="0"/>
              <a:t>6</a:t>
            </a:r>
            <a:r>
              <a:rPr sz="1800" dirty="0"/>
              <a:t> minutes per visit.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b="0" dirty="0"/>
              <a:t>208,696</a:t>
            </a:r>
            <a:r>
              <a:rPr sz="1800" dirty="0"/>
              <a:t> visitors were new to the website. </a:t>
            </a:r>
            <a:endParaRPr lang="en-US" sz="1800" dirty="0"/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sz="1800" dirty="0"/>
              <a:t>New visitors increased </a:t>
            </a:r>
            <a:r>
              <a:rPr lang="en-US" sz="1800" dirty="0"/>
              <a:t>+13.6</a:t>
            </a:r>
            <a:r>
              <a:rPr sz="1800" dirty="0"/>
              <a:t>% compared to last year</a:t>
            </a:r>
            <a:r>
              <a:rPr lang="en-US" sz="1800" dirty="0"/>
              <a:t>!</a:t>
            </a:r>
            <a:endParaRPr sz="1800" dirty="0"/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dirty="0"/>
              <a:t>How engaged were these visitors within the website?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D7FB1-A3F4-99B8-FE89-2CEF1587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82" y="1973765"/>
            <a:ext cx="4607741" cy="31378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8669" y="1364004"/>
            <a:ext cx="4710493" cy="3438065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63.5% of visitors came from online search engines. </a:t>
            </a:r>
          </a:p>
          <a:p>
            <a:pPr marL="482600" indent="-342900">
              <a:defRPr sz="2000" b="0"/>
            </a:pPr>
            <a:r>
              <a:rPr lang="en-US" sz="2016" b="0" dirty="0"/>
              <a:t>20.4% came directly to the site. (by typing in the address, using bookmarks, or email links)</a:t>
            </a:r>
          </a:p>
          <a:p>
            <a:pPr marL="482600" indent="-342900">
              <a:defRPr sz="2000" b="0"/>
            </a:pPr>
            <a:r>
              <a:rPr lang="en-US" sz="2016" b="0" dirty="0"/>
              <a:t>8.3% of visitors came from social media. </a:t>
            </a:r>
          </a:p>
          <a:p>
            <a:pPr marL="482600" indent="-342900">
              <a:defRPr sz="2000" b="0"/>
            </a:pPr>
            <a:r>
              <a:rPr lang="en-US" sz="2016" b="0" dirty="0"/>
              <a:t>7.3% of visitors came from referrals. </a:t>
            </a:r>
          </a:p>
          <a:p>
            <a:pPr marL="482600" indent="-342900">
              <a:defRPr sz="2000" b="0"/>
            </a:pPr>
            <a:r>
              <a:rPr lang="en-US" sz="2016" b="0" dirty="0"/>
              <a:t>.5% Other. (traffic that has an acquisition source Google doesn’t know how to classify)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76298-5925-020F-28C4-C770183B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4" y="1255481"/>
            <a:ext cx="3398252" cy="35465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dirty="0"/>
              <a:t>Last quarter had a total of </a:t>
            </a:r>
            <a:r>
              <a:rPr lang="en-US" sz="2200" b="0" dirty="0"/>
              <a:t>140,209 </a:t>
            </a:r>
            <a:r>
              <a:rPr lang="en-US" dirty="0"/>
              <a:t>interactions on the CYS pages. </a:t>
            </a:r>
            <a:r>
              <a:rPr lang="en-US" sz="1500" dirty="0"/>
              <a:t>(interactions are downloads, email clicks, phone number clicks, and outbound links)</a:t>
            </a:r>
          </a:p>
          <a:p>
            <a:pPr marL="752792" lvl="2" indent="0">
              <a:buNone/>
              <a:defRPr sz="2200" b="0"/>
            </a:pPr>
            <a:r>
              <a:rPr lang="en-US" sz="2000" b="0" dirty="0"/>
              <a:t>+4.6% from the previous year.</a:t>
            </a:r>
          </a:p>
          <a:p>
            <a:pPr marL="1197292" lvl="2" indent="-444500">
              <a:defRPr sz="2200" b="0"/>
            </a:pP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68054-B282-F26A-9577-037607E9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46" y="3123736"/>
            <a:ext cx="6273800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29391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23,313</a:t>
            </a:r>
            <a:r>
              <a:rPr lang="en-US" dirty="0"/>
              <a:t> Parents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CYS program.</a:t>
            </a:r>
          </a:p>
          <a:p>
            <a:pPr marL="752792" lvl="2" indent="0">
              <a:buNone/>
              <a:defRPr sz="2200" b="0"/>
            </a:pPr>
            <a:r>
              <a:rPr lang="en-US" dirty="0"/>
              <a:t>+15.3% from the previous year.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937A7-CE71-3917-672B-15D9419A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55683"/>
            <a:ext cx="7772400" cy="23070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System Font Regular"/>
              <a:buChar char="✓"/>
            </a:pPr>
            <a:r>
              <a:rPr lang="en-US" dirty="0"/>
              <a:t>49%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fontAlgn="ctr">
              <a:buFont typeface="System Font Regular"/>
              <a:buChar char="✓"/>
            </a:pPr>
            <a:r>
              <a:rPr lang="en-US" dirty="0"/>
              <a:t>37%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fontAlgn="ctr">
              <a:buFont typeface="System Font Regular"/>
              <a:buChar char="✓"/>
            </a:pPr>
            <a:r>
              <a:rPr lang="en-US" dirty="0"/>
              <a:t>16%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19,975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22.38% of users searched again immediately after performing a search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ABAED-BADA-C332-1BB9-0C3E229B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936" y="971550"/>
            <a:ext cx="3352800" cy="4914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</TotalTime>
  <Words>463</Words>
  <Application>Microsoft Macintosh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System Font Regular</vt:lpstr>
      <vt:lpstr>Times Roman</vt:lpstr>
      <vt:lpstr>Wingdings</vt:lpstr>
      <vt:lpstr>MSC Theme</vt:lpstr>
      <vt:lpstr>CYS First Quarter FY22 Insights</vt:lpstr>
      <vt:lpstr>Web Analytics Summary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Search Intent</vt:lpstr>
      <vt:lpstr>Search Insights</vt:lpstr>
      <vt:lpstr>What Are The Top Search Sub-Topics?</vt:lpstr>
      <vt:lpstr>CYS Careers</vt:lpstr>
      <vt:lpstr>Family Child Care</vt:lpstr>
      <vt:lpstr>School Support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49</cp:revision>
  <dcterms:modified xsi:type="dcterms:W3CDTF">2023-01-16T17:55:49Z</dcterms:modified>
</cp:coreProperties>
</file>