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5"/>
  </p:notesMasterIdLst>
  <p:sldIdLst>
    <p:sldId id="256" r:id="rId2"/>
    <p:sldId id="277" r:id="rId3"/>
    <p:sldId id="270" r:id="rId4"/>
    <p:sldId id="258" r:id="rId5"/>
    <p:sldId id="259" r:id="rId6"/>
    <p:sldId id="260" r:id="rId7"/>
    <p:sldId id="272" r:id="rId8"/>
    <p:sldId id="279" r:id="rId9"/>
    <p:sldId id="265" r:id="rId10"/>
    <p:sldId id="278" r:id="rId11"/>
    <p:sldId id="275" r:id="rId12"/>
    <p:sldId id="27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89"/>
  </p:normalViewPr>
  <p:slideViewPr>
    <p:cSldViewPr snapToGrid="0" snapToObjects="1">
      <p:cViewPr varScale="1">
        <p:scale>
          <a:sx n="106" d="100"/>
          <a:sy n="106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502920">
              <a:buFont typeface="Wingdings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7029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7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5D9D71-6EFE-BEF7-B4D3-19CAD5F1D017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1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1868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16E021-6411-88B9-C1BC-E6AF3464788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90BD6D-2224-BDD2-2580-252A2BE7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22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0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93328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6480105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6D0A-F8DD-5454-CDAD-CF9DF76BD76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4D66C85-D4A7-48B9-67DA-1F9FCF3B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71" y="-1"/>
            <a:ext cx="7886700" cy="69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13572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>
                <a:solidFill>
                  <a:schemeClr val="bg1"/>
                </a:solidFill>
              </a:rPr>
              <a:t>CYS </a:t>
            </a:r>
            <a:r>
              <a:rPr lang="en-US">
                <a:solidFill>
                  <a:schemeClr val="bg1"/>
                </a:solidFill>
              </a:rPr>
              <a:t>Fourth</a:t>
            </a:r>
            <a:r>
              <a:rPr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Quarter FY2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F2DAF4-8BF7-9542-BC9D-8A5D879786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dirty="0"/>
              <a:t>9,768 users made a visit to School Support Services pages.</a:t>
            </a:r>
          </a:p>
          <a:p>
            <a:pPr marL="466725" indent="-466725"/>
            <a:r>
              <a:rPr lang="en-US" sz="2000" dirty="0"/>
              <a:t>98</a:t>
            </a:r>
            <a:r>
              <a:rPr lang="en-US" sz="2000" b="0" dirty="0"/>
              <a:t> people clicked to watch the 'What Is An SLO Anyway’ video.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78D09-F412-854C-9CD7-2BA0B0F8B10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School Support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2FFA4-CE40-F6DA-6473-98E05BB877B4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C4535-321E-7E7E-A2A5-CFFD89370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577340"/>
            <a:ext cx="4051300" cy="3238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74724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40%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47%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13% </a:t>
            </a:r>
            <a:r>
              <a:rPr lang="en-US" b="0" dirty="0"/>
              <a:t>Searches intending to find a specific program, page using the onsite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191250"/>
            <a:ext cx="8307388" cy="368300"/>
          </a:xfrm>
        </p:spPr>
        <p:txBody>
          <a:bodyPr>
            <a:normAutofit fontScale="550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4,990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Total on-site searches on CYS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2.69% of users left the site after performing a search.</a:t>
            </a:r>
            <a:endParaRPr dirty="0"/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3FD70-BD74-FB52-ED0F-B32674DC97DB}"/>
              </a:ext>
            </a:extLst>
          </p:cNvPr>
          <p:cNvSpPr txBox="1"/>
          <p:nvPr/>
        </p:nvSpPr>
        <p:spPr>
          <a:xfrm>
            <a:off x="4826870" y="1316083"/>
            <a:ext cx="15286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4F24-13A9-1E56-67D4-163C3DA3343C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8066FA-8073-CAF4-210E-CB10730B9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736" y="1802892"/>
            <a:ext cx="2908300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BBFEF8-8E46-0060-A549-7B6B56E9E0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9E16CC-D04D-150A-74F1-BAF8817EA8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/>
              <a:t>The most popular search categories and terms within CYS</a:t>
            </a:r>
            <a:endParaRPr lang="en-US" dirty="0"/>
          </a:p>
          <a:p>
            <a:endParaRPr lang="en-US"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 idx="4294967295"/>
          </p:nvPr>
        </p:nvSpPr>
        <p:spPr>
          <a:xfrm>
            <a:off x="3063875" y="100013"/>
            <a:ext cx="608012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DA6ADC-BF24-193B-AA6C-54634B5B4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13" y="1144468"/>
            <a:ext cx="6880774" cy="5102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727A277-2D94-781E-9B43-01C0A8E0C758}"/>
              </a:ext>
            </a:extLst>
          </p:cNvPr>
          <p:cNvSpPr txBox="1"/>
          <p:nvPr/>
        </p:nvSpPr>
        <p:spPr>
          <a:xfrm>
            <a:off x="5680364" y="110836"/>
            <a:ext cx="32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F17E9-5A88-2FCE-3533-62C780396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0DEAA-6C9C-0955-8EF9-9FC05B2116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6159"/>
          <a:stretch/>
        </p:blipFill>
        <p:spPr>
          <a:xfrm>
            <a:off x="1030513" y="1059008"/>
            <a:ext cx="7294041" cy="42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There were a total of 551,591 visits, to Child and Youth Services (CYS) web pages.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On average, each user viewed 2 pages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sz="2256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74E6-5D90-69C6-2913-58B552C8F0C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2159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Top US Army Installations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DD6809-3C5E-3431-4234-33381ACA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1953260"/>
            <a:ext cx="3429000" cy="3327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03098" indent="-285750" defTabSz="768095">
              <a:spcBef>
                <a:spcPts val="1600"/>
              </a:spcBef>
              <a:defRPr sz="2016" b="0"/>
            </a:pPr>
            <a:r>
              <a:rPr lang="en-US" sz="2000" dirty="0"/>
              <a:t>There are 278,579 total users on the CYS site. </a:t>
            </a:r>
          </a:p>
          <a:p>
            <a:pPr marL="403098" indent="-285750" defTabSz="768095">
              <a:spcBef>
                <a:spcPts val="1600"/>
              </a:spcBef>
              <a:defRPr sz="2016" b="0"/>
            </a:pPr>
            <a:r>
              <a:rPr lang="en-US" sz="2000" dirty="0"/>
              <a:t>The average visit duration is 2 minutes and 33 seconds. </a:t>
            </a:r>
          </a:p>
          <a:p>
            <a:pPr marL="403098" indent="-285750" defTabSz="768095">
              <a:spcBef>
                <a:spcPts val="1600"/>
              </a:spcBef>
              <a:defRPr sz="2016" b="0"/>
            </a:pPr>
            <a:r>
              <a:rPr lang="en-US" sz="2000" dirty="0"/>
              <a:t>A total of 191,287 visitors were new to the website. 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sz="half" idx="3"/>
          </p:nvPr>
        </p:nvSpPr>
        <p:spPr>
          <a:xfrm>
            <a:off x="4709160" y="1289957"/>
            <a:ext cx="3977640" cy="4813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lang="en-US" sz="1600" b="0" dirty="0"/>
              <a:t>Program Roll-Up</a:t>
            </a:r>
          </a:p>
          <a:p>
            <a:pPr marL="0" indent="0">
              <a:buNone/>
            </a:pPr>
            <a:endParaRPr sz="1600" b="0" dirty="0">
              <a:latin typeface="+mn-lt"/>
              <a:ea typeface="+mn-ea"/>
              <a:cs typeface="+mn-cs"/>
              <a:sym typeface="Times Roman"/>
            </a:endParaRP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6EC194-0E13-643B-0DB2-ECF4A4941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78940"/>
            <a:ext cx="3977640" cy="32175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5043" y="1496680"/>
            <a:ext cx="4363325" cy="3438065"/>
          </a:xfrm>
        </p:spPr>
        <p:txBody>
          <a:bodyPr>
            <a:normAutofit fontScale="92500" lnSpcReduction="10000"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56.3% of visitors came from online search engines.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28.4%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7</a:t>
            </a:r>
            <a:r>
              <a:rPr lang="en-US" sz="2016" b="0" dirty="0"/>
              <a:t>.4% of visitors came from referrals.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7% of visitors came from social media.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.09%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6583363"/>
            <a:ext cx="358775" cy="3508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7A609-A644-1416-CF60-5EF0564FB8C8}"/>
              </a:ext>
            </a:extLst>
          </p:cNvPr>
          <p:cNvSpPr txBox="1"/>
          <p:nvPr/>
        </p:nvSpPr>
        <p:spPr>
          <a:xfrm>
            <a:off x="2490951" y="3792463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63.8%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8B1AB-1700-44F9-0350-3DB69C27A32A}"/>
              </a:ext>
            </a:extLst>
          </p:cNvPr>
          <p:cNvSpPr txBox="1"/>
          <p:nvPr/>
        </p:nvSpPr>
        <p:spPr>
          <a:xfrm>
            <a:off x="979514" y="2422926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9.2%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3745E-5069-0A4D-0661-91E992C9B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8" y="760502"/>
            <a:ext cx="4363325" cy="43710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000" dirty="0"/>
              <a:t>Last quarter there were a total of 168,177 interactions on the CYS pages, which included downloads, email clicks, phone number clicks, and outbound links.</a:t>
            </a:r>
          </a:p>
          <a:p>
            <a:pPr marL="139700" indent="0">
              <a:buNone/>
              <a:defRPr sz="2200" b="0"/>
            </a:pPr>
            <a:r>
              <a:rPr lang="en-US" sz="2000" b="0" dirty="0"/>
              <a:t>	</a:t>
            </a: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C828D-9295-0F6D-8F95-9285EBD8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50" y="2181413"/>
            <a:ext cx="7455074" cy="23110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1649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200" b="0" dirty="0"/>
              <a:t>A total of 20,923 parents clicked on a </a:t>
            </a:r>
            <a:r>
              <a:rPr lang="en-US" sz="2200" b="0" dirty="0" err="1"/>
              <a:t>WebTrac</a:t>
            </a:r>
            <a:r>
              <a:rPr lang="en-US" sz="2200" b="0" dirty="0"/>
              <a:t> link from a program page to register or make a payment for a CYS program.</a:t>
            </a:r>
            <a:endParaRPr lang="en-US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100EB7-658E-71DC-4BDB-8880B40E6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2457450"/>
            <a:ext cx="6870700" cy="194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3C6AB-C41B-CAA0-052D-7818CDE3A6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1,172 people looking for employment took action and clicked on </a:t>
            </a:r>
            <a:r>
              <a:rPr lang="en-US" sz="2000" b="0" dirty="0" err="1"/>
              <a:t>USAJOBS.gov</a:t>
            </a:r>
            <a:r>
              <a:rPr lang="en-US" sz="2000" b="0" dirty="0"/>
              <a:t>.</a:t>
            </a:r>
          </a:p>
          <a:p>
            <a:pPr marL="466725" indent="-466725"/>
            <a:r>
              <a:rPr lang="en-US" sz="2000" b="0" dirty="0"/>
              <a:t>562 downloads of the CYS Career Guide. </a:t>
            </a:r>
          </a:p>
          <a:p>
            <a:pPr marL="466725" indent="-466725"/>
            <a:r>
              <a:rPr lang="en-US" sz="2000" b="0" dirty="0"/>
              <a:t>84 Rack Card downloads.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00847-BF5C-85A8-4816-B810374E85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CYS Careers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759E6F-9AC1-E354-95B4-B086020BADEA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F0D24-9A8F-4D4C-ECE1-E6E1291FB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77340"/>
            <a:ext cx="3797300" cy="2705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CA71A8-6623-7CBF-627E-E3248896AB88}"/>
              </a:ext>
            </a:extLst>
          </p:cNvPr>
          <p:cNvSpPr txBox="1"/>
          <p:nvPr/>
        </p:nvSpPr>
        <p:spPr>
          <a:xfrm>
            <a:off x="4402041" y="1124887"/>
            <a:ext cx="4591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CYS Career Traffic Trends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209702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amily Child Care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Family Child Care</a:t>
            </a:r>
          </a:p>
        </p:txBody>
      </p:sp>
      <p:sp>
        <p:nvSpPr>
          <p:cNvPr id="226" name="Last quarter 456 potential FCC providers downloaded the DA 5219 form to begin the application process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17,526 visits</a:t>
            </a:r>
            <a:r>
              <a:rPr lang="en-US" sz="2000" b="0" spc="-90" dirty="0"/>
              <a:t> </a:t>
            </a:r>
            <a:r>
              <a:rPr lang="en-US" sz="2000" b="0" dirty="0"/>
              <a:t>to</a:t>
            </a:r>
            <a:r>
              <a:rPr lang="en-US" sz="2000" b="0" spc="-30" dirty="0"/>
              <a:t> </a:t>
            </a:r>
            <a:r>
              <a:rPr lang="en-US" sz="2000" b="0" dirty="0"/>
              <a:t>program</a:t>
            </a:r>
            <a:r>
              <a:rPr lang="en-US" sz="2000" b="0" spc="-5" dirty="0"/>
              <a:t> </a:t>
            </a:r>
            <a:r>
              <a:rPr lang="en-US" sz="2000" b="0" dirty="0"/>
              <a:t>pages. </a:t>
            </a:r>
          </a:p>
          <a:p>
            <a:pPr marL="466725" indent="-466725"/>
            <a:r>
              <a:rPr lang="en-US" sz="2000" b="0" dirty="0"/>
              <a:t>8,501 users to FCC program pages.</a:t>
            </a:r>
          </a:p>
          <a:p>
            <a:pPr marL="466725" indent="-466725"/>
            <a:r>
              <a:rPr lang="en-US" sz="2000" dirty="0"/>
              <a:t>982 downloads of DA 5219 form!</a:t>
            </a:r>
            <a:endParaRPr lang="en-US" dirty="0"/>
          </a:p>
          <a:p>
            <a:pPr>
              <a:defRPr b="0"/>
            </a:pPr>
            <a:endParaRPr lang="en-US" dirty="0"/>
          </a:p>
          <a:p>
            <a:pPr marL="139700" indent="0">
              <a:buNone/>
              <a:defRPr b="0"/>
            </a:pPr>
            <a:endParaRPr sz="1600" b="0" dirty="0"/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439AB-17B5-4FD3-9925-8D28FC58B2B8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171E0-9B7C-28FB-DA39-49B61F97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488"/>
          <a:stretch/>
        </p:blipFill>
        <p:spPr>
          <a:xfrm>
            <a:off x="4541317" y="1244270"/>
            <a:ext cx="4145483" cy="505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667D1C-02B6-31F6-2F24-1E12287238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77" r="4049"/>
          <a:stretch/>
        </p:blipFill>
        <p:spPr>
          <a:xfrm>
            <a:off x="4709160" y="1749288"/>
            <a:ext cx="3977640" cy="3439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16013</TotalTime>
  <Words>411</Words>
  <Application>Microsoft Macintosh PowerPoint</Application>
  <PresentationFormat>On-screen Show (4:3)</PresentationFormat>
  <Paragraphs>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Garamond Pro</vt:lpstr>
      <vt:lpstr>Arial</vt:lpstr>
      <vt:lpstr>Calibri</vt:lpstr>
      <vt:lpstr>Helvetica</vt:lpstr>
      <vt:lpstr>Söhne</vt:lpstr>
      <vt:lpstr>System Font Regular</vt:lpstr>
      <vt:lpstr>US Army</vt:lpstr>
      <vt:lpstr>Wingdings</vt:lpstr>
      <vt:lpstr>us army ppt</vt:lpstr>
      <vt:lpstr>CYS Fourth Quarter FY24 Insights</vt:lpstr>
      <vt:lpstr>PowerPoint Presentation</vt:lpstr>
      <vt:lpstr>Traffic Highlights</vt:lpstr>
      <vt:lpstr>Visitor Highlights</vt:lpstr>
      <vt:lpstr>Marketing Reach</vt:lpstr>
      <vt:lpstr>Engagement Insights &amp; Highlights</vt:lpstr>
      <vt:lpstr>WebTrac Insights &amp; Highlights</vt:lpstr>
      <vt:lpstr>CYS Careers</vt:lpstr>
      <vt:lpstr>Family Child Care</vt:lpstr>
      <vt:lpstr>School Support Services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93</cp:revision>
  <dcterms:modified xsi:type="dcterms:W3CDTF">2024-10-23T16:50:59Z</dcterms:modified>
</cp:coreProperties>
</file>