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5" r:id="rId5"/>
  </p:sldMasterIdLst>
  <p:notesMasterIdLst>
    <p:notesMasterId r:id="rId9"/>
  </p:notesMasterIdLst>
  <p:sldIdLst>
    <p:sldId id="264" r:id="rId6"/>
    <p:sldId id="279" r:id="rId7"/>
    <p:sldId id="273" r:id="rId8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18" autoAdjust="0"/>
    <p:restoredTop sz="94660"/>
  </p:normalViewPr>
  <p:slideViewPr>
    <p:cSldViewPr snapToGrid="0">
      <p:cViewPr varScale="1">
        <p:scale>
          <a:sx n="80" d="100"/>
          <a:sy n="80" d="100"/>
        </p:scale>
        <p:origin x="96" y="51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8"/>
          </a:xfrm>
          <a:prstGeom prst="rect">
            <a:avLst/>
          </a:prstGeom>
        </p:spPr>
        <p:txBody>
          <a:bodyPr vert="horz" lIns="92829" tIns="46415" rIns="92829" bIns="4641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3408"/>
          </a:xfrm>
          <a:prstGeom prst="rect">
            <a:avLst/>
          </a:prstGeom>
        </p:spPr>
        <p:txBody>
          <a:bodyPr vert="horz" lIns="92829" tIns="46415" rIns="92829" bIns="46415" rtlCol="0"/>
          <a:lstStyle>
            <a:lvl1pPr algn="r">
              <a:defRPr sz="1200"/>
            </a:lvl1pPr>
          </a:lstStyle>
          <a:p>
            <a:fld id="{C1E4B8CC-50C6-460D-A937-1D42699A48E1}" type="datetimeFigureOut">
              <a:rPr lang="en-US" smtClean="0"/>
              <a:t>7/22/2020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27163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29" tIns="46415" rIns="92829" bIns="4641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44861"/>
            <a:ext cx="5608320" cy="3636704"/>
          </a:xfrm>
          <a:prstGeom prst="rect">
            <a:avLst/>
          </a:prstGeom>
        </p:spPr>
        <p:txBody>
          <a:bodyPr vert="horz" lIns="92829" tIns="46415" rIns="92829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3407"/>
          </a:xfrm>
          <a:prstGeom prst="rect">
            <a:avLst/>
          </a:prstGeom>
        </p:spPr>
        <p:txBody>
          <a:bodyPr vert="horz" lIns="92829" tIns="46415" rIns="92829" bIns="4641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772669"/>
            <a:ext cx="3037840" cy="463407"/>
          </a:xfrm>
          <a:prstGeom prst="rect">
            <a:avLst/>
          </a:prstGeom>
        </p:spPr>
        <p:txBody>
          <a:bodyPr vert="horz" lIns="92829" tIns="46415" rIns="92829" bIns="46415" rtlCol="0" anchor="b"/>
          <a:lstStyle>
            <a:lvl1pPr algn="r">
              <a:defRPr sz="1200"/>
            </a:lvl1pPr>
          </a:lstStyle>
          <a:p>
            <a:fld id="{13AFE1A4-0A45-453D-A823-FBDE329F22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485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FE1A4-0A45-453D-A823-FBDE329F22D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4100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FE1A4-0A45-453D-A823-FBDE329F22D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459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SC Title Slide">
    <p:bg>
      <p:bgPr>
        <a:gradFill>
          <a:gsLst>
            <a:gs pos="0">
              <a:srgbClr val="7F7F73">
                <a:lumMod val="5000"/>
                <a:lumOff val="95000"/>
              </a:srgbClr>
            </a:gs>
            <a:gs pos="74000">
              <a:srgbClr val="7F7F73"/>
            </a:gs>
            <a:gs pos="83000">
              <a:srgbClr val="7F7F73"/>
            </a:gs>
            <a:gs pos="100000">
              <a:srgbClr val="7F7F73">
                <a:lumMod val="50000"/>
                <a:lumOff val="50000"/>
              </a:srgbClr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476875"/>
          </a:xfrm>
          <a:prstGeom prst="rect">
            <a:avLst/>
          </a:prstGeom>
        </p:spPr>
      </p:pic>
      <p:pic>
        <p:nvPicPr>
          <p:cNvPr id="6" name="LowerBar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95700"/>
            <a:ext cx="9144000" cy="31623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1744" y="5863173"/>
            <a:ext cx="7155611" cy="332399"/>
          </a:xfrm>
        </p:spPr>
        <p:txBody>
          <a:bodyPr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ClrTx/>
              <a:buFont typeface="Wingdings" panose="05000000000000000000" pitchFamily="2" charset="2"/>
              <a:buNone/>
              <a:defRPr lang="en-US" sz="2400" b="0" kern="12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1744" y="5366881"/>
            <a:ext cx="7155611" cy="484748"/>
          </a:xfrm>
        </p:spPr>
        <p:txBody>
          <a:bodyPr wrap="square" lIns="0" tIns="0" rIns="0" bIns="0" anchor="t" anchorCtr="0">
            <a:sp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500" b="1" kern="1200" dirty="0">
                <a:solidFill>
                  <a:schemeClr val="bg1"/>
                </a:solidFill>
                <a:effectLst>
                  <a:outerShdw blurRad="88900" dist="38100" dir="3600000" algn="t" rotWithShape="0">
                    <a:prstClr val="black">
                      <a:alpha val="9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lv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7" name="ArmyLogo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744" y="0"/>
            <a:ext cx="1495425" cy="1857375"/>
          </a:xfrm>
          <a:prstGeom prst="rect">
            <a:avLst/>
          </a:prstGeom>
        </p:spPr>
      </p:pic>
      <p:sp>
        <p:nvSpPr>
          <p:cNvPr id="11" name="Classification Lower"/>
          <p:cNvSpPr txBox="1">
            <a:spLocks/>
          </p:cNvSpPr>
          <p:nvPr userDrawn="1"/>
        </p:nvSpPr>
        <p:spPr>
          <a:xfrm>
            <a:off x="0" y="6724790"/>
            <a:ext cx="8515350" cy="138499"/>
          </a:xfrm>
          <a:prstGeom prst="rect">
            <a:avLst/>
          </a:prstGeom>
        </p:spPr>
        <p:txBody>
          <a:bodyPr vert="horz" wrap="square" lIns="91440" tIns="0" rIns="0" bIns="0" rtlCol="0" anchor="t" anchorCtr="0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900" b="1" dirty="0" smtClean="0"/>
              <a:t>UNCLASSIFIED//FOUO</a:t>
            </a:r>
            <a:endParaRPr lang="en-US" sz="900" b="1" dirty="0"/>
          </a:p>
        </p:txBody>
      </p:sp>
      <p:sp>
        <p:nvSpPr>
          <p:cNvPr id="12" name="Classification Top"/>
          <p:cNvSpPr txBox="1">
            <a:spLocks/>
          </p:cNvSpPr>
          <p:nvPr userDrawn="1"/>
        </p:nvSpPr>
        <p:spPr>
          <a:xfrm>
            <a:off x="781050" y="0"/>
            <a:ext cx="7886700" cy="138499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b="1" dirty="0" smtClean="0">
                <a:solidFill>
                  <a:schemeClr val="bg1"/>
                </a:solidFill>
              </a:rPr>
              <a:t>UNCLASSIFIED//FOUO</a:t>
            </a:r>
            <a:endParaRPr lang="en-US" sz="900" b="1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8256" y="4089863"/>
            <a:ext cx="914433" cy="835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0320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MSC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158237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SC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8754" y="2471681"/>
            <a:ext cx="7886700" cy="1421928"/>
          </a:xfrm>
        </p:spPr>
        <p:txBody>
          <a:bodyPr anchor="b"/>
          <a:lstStyle>
            <a:lvl1pPr>
              <a:defRPr sz="4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3771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MSC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95528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88344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MSC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100584"/>
            <a:ext cx="795528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51551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MSC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7" y="100584"/>
            <a:ext cx="795528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485766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SC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4035"/>
            <a:ext cx="795528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59122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SC Title, Content and Bump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95528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7252" y="6190488"/>
            <a:ext cx="8307388" cy="369332"/>
          </a:xfrm>
        </p:spPr>
        <p:txBody>
          <a:bodyPr vert="horz" wrap="square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 smtClean="0"/>
              <a:t>Click to add bumper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9820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MSC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95528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47320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SC 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77240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761" y="1144468"/>
            <a:ext cx="77724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836760" y="591864"/>
            <a:ext cx="7470627" cy="369332"/>
          </a:xfrm>
        </p:spPr>
        <p:txBody>
          <a:bodyPr vert="horz" wrap="square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 smtClean="0"/>
              <a:t>Click to add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47791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SC Title, Subtitle, Content and Bump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77240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761" y="1144468"/>
            <a:ext cx="77724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7252" y="6193640"/>
            <a:ext cx="8307388" cy="369332"/>
          </a:xfrm>
        </p:spPr>
        <p:txBody>
          <a:bodyPr vert="horz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 smtClean="0"/>
              <a:t>Click to add bumper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836760" y="591864"/>
            <a:ext cx="7470627" cy="369332"/>
          </a:xfrm>
        </p:spPr>
        <p:txBody>
          <a:bodyPr vert="horz" wrap="square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 smtClean="0"/>
              <a:t>Click to add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27863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SC Title, Subtitle and Bump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77240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7252" y="6193640"/>
            <a:ext cx="8307388" cy="369332"/>
          </a:xfrm>
        </p:spPr>
        <p:txBody>
          <a:bodyPr vert="horz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 smtClean="0"/>
              <a:t>Click to add bumper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836760" y="591864"/>
            <a:ext cx="7470627" cy="369332"/>
          </a:xfrm>
        </p:spPr>
        <p:txBody>
          <a:bodyPr vert="horz" wrap="square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 smtClean="0"/>
              <a:t>Click to add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26018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SC Title and Bump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77240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7252" y="6193640"/>
            <a:ext cx="8307388" cy="369332"/>
          </a:xfrm>
        </p:spPr>
        <p:txBody>
          <a:bodyPr vert="horz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 smtClean="0"/>
              <a:t>Click to add bumper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54938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SC 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77240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836760" y="591864"/>
            <a:ext cx="7470627" cy="369332"/>
          </a:xfrm>
        </p:spPr>
        <p:txBody>
          <a:bodyPr vert="horz" wrap="square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 smtClean="0"/>
              <a:t>Click to add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69875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LowerBar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77963"/>
            <a:ext cx="9144000" cy="923925"/>
          </a:xfrm>
          <a:prstGeom prst="rect">
            <a:avLst/>
          </a:prstGeom>
        </p:spPr>
      </p:pic>
      <p:pic>
        <p:nvPicPr>
          <p:cNvPr id="10" name="TopBar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93"/>
            <a:ext cx="9144000" cy="10287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36761" y="99565"/>
            <a:ext cx="7955280" cy="480131"/>
          </a:xfrm>
          <a:prstGeom prst="rect">
            <a:avLst/>
          </a:prstGeom>
        </p:spPr>
        <p:txBody>
          <a:bodyPr vert="horz" lIns="182880" tIns="45720" rIns="91440" bIns="45720" rtlCol="0" anchor="t" anchorCtr="0">
            <a:spAutoFit/>
          </a:bodyPr>
          <a:lstStyle/>
          <a:p>
            <a:pPr marL="0"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6761" y="711257"/>
            <a:ext cx="7772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4"/>
            <a:endParaRPr lang="en-US" dirty="0"/>
          </a:p>
        </p:txBody>
      </p:sp>
      <p:sp>
        <p:nvSpPr>
          <p:cNvPr id="8" name="Classification Lower"/>
          <p:cNvSpPr txBox="1">
            <a:spLocks/>
          </p:cNvSpPr>
          <p:nvPr userDrawn="1"/>
        </p:nvSpPr>
        <p:spPr>
          <a:xfrm>
            <a:off x="5461462" y="6615087"/>
            <a:ext cx="2061557" cy="153888"/>
          </a:xfrm>
          <a:prstGeom prst="rect">
            <a:avLst/>
          </a:prstGeom>
        </p:spPr>
        <p:txBody>
          <a:bodyPr vert="horz" wrap="square" lIns="91440" tIns="0" rIns="0" bIns="0" rtlCol="0" anchor="t" anchorCtr="0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0" dirty="0" smtClean="0"/>
              <a:t>21JUL2020</a:t>
            </a:r>
            <a:r>
              <a:rPr lang="en-US" sz="1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_Final</a:t>
            </a:r>
          </a:p>
        </p:txBody>
      </p:sp>
      <p:sp>
        <p:nvSpPr>
          <p:cNvPr id="7" name="Classification Top"/>
          <p:cNvSpPr txBox="1">
            <a:spLocks/>
          </p:cNvSpPr>
          <p:nvPr userDrawn="1"/>
        </p:nvSpPr>
        <p:spPr bwMode="gray">
          <a:xfrm>
            <a:off x="781050" y="0"/>
            <a:ext cx="7886700" cy="138499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b="1" dirty="0" smtClean="0">
                <a:solidFill>
                  <a:schemeClr val="bg1"/>
                </a:solidFill>
              </a:rPr>
              <a:t>UNCLASSIFIED//FOUO</a:t>
            </a:r>
            <a:endParaRPr lang="en-US" sz="900" b="1" dirty="0">
              <a:solidFill>
                <a:schemeClr val="bg1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6101" y="6054652"/>
            <a:ext cx="659247" cy="602112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4069795" y="6549913"/>
            <a:ext cx="10044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4C318D-DFA6-44A0-90B0-ABFCB78A54B4}" type="slidenum">
              <a:rPr lang="en-US" sz="1200" b="1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of 11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0" y="6574244"/>
            <a:ext cx="413142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Mr. Abe Vega / (210) 466-0885 / abednego.vegavalle.naf@mail.mil</a:t>
            </a:r>
            <a:endParaRPr lang="en-US" sz="10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678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98" r:id="rId5"/>
    <p:sldLayoutId id="2147483699" r:id="rId6"/>
    <p:sldLayoutId id="2147483700" r:id="rId7"/>
    <p:sldLayoutId id="2147483703" r:id="rId8"/>
    <p:sldLayoutId id="2147483701" r:id="rId9"/>
    <p:sldLayoutId id="2147483680" r:id="rId10"/>
    <p:sldLayoutId id="2147483681" r:id="rId11"/>
    <p:sldLayoutId id="2147483682" r:id="rId12"/>
    <p:sldLayoutId id="2147483683" r:id="rId13"/>
    <p:sldLayoutId id="2147483684" r:id="rId14"/>
  </p:sldLayoutIdLst>
  <p:transition spd="slow">
    <p:fade/>
  </p:transition>
  <p:timing>
    <p:tnLst>
      <p:par>
        <p:cTn id="1" dur="indefinite" restart="never" nodeType="tmRoot"/>
      </p:par>
    </p:tnLst>
  </p:timing>
  <p:hf hdr="0" ftr="0" dt="0"/>
  <p:txStyles>
    <p:titleStyle>
      <a:lvl1pPr marL="0" algn="l" defTabSz="914400" rtl="0" eaLnBrk="1" latinLnBrk="0" hangingPunct="1">
        <a:lnSpc>
          <a:spcPct val="90000"/>
        </a:lnSpc>
        <a:spcBef>
          <a:spcPct val="0"/>
        </a:spcBef>
        <a:buNone/>
        <a:defRPr lang="en-US" sz="2800" b="1" kern="1200" dirty="0">
          <a:solidFill>
            <a:srgbClr val="7F7F7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3038" indent="-173038" algn="l" defTabSz="914400" rtl="0" eaLnBrk="1" latinLnBrk="0" hangingPunct="1">
        <a:lnSpc>
          <a:spcPct val="90000"/>
        </a:lnSpc>
        <a:spcBef>
          <a:spcPts val="1000"/>
        </a:spcBef>
        <a:buClrTx/>
        <a:buFont typeface="Wingdings" panose="05000000000000000000" pitchFamily="2" charset="2"/>
        <a:buChar char="ü"/>
        <a:defRPr lang="en-US" sz="2400" b="1" kern="1200" dirty="0" smtClean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46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41363" indent="-22383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74725" indent="-173038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19856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574675" indent="-228600" algn="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792">
          <p15:clr>
            <a:srgbClr val="F26B43"/>
          </p15:clr>
        </p15:guide>
        <p15:guide id="3" pos="5352">
          <p15:clr>
            <a:srgbClr val="F26B43"/>
          </p15:clr>
        </p15:guide>
        <p15:guide id="4" orient="horz" pos="1104">
          <p15:clr>
            <a:srgbClr val="F26B43"/>
          </p15:clr>
        </p15:guide>
        <p15:guide id="5" orient="horz" pos="2376">
          <p15:clr>
            <a:srgbClr val="F26B43"/>
          </p15:clr>
        </p15:guide>
        <p15:guide id="6" orient="horz" pos="3432">
          <p15:clr>
            <a:srgbClr val="F26B43"/>
          </p15:clr>
        </p15:guide>
        <p15:guide id="7" pos="5760">
          <p15:clr>
            <a:srgbClr val="F26B43"/>
          </p15:clr>
        </p15:guide>
        <p15:guide id="8" orient="horz">
          <p15:clr>
            <a:srgbClr val="F26B43"/>
          </p15:clr>
        </p15:guide>
        <p15:guide id="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wrresourcecenter.com/resources/marketing/enterprise-digital-platforms/enterprise-web-users-manual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0" y="6271828"/>
            <a:ext cx="1543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Arial" pitchFamily="34" charset="0"/>
                <a:cs typeface="Arial" pitchFamily="34" charset="0"/>
              </a:rPr>
              <a:t>Version Number Final</a:t>
            </a:r>
          </a:p>
          <a:p>
            <a:r>
              <a:rPr lang="en-US" sz="900" dirty="0" smtClean="0">
                <a:latin typeface="Arial" pitchFamily="34" charset="0"/>
                <a:cs typeface="Arial" pitchFamily="34" charset="0"/>
              </a:rPr>
              <a:t>21 July 2020</a:t>
            </a:r>
            <a:endParaRPr lang="en-US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06670" y="5675098"/>
            <a:ext cx="2819400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Mr. Abe Vega</a:t>
            </a:r>
          </a:p>
          <a:p>
            <a:pPr algn="ctr">
              <a:spcBef>
                <a:spcPts val="300"/>
              </a:spcBef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G9 Marketing Division Chief</a:t>
            </a:r>
          </a:p>
          <a:p>
            <a:pPr algn="ctr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IMCOM HQs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511744" y="5863173"/>
            <a:ext cx="4186091" cy="332399"/>
          </a:xfrm>
        </p:spPr>
        <p:txBody>
          <a:bodyPr/>
          <a:lstStyle/>
          <a:p>
            <a:r>
              <a:rPr lang="en-US" dirty="0" smtClean="0"/>
              <a:t>IMCOM G9 Marketing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Bi-Monthly Teleconference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3798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G9 Marketing Bi-Monthly Teleconference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790" y="1072274"/>
            <a:ext cx="8542422" cy="5073844"/>
          </a:xfrm>
          <a:ln>
            <a:noFill/>
          </a:ln>
          <a:effectLst/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en-US" sz="3300" dirty="0" smtClean="0"/>
              <a:t>IMCOM OPORD </a:t>
            </a:r>
            <a:r>
              <a:rPr lang="en-US" sz="3300" dirty="0"/>
              <a:t>20-037 </a:t>
            </a:r>
            <a:r>
              <a:rPr lang="en-US" sz="3300" dirty="0" smtClean="0"/>
              <a:t>: </a:t>
            </a:r>
            <a:r>
              <a:rPr lang="en-US" sz="2500" b="0" dirty="0" smtClean="0"/>
              <a:t>The </a:t>
            </a:r>
            <a:r>
              <a:rPr lang="en-US" sz="2500" b="0" dirty="0"/>
              <a:t>migration of EW1.0 to the new ESMC Web2.0 platform will be accomplished in five (5) phases beginning with the </a:t>
            </a:r>
            <a:r>
              <a:rPr lang="en-US" sz="2500" b="0" dirty="0" smtClean="0"/>
              <a:t>publication of this OPORD and </a:t>
            </a:r>
            <a:r>
              <a:rPr lang="en-US" sz="2500" b="0" dirty="0"/>
              <a:t>culminating on 9 Dec 20 with the </a:t>
            </a:r>
            <a:r>
              <a:rPr lang="en-US" sz="2500" b="0" dirty="0" smtClean="0"/>
              <a:t>hard launch </a:t>
            </a:r>
            <a:r>
              <a:rPr lang="en-US" sz="2500" b="0" dirty="0"/>
              <a:t>of the </a:t>
            </a:r>
            <a:r>
              <a:rPr lang="en-US" sz="2500" b="0" dirty="0" smtClean="0"/>
              <a:t>ESMC </a:t>
            </a:r>
            <a:r>
              <a:rPr lang="en-US" sz="2500" b="0" dirty="0"/>
              <a:t>Web2.0. </a:t>
            </a:r>
            <a:endParaRPr lang="en-US" sz="2500" b="0" dirty="0" smtClean="0"/>
          </a:p>
          <a:p>
            <a:pPr lvl="1">
              <a:lnSpc>
                <a:spcPct val="120000"/>
              </a:lnSpc>
            </a:pPr>
            <a:endParaRPr lang="en-US" sz="900" dirty="0" smtClean="0"/>
          </a:p>
          <a:p>
            <a:pPr lvl="1">
              <a:lnSpc>
                <a:spcPct val="120000"/>
              </a:lnSpc>
            </a:pPr>
            <a:r>
              <a:rPr lang="en-US" sz="2300" b="1" i="1" dirty="0" smtClean="0">
                <a:solidFill>
                  <a:schemeClr val="accent6">
                    <a:lumMod val="50000"/>
                  </a:schemeClr>
                </a:solidFill>
              </a:rPr>
              <a:t>Phase 1: </a:t>
            </a:r>
            <a:r>
              <a:rPr lang="en-US" sz="2300" b="1" dirty="0" smtClean="0">
                <a:solidFill>
                  <a:schemeClr val="accent6">
                    <a:lumMod val="50000"/>
                  </a:schemeClr>
                </a:solidFill>
              </a:rPr>
              <a:t>NLT 30 Apr 20, Update content IAW ANNEX A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sz="2300" i="1" dirty="0" smtClean="0">
                <a:solidFill>
                  <a:schemeClr val="accent6">
                    <a:lumMod val="50000"/>
                  </a:schemeClr>
                </a:solidFill>
              </a:rPr>
              <a:t>Done</a:t>
            </a:r>
          </a:p>
          <a:p>
            <a:pPr lvl="1">
              <a:lnSpc>
                <a:spcPct val="120000"/>
              </a:lnSpc>
            </a:pPr>
            <a:r>
              <a:rPr lang="en-US" sz="2300" b="1" i="1" dirty="0" smtClean="0">
                <a:solidFill>
                  <a:schemeClr val="accent6">
                    <a:lumMod val="50000"/>
                  </a:schemeClr>
                </a:solidFill>
              </a:rPr>
              <a:t>Phase 2: </a:t>
            </a:r>
            <a:r>
              <a:rPr lang="en-US" sz="2300" b="1" dirty="0">
                <a:solidFill>
                  <a:schemeClr val="accent6">
                    <a:lumMod val="50000"/>
                  </a:schemeClr>
                </a:solidFill>
              </a:rPr>
              <a:t>NLT 30 Apr 20, </a:t>
            </a:r>
            <a:r>
              <a:rPr lang="en-US" sz="2300" b="1" dirty="0" smtClean="0">
                <a:solidFill>
                  <a:schemeClr val="accent6">
                    <a:lumMod val="50000"/>
                  </a:schemeClr>
                </a:solidFill>
              </a:rPr>
              <a:t>migrate HQ </a:t>
            </a:r>
            <a:r>
              <a:rPr lang="en-US" sz="2300" b="1" dirty="0">
                <a:solidFill>
                  <a:schemeClr val="accent6">
                    <a:lumMod val="50000"/>
                  </a:schemeClr>
                </a:solidFill>
              </a:rPr>
              <a:t>IMCOM G9 </a:t>
            </a:r>
            <a:r>
              <a:rPr lang="en-US" sz="2300" b="1" dirty="0" smtClean="0">
                <a:solidFill>
                  <a:schemeClr val="accent6">
                    <a:lumMod val="50000"/>
                  </a:schemeClr>
                </a:solidFill>
              </a:rPr>
              <a:t>EW 1.0 site into ESMC </a:t>
            </a:r>
            <a:r>
              <a:rPr lang="en-US" sz="2300" b="1" dirty="0">
                <a:solidFill>
                  <a:schemeClr val="accent6">
                    <a:lumMod val="50000"/>
                  </a:schemeClr>
                </a:solidFill>
              </a:rPr>
              <a:t>Web2.0 </a:t>
            </a:r>
            <a:r>
              <a:rPr lang="en-US" sz="2300" b="1" dirty="0" smtClean="0">
                <a:solidFill>
                  <a:schemeClr val="accent6">
                    <a:lumMod val="50000"/>
                  </a:schemeClr>
                </a:solidFill>
              </a:rPr>
              <a:t>staging environment</a:t>
            </a:r>
          </a:p>
          <a:p>
            <a:pPr lvl="2">
              <a:lnSpc>
                <a:spcPct val="120000"/>
              </a:lnSpc>
            </a:pPr>
            <a:r>
              <a:rPr lang="en-US" sz="2300" i="1" dirty="0" smtClean="0">
                <a:solidFill>
                  <a:schemeClr val="accent6">
                    <a:lumMod val="50000"/>
                  </a:schemeClr>
                </a:solidFill>
              </a:rPr>
              <a:t>Done</a:t>
            </a:r>
          </a:p>
          <a:p>
            <a:pPr lvl="1">
              <a:lnSpc>
                <a:spcPct val="120000"/>
              </a:lnSpc>
            </a:pPr>
            <a:r>
              <a:rPr lang="en-US" sz="2300" b="1" i="1" dirty="0" smtClean="0">
                <a:solidFill>
                  <a:schemeClr val="accent6">
                    <a:lumMod val="50000"/>
                  </a:schemeClr>
                </a:solidFill>
              </a:rPr>
              <a:t>Phase 3: </a:t>
            </a:r>
            <a:r>
              <a:rPr lang="en-US" sz="2300" b="1" dirty="0">
                <a:solidFill>
                  <a:schemeClr val="accent6">
                    <a:lumMod val="50000"/>
                  </a:schemeClr>
                </a:solidFill>
              </a:rPr>
              <a:t>NLT 31 Jul 20, build </a:t>
            </a:r>
            <a:r>
              <a:rPr lang="en-US" sz="2300" b="1" dirty="0" smtClean="0">
                <a:solidFill>
                  <a:schemeClr val="accent6">
                    <a:lumMod val="50000"/>
                  </a:schemeClr>
                </a:solidFill>
              </a:rPr>
              <a:t>early </a:t>
            </a:r>
            <a:r>
              <a:rPr lang="en-US" sz="2300" b="1" dirty="0">
                <a:solidFill>
                  <a:schemeClr val="accent6">
                    <a:lumMod val="50000"/>
                  </a:schemeClr>
                </a:solidFill>
              </a:rPr>
              <a:t>adopter garrisons </a:t>
            </a:r>
            <a:r>
              <a:rPr lang="en-US" sz="2300" b="1" dirty="0" smtClean="0">
                <a:solidFill>
                  <a:schemeClr val="accent6">
                    <a:lumMod val="50000"/>
                  </a:schemeClr>
                </a:solidFill>
              </a:rPr>
              <a:t>in new Web2.0 </a:t>
            </a:r>
            <a:r>
              <a:rPr lang="en-US" sz="2300" b="1" dirty="0">
                <a:solidFill>
                  <a:schemeClr val="accent6">
                    <a:lumMod val="50000"/>
                  </a:schemeClr>
                </a:solidFill>
              </a:rPr>
              <a:t>platform staging </a:t>
            </a:r>
            <a:r>
              <a:rPr lang="en-US" sz="2300" b="1" dirty="0" smtClean="0">
                <a:solidFill>
                  <a:schemeClr val="accent6">
                    <a:lumMod val="50000"/>
                  </a:schemeClr>
                </a:solidFill>
              </a:rPr>
              <a:t>environment</a:t>
            </a:r>
          </a:p>
          <a:p>
            <a:pPr lvl="2">
              <a:lnSpc>
                <a:spcPct val="120000"/>
              </a:lnSpc>
            </a:pPr>
            <a:r>
              <a:rPr lang="en-US" sz="2300" i="1" dirty="0" smtClean="0">
                <a:solidFill>
                  <a:schemeClr val="accent6">
                    <a:lumMod val="50000"/>
                  </a:schemeClr>
                </a:solidFill>
              </a:rPr>
              <a:t>Done</a:t>
            </a:r>
          </a:p>
          <a:p>
            <a:pPr lvl="1">
              <a:lnSpc>
                <a:spcPct val="120000"/>
              </a:lnSpc>
            </a:pPr>
            <a:r>
              <a:rPr lang="en-US" sz="2300" b="1" i="1" dirty="0" smtClean="0">
                <a:solidFill>
                  <a:schemeClr val="accent4">
                    <a:lumMod val="50000"/>
                  </a:schemeClr>
                </a:solidFill>
              </a:rPr>
              <a:t>Phase 4: </a:t>
            </a:r>
            <a:r>
              <a:rPr lang="en-US" sz="2300" b="1" dirty="0">
                <a:solidFill>
                  <a:schemeClr val="accent4">
                    <a:lumMod val="50000"/>
                  </a:schemeClr>
                </a:solidFill>
              </a:rPr>
              <a:t>NLT 31 Aug 20, </a:t>
            </a:r>
            <a:r>
              <a:rPr lang="en-US" sz="2300" b="1" dirty="0" smtClean="0">
                <a:solidFill>
                  <a:schemeClr val="accent4">
                    <a:lumMod val="50000"/>
                  </a:schemeClr>
                </a:solidFill>
              </a:rPr>
              <a:t>build remaining </a:t>
            </a:r>
            <a:r>
              <a:rPr lang="en-US" sz="2300" b="1" dirty="0">
                <a:solidFill>
                  <a:schemeClr val="accent4">
                    <a:lumMod val="50000"/>
                  </a:schemeClr>
                </a:solidFill>
              </a:rPr>
              <a:t>garrisons </a:t>
            </a:r>
            <a:r>
              <a:rPr lang="en-US" sz="2300" b="1" dirty="0" smtClean="0">
                <a:solidFill>
                  <a:schemeClr val="accent4">
                    <a:lumMod val="50000"/>
                  </a:schemeClr>
                </a:solidFill>
              </a:rPr>
              <a:t>in new Web2.0 </a:t>
            </a:r>
            <a:r>
              <a:rPr lang="en-US" sz="2300" b="1" dirty="0">
                <a:solidFill>
                  <a:schemeClr val="accent4">
                    <a:lumMod val="50000"/>
                  </a:schemeClr>
                </a:solidFill>
              </a:rPr>
              <a:t>platform staging </a:t>
            </a:r>
            <a:r>
              <a:rPr lang="en-US" sz="2300" b="1" dirty="0" smtClean="0">
                <a:solidFill>
                  <a:schemeClr val="accent4">
                    <a:lumMod val="50000"/>
                  </a:schemeClr>
                </a:solidFill>
              </a:rPr>
              <a:t>environment</a:t>
            </a:r>
          </a:p>
          <a:p>
            <a:pPr lvl="2">
              <a:lnSpc>
                <a:spcPct val="120000"/>
              </a:lnSpc>
            </a:pPr>
            <a:r>
              <a:rPr lang="en-US" i="1" dirty="0" smtClean="0"/>
              <a:t>24 – 31 Aug: Access to Web2.0 Staging Environment</a:t>
            </a:r>
          </a:p>
          <a:p>
            <a:pPr lvl="2">
              <a:lnSpc>
                <a:spcPct val="120000"/>
              </a:lnSpc>
            </a:pPr>
            <a:r>
              <a:rPr lang="en-US" i="1" dirty="0" smtClean="0"/>
              <a:t>Garrisons will actively access new platform; learn and become familiar; including CS&amp;A professionals</a:t>
            </a:r>
          </a:p>
          <a:p>
            <a:pPr lvl="2">
              <a:lnSpc>
                <a:spcPct val="120000"/>
              </a:lnSpc>
            </a:pPr>
            <a:r>
              <a:rPr lang="en-US" i="1" dirty="0"/>
              <a:t>404 reports; updated copy; instructional documents and </a:t>
            </a:r>
            <a:r>
              <a:rPr lang="en-US" i="1" dirty="0" smtClean="0"/>
              <a:t>videos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://www.mwrresourcecenter.com/resources/marketing/enterprise-digital-platforms/enterprise-web-users-manual</a:t>
            </a:r>
            <a:endParaRPr lang="en-US" dirty="0"/>
          </a:p>
          <a:p>
            <a:pPr lvl="2">
              <a:lnSpc>
                <a:spcPct val="120000"/>
              </a:lnSpc>
            </a:pPr>
            <a:r>
              <a:rPr lang="en-US" i="1" dirty="0" smtClean="0"/>
              <a:t>Tighten up and add any important content to 1.0 before 31 Aug</a:t>
            </a:r>
          </a:p>
          <a:p>
            <a:pPr lvl="2">
              <a:lnSpc>
                <a:spcPct val="120000"/>
              </a:lnSpc>
            </a:pPr>
            <a:r>
              <a:rPr lang="en-US" i="1" dirty="0" smtClean="0"/>
              <a:t>31 Aug – soft launch Web2.0 – becomes FMWR’s public facing website</a:t>
            </a:r>
          </a:p>
          <a:p>
            <a:pPr lvl="2">
              <a:lnSpc>
                <a:spcPct val="120000"/>
              </a:lnSpc>
            </a:pPr>
            <a:r>
              <a:rPr lang="en-US" i="1" dirty="0" smtClean="0"/>
              <a:t>TBD - commence regular coordination calls</a:t>
            </a:r>
          </a:p>
          <a:p>
            <a:pPr lvl="2">
              <a:lnSpc>
                <a:spcPct val="120000"/>
              </a:lnSpc>
            </a:pPr>
            <a:endParaRPr lang="en-US" sz="900" b="1" i="1" dirty="0" smtClean="0"/>
          </a:p>
          <a:p>
            <a:pPr lvl="1">
              <a:lnSpc>
                <a:spcPct val="120000"/>
              </a:lnSpc>
            </a:pPr>
            <a:r>
              <a:rPr lang="en-US" b="1" i="1" dirty="0" smtClean="0">
                <a:solidFill>
                  <a:srgbClr val="C00000"/>
                </a:solidFill>
              </a:rPr>
              <a:t>Phase 5: </a:t>
            </a:r>
            <a:r>
              <a:rPr lang="en-US" b="1" dirty="0">
                <a:solidFill>
                  <a:srgbClr val="C00000"/>
                </a:solidFill>
              </a:rPr>
              <a:t>NLT 9 Dec 20, finalize all content </a:t>
            </a:r>
            <a:r>
              <a:rPr lang="en-US" b="1" dirty="0" smtClean="0">
                <a:solidFill>
                  <a:srgbClr val="C00000"/>
                </a:solidFill>
              </a:rPr>
              <a:t>and FOC for Web2.0 platform</a:t>
            </a:r>
          </a:p>
          <a:p>
            <a:pPr lvl="2">
              <a:lnSpc>
                <a:spcPct val="120000"/>
              </a:lnSpc>
            </a:pPr>
            <a:r>
              <a:rPr lang="en-US" sz="2400" i="1" dirty="0" smtClean="0">
                <a:solidFill>
                  <a:srgbClr val="C00000"/>
                </a:solidFill>
              </a:rPr>
              <a:t>Not Started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836760" y="591864"/>
            <a:ext cx="7470627" cy="424732"/>
          </a:xfrm>
        </p:spPr>
        <p:txBody>
          <a:bodyPr/>
          <a:lstStyle/>
          <a:p>
            <a:r>
              <a:rPr lang="en-US" sz="2400" dirty="0" smtClean="0"/>
              <a:t>Digital Media – ESMC 2.0 Migration</a:t>
            </a:r>
            <a:endParaRPr lang="en-US" sz="2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18307" y="6072530"/>
            <a:ext cx="8307388" cy="369332"/>
          </a:xfrm>
        </p:spPr>
        <p:txBody>
          <a:bodyPr/>
          <a:lstStyle/>
          <a:p>
            <a:r>
              <a:rPr lang="en-US" dirty="0" smtClean="0"/>
              <a:t>AO:  Ms. Ryan Magnuson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65647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378" y="1195084"/>
            <a:ext cx="8249121" cy="5430003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600" dirty="0" smtClean="0"/>
              <a:t>EW 2.0 Advertising &amp; Sponsorship Functionalities</a:t>
            </a:r>
          </a:p>
          <a:p>
            <a:pPr lvl="1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500" dirty="0" smtClean="0"/>
              <a:t>Baseline/current ad spaces continuing to 2.0 (Leaderboards; Medium Rectangles</a:t>
            </a:r>
          </a:p>
          <a:p>
            <a:pPr lvl="1">
              <a:lnSpc>
                <a:spcPct val="105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500" dirty="0">
                <a:solidFill>
                  <a:prstClr val="black"/>
                </a:solidFill>
              </a:rPr>
              <a:t>Bottom 3 Ads will be </a:t>
            </a:r>
            <a:r>
              <a:rPr lang="en-US" sz="2500" u="sng" dirty="0">
                <a:solidFill>
                  <a:prstClr val="black"/>
                </a:solidFill>
              </a:rPr>
              <a:t>Temporary</a:t>
            </a:r>
            <a:r>
              <a:rPr lang="en-US" sz="2500" dirty="0">
                <a:solidFill>
                  <a:prstClr val="black"/>
                </a:solidFill>
              </a:rPr>
              <a:t> IOT honor previous ad agreements.  </a:t>
            </a:r>
            <a:r>
              <a:rPr lang="en-US" sz="2500" dirty="0" smtClean="0">
                <a:solidFill>
                  <a:prstClr val="black"/>
                </a:solidFill>
              </a:rPr>
              <a:t>Removed </a:t>
            </a:r>
            <a:r>
              <a:rPr lang="en-US" sz="2500" dirty="0">
                <a:solidFill>
                  <a:prstClr val="black"/>
                </a:solidFill>
              </a:rPr>
              <a:t>at a future date.  </a:t>
            </a:r>
          </a:p>
          <a:p>
            <a:pPr lvl="1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500" dirty="0" smtClean="0"/>
              <a:t>Will transition advertisements in the Ad Server to your 2.0 site for soft launch NLT 31 AUG</a:t>
            </a:r>
          </a:p>
          <a:p>
            <a:pPr lvl="1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500" dirty="0" smtClean="0"/>
              <a:t>24 July – 31 Aug – Review ad sizes and locations in staging environment</a:t>
            </a:r>
          </a:p>
          <a:p>
            <a:pPr lvl="1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500" dirty="0" smtClean="0"/>
              <a:t>New ad spaces/sponsorship features will be considered and TBD</a:t>
            </a:r>
          </a:p>
          <a:p>
            <a:pPr>
              <a:lnSpc>
                <a:spcPct val="110000"/>
              </a:lnSpc>
            </a:pPr>
            <a:endParaRPr lang="en-US" sz="2600" dirty="0" smtClean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600" dirty="0" smtClean="0"/>
              <a:t>EW </a:t>
            </a:r>
            <a:r>
              <a:rPr lang="en-US" sz="3600" dirty="0"/>
              <a:t>2.0 “Partner With Us” Section</a:t>
            </a:r>
          </a:p>
          <a:p>
            <a:pPr lvl="1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500" dirty="0" smtClean="0"/>
              <a:t>Purpose</a:t>
            </a:r>
            <a:r>
              <a:rPr lang="en-US" sz="2500" dirty="0"/>
              <a:t>: </a:t>
            </a:r>
            <a:r>
              <a:rPr lang="en-US" sz="2500" dirty="0" smtClean="0"/>
              <a:t>Create standardized, easy-to-find</a:t>
            </a:r>
            <a:r>
              <a:rPr lang="en-US" sz="2500" dirty="0"/>
              <a:t>, user-friendly section for CS&amp;A content, such as market demographics, media kit, opportunities, contact info</a:t>
            </a:r>
          </a:p>
          <a:p>
            <a:pPr lvl="1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500" dirty="0"/>
              <a:t>Main page – </a:t>
            </a:r>
            <a:r>
              <a:rPr lang="en-US" sz="2500" dirty="0" smtClean="0"/>
              <a:t>standardized CS&amp;A info</a:t>
            </a:r>
            <a:endParaRPr lang="en-US" sz="2500" dirty="0"/>
          </a:p>
          <a:p>
            <a:pPr lvl="1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500" dirty="0"/>
              <a:t>Sub-pages – create as you see fit for your garrison’s CS&amp;A info, such as</a:t>
            </a:r>
            <a:r>
              <a:rPr lang="en-US" sz="2500" dirty="0" smtClean="0"/>
              <a:t>:</a:t>
            </a:r>
          </a:p>
          <a:p>
            <a:pPr lvl="2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500" dirty="0" smtClean="0"/>
              <a:t>Our Market</a:t>
            </a:r>
          </a:p>
          <a:p>
            <a:pPr lvl="2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500" dirty="0" smtClean="0"/>
              <a:t>Media Kit / Opportunities</a:t>
            </a:r>
          </a:p>
          <a:p>
            <a:pPr lvl="2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500" dirty="0" smtClean="0"/>
              <a:t>Contact Us</a:t>
            </a:r>
          </a:p>
          <a:p>
            <a:pPr lvl="2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500" dirty="0" smtClean="0"/>
              <a:t>Custom</a:t>
            </a:r>
            <a:endParaRPr lang="en-US" sz="2500" dirty="0"/>
          </a:p>
          <a:p>
            <a:pPr lvl="2">
              <a:lnSpc>
                <a:spcPct val="110000"/>
              </a:lnSpc>
            </a:pP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774378" y="591864"/>
            <a:ext cx="8124359" cy="424732"/>
          </a:xfrm>
        </p:spPr>
        <p:txBody>
          <a:bodyPr/>
          <a:lstStyle/>
          <a:p>
            <a:r>
              <a:rPr lang="en-US" sz="2400" dirty="0" smtClean="0"/>
              <a:t>Commercial Sponsorship &amp; Advertising</a:t>
            </a:r>
            <a:endParaRPr lang="en-US" sz="2400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gray">
          <a:xfrm>
            <a:off x="950358" y="111733"/>
            <a:ext cx="7772400" cy="480131"/>
          </a:xfrm>
          <a:prstGeom prst="rect">
            <a:avLst/>
          </a:prstGeom>
        </p:spPr>
        <p:txBody>
          <a:bodyPr vert="horz" lIns="182880" tIns="45720" rIns="91440" bIns="45720" rtlCol="0" anchor="t" anchorCtr="0">
            <a:sp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1" kern="1200" dirty="0">
                <a:solidFill>
                  <a:srgbClr val="7F7F7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G9 Marketing Bi-Monthly Teleconference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544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SC Theme">
  <a:themeElements>
    <a:clrScheme name="AMC Branding">
      <a:dk1>
        <a:sysClr val="windowText" lastClr="000000"/>
      </a:dk1>
      <a:lt1>
        <a:sysClr val="window" lastClr="FFFFFF"/>
      </a:lt1>
      <a:dk2>
        <a:srgbClr val="525349"/>
      </a:dk2>
      <a:lt2>
        <a:srgbClr val="7F7F73"/>
      </a:lt2>
      <a:accent1>
        <a:srgbClr val="B8B09C"/>
      </a:accent1>
      <a:accent2>
        <a:srgbClr val="DE1F27"/>
      </a:accent2>
      <a:accent3>
        <a:srgbClr val="214292"/>
      </a:accent3>
      <a:accent4>
        <a:srgbClr val="FFC425"/>
      </a:accent4>
      <a:accent5>
        <a:srgbClr val="F26522"/>
      </a:accent5>
      <a:accent6>
        <a:srgbClr val="70AD47"/>
      </a:accent6>
      <a:hlink>
        <a:srgbClr val="0563C1"/>
      </a:hlink>
      <a:folHlink>
        <a:srgbClr val="7F3F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tns:customPropertyEditors xmlns:tns="http://schemas.microsoft.com/office/2006/customDocumentInformationPanel">
  <tns:showOnOpen>false</tns:showOnOpen>
  <tns:defaultPropertyEditorNamespace>Standard properties</tns:defaultPropertyEditorNamespace>
</tns:customPropertyEdito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ctivity xmlns="e32d4d3b-2fab-45f0-8b16-bfb319eb7362">Action Officer Guide</Activity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31CC054274C8440AF0EC738A9A59512" ma:contentTypeVersion="0" ma:contentTypeDescription="Create a new document." ma:contentTypeScope="" ma:versionID="c177fb92c9fce3a565a39c862e597a3f">
  <xsd:schema xmlns:xsd="http://www.w3.org/2001/XMLSchema" xmlns:xs="http://www.w3.org/2001/XMLSchema" xmlns:p="http://schemas.microsoft.com/office/2006/metadata/properties" xmlns:ns2="e32d4d3b-2fab-45f0-8b16-bfb319eb7362" targetNamespace="http://schemas.microsoft.com/office/2006/metadata/properties" ma:root="true" ma:fieldsID="9badab9a1b948f40cc394198f0d32eec" ns2:_="">
    <xsd:import namespace="e32d4d3b-2fab-45f0-8b16-bfb319eb7362"/>
    <xsd:element name="properties">
      <xsd:complexType>
        <xsd:sequence>
          <xsd:element name="documentManagement">
            <xsd:complexType>
              <xsd:all>
                <xsd:element ref="ns2: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2d4d3b-2fab-45f0-8b16-bfb319eb7362" elementFormDefault="qualified">
    <xsd:import namespace="http://schemas.microsoft.com/office/2006/documentManagement/types"/>
    <xsd:import namespace="http://schemas.microsoft.com/office/infopath/2007/PartnerControls"/>
    <xsd:element name="Activity" ma:index="8" nillable="true" ma:displayName="Activity" ma:format="Dropdown" ma:internalName="Activity">
      <xsd:simpleType>
        <xsd:union memberTypes="dms:Text">
          <xsd:simpleType>
            <xsd:restriction base="dms:Choice">
              <xsd:enumeration value="Action Officer Guide"/>
              <xsd:enumeration value="Star Notes"/>
              <xsd:enumeration value="Letter Head"/>
              <xsd:enumeration value="Cover Sheet/Fax"/>
              <xsd:enumeration value="EXSUM"/>
              <xsd:enumeration value="Staff Forms"/>
              <xsd:enumeration value="Briefing Pkg"/>
              <xsd:enumeration value="Papers"/>
              <xsd:enumeration value="Reference Guide Wkly Updates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D9B490E-0250-4FC5-A478-10AD24AAD525}">
  <ds:schemaRefs>
    <ds:schemaRef ds:uri="http://schemas.microsoft.com/office/2006/customDocumentInformationPanel"/>
  </ds:schemaRefs>
</ds:datastoreItem>
</file>

<file path=customXml/itemProps2.xml><?xml version="1.0" encoding="utf-8"?>
<ds:datastoreItem xmlns:ds="http://schemas.openxmlformats.org/officeDocument/2006/customXml" ds:itemID="{EE87DDFF-D288-43B3-9099-279B39DE6806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e32d4d3b-2fab-45f0-8b16-bfb319eb7362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C6486FF-65CB-499E-AA83-1D0A1646FE5A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0A80CFF0-A79A-45B7-81C5-3AC4D3EABD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32d4d3b-2fab-45f0-8b16-bfb319eb736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3426</TotalTime>
  <Words>388</Words>
  <Application>Microsoft Office PowerPoint</Application>
  <PresentationFormat>On-screen Show (4:3)</PresentationFormat>
  <Paragraphs>48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MSC Theme</vt:lpstr>
      <vt:lpstr>Bi-Monthly Teleconference</vt:lpstr>
      <vt:lpstr>G9 Marketing Bi-Monthly Teleconference</vt:lpstr>
      <vt:lpstr>PowerPoint Presentation</vt:lpstr>
    </vt:vector>
  </TitlesOfParts>
  <Company>United States Army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AMC PowerPoint Presentation Template</dc:title>
  <dc:subject>Presentation</dc:subject>
  <dc:creator>Jones, Mark S CTR AMC</dc:creator>
  <cp:lastModifiedBy>DoD Admin</cp:lastModifiedBy>
  <cp:revision>115</cp:revision>
  <cp:lastPrinted>2019-07-25T15:30:01Z</cp:lastPrinted>
  <dcterms:created xsi:type="dcterms:W3CDTF">2017-05-18T14:22:46Z</dcterms:created>
  <dcterms:modified xsi:type="dcterms:W3CDTF">2020-07-22T18:15:49Z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0x010100031CC054274C8440AF0EC738A9A59512</vt:lpwstr>
  </property>
</Properties>
</file>