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</p:sldMasterIdLst>
  <p:notesMasterIdLst>
    <p:notesMasterId r:id="rId9"/>
  </p:notesMasterIdLst>
  <p:sldIdLst>
    <p:sldId id="264" r:id="rId6"/>
    <p:sldId id="279" r:id="rId7"/>
    <p:sldId id="273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5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3408"/>
          </a:xfrm>
          <a:prstGeom prst="rect">
            <a:avLst/>
          </a:prstGeom>
        </p:spPr>
        <p:txBody>
          <a:bodyPr vert="horz" lIns="92829" tIns="46415" rIns="92829" bIns="46415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7/22/2020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9" tIns="46415" rIns="92829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4"/>
          </a:xfrm>
          <a:prstGeom prst="rect">
            <a:avLst/>
          </a:prstGeom>
        </p:spPr>
        <p:txBody>
          <a:bodyPr vert="horz" lIns="92829" tIns="46415" rIns="92829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3407"/>
          </a:xfrm>
          <a:prstGeom prst="rect">
            <a:avLst/>
          </a:prstGeom>
        </p:spPr>
        <p:txBody>
          <a:bodyPr vert="horz" lIns="92829" tIns="46415" rIns="92829" bIns="46415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E1A4-0A45-453D-A823-FBDE329F22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10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E1A4-0A45-453D-A823-FBDE329F22D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5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dirty="0" smtClean="0"/>
              <a:t>21JUL2020</a:t>
            </a:r>
            <a:r>
              <a:rPr lang="en-US" sz="1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_Final</a:t>
            </a:r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69795" y="6549913"/>
            <a:ext cx="1004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11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41314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Mr. Abe Vega / (210) 466-0885 / abednego.vegavalle.naf@mail.mil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wrresourcecenter.com/resources/marketing/enterprise-digital-platforms/enterprise-web-users-manua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271828"/>
            <a:ext cx="1543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Version Number Final</a:t>
            </a:r>
          </a:p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21 July 2020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6670" y="5675098"/>
            <a:ext cx="2819400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Mr. Abe Vega</a:t>
            </a:r>
          </a:p>
          <a:p>
            <a:pPr algn="ctr">
              <a:spcBef>
                <a:spcPts val="300"/>
              </a:spcBef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G9 Marketing Division Chief</a:t>
            </a:r>
          </a:p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IMCOM HQs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4186091" cy="332399"/>
          </a:xfrm>
        </p:spPr>
        <p:txBody>
          <a:bodyPr/>
          <a:lstStyle/>
          <a:p>
            <a:r>
              <a:rPr lang="en-US" dirty="0" smtClean="0"/>
              <a:t>IMCOM G9 Marketing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Bi-Monthly Teleconference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798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G9 Marketing Bi-Monthly 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790" y="1072274"/>
            <a:ext cx="8542422" cy="5073844"/>
          </a:xfrm>
          <a:ln>
            <a:noFill/>
          </a:ln>
          <a:effectLst/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300" dirty="0" smtClean="0"/>
              <a:t>IMCOM OPORD </a:t>
            </a:r>
            <a:r>
              <a:rPr lang="en-US" sz="3300" dirty="0"/>
              <a:t>20-037 </a:t>
            </a:r>
            <a:r>
              <a:rPr lang="en-US" sz="3300" dirty="0" smtClean="0"/>
              <a:t>: </a:t>
            </a:r>
            <a:r>
              <a:rPr lang="en-US" sz="2500" b="0" dirty="0" smtClean="0"/>
              <a:t>The </a:t>
            </a:r>
            <a:r>
              <a:rPr lang="en-US" sz="2500" b="0" dirty="0"/>
              <a:t>migration of EW1.0 to the new ESMC Web2.0 platform will be accomplished in five (5) phases beginning with the </a:t>
            </a:r>
            <a:r>
              <a:rPr lang="en-US" sz="2500" b="0" dirty="0" smtClean="0"/>
              <a:t>publication of this OPORD and </a:t>
            </a:r>
            <a:r>
              <a:rPr lang="en-US" sz="2500" b="0" dirty="0"/>
              <a:t>culminating on 9 Dec 20 with the </a:t>
            </a:r>
            <a:r>
              <a:rPr lang="en-US" sz="2500" b="0" dirty="0" smtClean="0"/>
              <a:t>hard launch </a:t>
            </a:r>
            <a:r>
              <a:rPr lang="en-US" sz="2500" b="0" dirty="0"/>
              <a:t>of the </a:t>
            </a:r>
            <a:r>
              <a:rPr lang="en-US" sz="2500" b="0" dirty="0" smtClean="0"/>
              <a:t>ESMC </a:t>
            </a:r>
            <a:r>
              <a:rPr lang="en-US" sz="2500" b="0" dirty="0"/>
              <a:t>Web2.0. </a:t>
            </a:r>
            <a:endParaRPr lang="en-US" sz="2500" b="0" dirty="0" smtClean="0"/>
          </a:p>
          <a:p>
            <a:pPr lvl="1">
              <a:lnSpc>
                <a:spcPct val="120000"/>
              </a:lnSpc>
            </a:pPr>
            <a:endParaRPr lang="en-US" sz="900" dirty="0" smtClean="0"/>
          </a:p>
          <a:p>
            <a:pPr lvl="1">
              <a:lnSpc>
                <a:spcPct val="120000"/>
              </a:lnSpc>
            </a:pPr>
            <a:r>
              <a:rPr lang="en-US" sz="2300" b="1" i="1" dirty="0" smtClean="0">
                <a:solidFill>
                  <a:schemeClr val="accent6">
                    <a:lumMod val="50000"/>
                  </a:schemeClr>
                </a:solidFill>
              </a:rPr>
              <a:t>Phase 1: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NLT 30 Apr 20, Update content IAW ANNEX A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300" i="1" dirty="0" smtClean="0">
                <a:solidFill>
                  <a:schemeClr val="accent6">
                    <a:lumMod val="50000"/>
                  </a:schemeClr>
                </a:solidFill>
              </a:rPr>
              <a:t>Done</a:t>
            </a:r>
          </a:p>
          <a:p>
            <a:pPr lvl="1">
              <a:lnSpc>
                <a:spcPct val="120000"/>
              </a:lnSpc>
            </a:pPr>
            <a:r>
              <a:rPr lang="en-US" sz="2300" b="1" i="1" dirty="0" smtClean="0">
                <a:solidFill>
                  <a:schemeClr val="accent6">
                    <a:lumMod val="50000"/>
                  </a:schemeClr>
                </a:solidFill>
              </a:rPr>
              <a:t>Phase 2: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NLT 30 Apr 20,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migrate HQ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IMCOM G9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EW 1.0 site into ESMC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Web2.0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staging environment</a:t>
            </a:r>
          </a:p>
          <a:p>
            <a:pPr lvl="2">
              <a:lnSpc>
                <a:spcPct val="120000"/>
              </a:lnSpc>
            </a:pPr>
            <a:r>
              <a:rPr lang="en-US" sz="2300" i="1" dirty="0" smtClean="0">
                <a:solidFill>
                  <a:schemeClr val="accent6">
                    <a:lumMod val="50000"/>
                  </a:schemeClr>
                </a:solidFill>
              </a:rPr>
              <a:t>Done</a:t>
            </a:r>
          </a:p>
          <a:p>
            <a:pPr lvl="1">
              <a:lnSpc>
                <a:spcPct val="120000"/>
              </a:lnSpc>
            </a:pPr>
            <a:r>
              <a:rPr lang="en-US" sz="2300" b="1" i="1" dirty="0" smtClean="0">
                <a:solidFill>
                  <a:schemeClr val="accent6">
                    <a:lumMod val="50000"/>
                  </a:schemeClr>
                </a:solidFill>
              </a:rPr>
              <a:t>Phase 3: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NLT 31 Jul 20, build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early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adopter garrisons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in new Web2.0 </a:t>
            </a:r>
            <a:r>
              <a:rPr lang="en-US" sz="2300" b="1" dirty="0">
                <a:solidFill>
                  <a:schemeClr val="accent6">
                    <a:lumMod val="50000"/>
                  </a:schemeClr>
                </a:solidFill>
              </a:rPr>
              <a:t>platform staging </a:t>
            </a:r>
            <a:r>
              <a:rPr lang="en-US" sz="2300" b="1" dirty="0" smtClean="0">
                <a:solidFill>
                  <a:schemeClr val="accent6">
                    <a:lumMod val="50000"/>
                  </a:schemeClr>
                </a:solidFill>
              </a:rPr>
              <a:t>environment</a:t>
            </a:r>
          </a:p>
          <a:p>
            <a:pPr lvl="2">
              <a:lnSpc>
                <a:spcPct val="120000"/>
              </a:lnSpc>
            </a:pPr>
            <a:r>
              <a:rPr lang="en-US" sz="2300" i="1" dirty="0" smtClean="0">
                <a:solidFill>
                  <a:schemeClr val="accent6">
                    <a:lumMod val="50000"/>
                  </a:schemeClr>
                </a:solidFill>
              </a:rPr>
              <a:t>Done</a:t>
            </a:r>
          </a:p>
          <a:p>
            <a:pPr lvl="1">
              <a:lnSpc>
                <a:spcPct val="120000"/>
              </a:lnSpc>
            </a:pPr>
            <a:r>
              <a:rPr lang="en-US" sz="2300" b="1" i="1" dirty="0" smtClean="0">
                <a:solidFill>
                  <a:schemeClr val="accent4">
                    <a:lumMod val="50000"/>
                  </a:schemeClr>
                </a:solidFill>
              </a:rPr>
              <a:t>Phase 4: </a:t>
            </a:r>
            <a:r>
              <a:rPr lang="en-US" sz="2300" b="1" dirty="0">
                <a:solidFill>
                  <a:schemeClr val="accent4">
                    <a:lumMod val="50000"/>
                  </a:schemeClr>
                </a:solidFill>
              </a:rPr>
              <a:t>NLT 31 Aug 20, </a:t>
            </a:r>
            <a:r>
              <a:rPr lang="en-US" sz="2300" b="1" dirty="0" smtClean="0">
                <a:solidFill>
                  <a:schemeClr val="accent4">
                    <a:lumMod val="50000"/>
                  </a:schemeClr>
                </a:solidFill>
              </a:rPr>
              <a:t>build remaining </a:t>
            </a:r>
            <a:r>
              <a:rPr lang="en-US" sz="2300" b="1" dirty="0">
                <a:solidFill>
                  <a:schemeClr val="accent4">
                    <a:lumMod val="50000"/>
                  </a:schemeClr>
                </a:solidFill>
              </a:rPr>
              <a:t>garrisons </a:t>
            </a:r>
            <a:r>
              <a:rPr lang="en-US" sz="2300" b="1" dirty="0" smtClean="0">
                <a:solidFill>
                  <a:schemeClr val="accent4">
                    <a:lumMod val="50000"/>
                  </a:schemeClr>
                </a:solidFill>
              </a:rPr>
              <a:t>in new Web2.0 </a:t>
            </a:r>
            <a:r>
              <a:rPr lang="en-US" sz="2300" b="1" dirty="0">
                <a:solidFill>
                  <a:schemeClr val="accent4">
                    <a:lumMod val="50000"/>
                  </a:schemeClr>
                </a:solidFill>
              </a:rPr>
              <a:t>platform staging </a:t>
            </a:r>
            <a:r>
              <a:rPr lang="en-US" sz="2300" b="1" dirty="0" smtClean="0">
                <a:solidFill>
                  <a:schemeClr val="accent4">
                    <a:lumMod val="50000"/>
                  </a:schemeClr>
                </a:solidFill>
              </a:rPr>
              <a:t>environment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24 – 31 Aug: Access to Web2.0 Staging Environment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Garrisons will actively access new platform; learn and become familiar; including CS&amp;A professionals</a:t>
            </a:r>
          </a:p>
          <a:p>
            <a:pPr lvl="2">
              <a:lnSpc>
                <a:spcPct val="120000"/>
              </a:lnSpc>
            </a:pPr>
            <a:r>
              <a:rPr lang="en-US" i="1" dirty="0"/>
              <a:t>404 reports; updated copy; instructional documents and </a:t>
            </a:r>
            <a:r>
              <a:rPr lang="en-US" i="1" dirty="0" smtClean="0"/>
              <a:t>videos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://www.mwrresourcecenter.com/resources/marketing/enterprise-digital-platforms/enterprise-web-users-manual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i="1" dirty="0" smtClean="0"/>
              <a:t>Tighten up and add any important content to 1.0 before 31 Aug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31 Aug – soft launch Web2.0 – becomes FMWR’s public facing website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TBD - commence regular coordination calls</a:t>
            </a:r>
          </a:p>
          <a:p>
            <a:pPr lvl="2">
              <a:lnSpc>
                <a:spcPct val="120000"/>
              </a:lnSpc>
            </a:pPr>
            <a:endParaRPr lang="en-US" sz="900" b="1" i="1" dirty="0" smtClean="0"/>
          </a:p>
          <a:p>
            <a:pPr lvl="1">
              <a:lnSpc>
                <a:spcPct val="12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Phase 5: </a:t>
            </a:r>
            <a:r>
              <a:rPr lang="en-US" b="1" dirty="0">
                <a:solidFill>
                  <a:srgbClr val="C00000"/>
                </a:solidFill>
              </a:rPr>
              <a:t>NLT 9 Dec 20, finalize all content </a:t>
            </a:r>
            <a:r>
              <a:rPr lang="en-US" b="1" dirty="0" smtClean="0">
                <a:solidFill>
                  <a:srgbClr val="C00000"/>
                </a:solidFill>
              </a:rPr>
              <a:t>and FOC for Web2.0 platform</a:t>
            </a:r>
          </a:p>
          <a:p>
            <a:pPr lvl="2">
              <a:lnSpc>
                <a:spcPct val="120000"/>
              </a:lnSpc>
            </a:pPr>
            <a:r>
              <a:rPr lang="en-US" sz="2400" i="1" dirty="0" smtClean="0">
                <a:solidFill>
                  <a:srgbClr val="C00000"/>
                </a:solidFill>
              </a:rPr>
              <a:t>Not Started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836760" y="591864"/>
            <a:ext cx="7470627" cy="424732"/>
          </a:xfrm>
        </p:spPr>
        <p:txBody>
          <a:bodyPr/>
          <a:lstStyle/>
          <a:p>
            <a:r>
              <a:rPr lang="en-US" sz="2400" dirty="0" smtClean="0"/>
              <a:t>Digital Media – ESMC 2.0 Migration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8307" y="6072530"/>
            <a:ext cx="8307388" cy="369332"/>
          </a:xfrm>
        </p:spPr>
        <p:txBody>
          <a:bodyPr/>
          <a:lstStyle/>
          <a:p>
            <a:r>
              <a:rPr lang="en-US" dirty="0" smtClean="0"/>
              <a:t>AO:  Ms. Ryan Magnuson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564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78" y="1195084"/>
            <a:ext cx="8249121" cy="543000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 smtClean="0"/>
              <a:t>EW 2.0 Advertising &amp; Sponsorship Functionalities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Baseline/current ad spaces continuing to 2.0 (Leaderboards; Medium Rectangles</a:t>
            </a:r>
          </a:p>
          <a:p>
            <a:pPr lvl="1">
              <a:lnSpc>
                <a:spcPct val="10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>
                <a:solidFill>
                  <a:prstClr val="black"/>
                </a:solidFill>
              </a:rPr>
              <a:t>Bottom 3 Ads will be </a:t>
            </a:r>
            <a:r>
              <a:rPr lang="en-US" sz="2500" u="sng" dirty="0">
                <a:solidFill>
                  <a:prstClr val="black"/>
                </a:solidFill>
              </a:rPr>
              <a:t>Temporary</a:t>
            </a:r>
            <a:r>
              <a:rPr lang="en-US" sz="2500" dirty="0">
                <a:solidFill>
                  <a:prstClr val="black"/>
                </a:solidFill>
              </a:rPr>
              <a:t> IOT honor previous ad agreements.  </a:t>
            </a:r>
            <a:r>
              <a:rPr lang="en-US" sz="2500" dirty="0" smtClean="0">
                <a:solidFill>
                  <a:prstClr val="black"/>
                </a:solidFill>
              </a:rPr>
              <a:t>Removed </a:t>
            </a:r>
            <a:r>
              <a:rPr lang="en-US" sz="2500" dirty="0">
                <a:solidFill>
                  <a:prstClr val="black"/>
                </a:solidFill>
              </a:rPr>
              <a:t>at a future date. 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Will transition advertisements in the Ad Server to your 2.0 site for soft launch NLT 31 AUG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24 July – 31 Aug – Review ad sizes and locations in staging environment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New ad spaces/sponsorship features will be considered and TBD</a:t>
            </a:r>
          </a:p>
          <a:p>
            <a:pPr>
              <a:lnSpc>
                <a:spcPct val="110000"/>
              </a:lnSpc>
            </a:pPr>
            <a:endParaRPr lang="en-US" sz="26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 smtClean="0"/>
              <a:t>EW </a:t>
            </a:r>
            <a:r>
              <a:rPr lang="en-US" sz="3600" dirty="0"/>
              <a:t>2.0 “Partner With Us” Section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Purpose</a:t>
            </a:r>
            <a:r>
              <a:rPr lang="en-US" sz="2500" dirty="0"/>
              <a:t>: </a:t>
            </a:r>
            <a:r>
              <a:rPr lang="en-US" sz="2500" dirty="0" smtClean="0"/>
              <a:t>Create standardized, easy-to-find</a:t>
            </a:r>
            <a:r>
              <a:rPr lang="en-US" sz="2500" dirty="0"/>
              <a:t>, user-friendly section for CS&amp;A content, such as market demographics, media kit, opportunities, contact info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/>
              <a:t>Main page – </a:t>
            </a:r>
            <a:r>
              <a:rPr lang="en-US" sz="2500" dirty="0" smtClean="0"/>
              <a:t>standardized CS&amp;A info</a:t>
            </a:r>
            <a:endParaRPr lang="en-US" sz="25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/>
              <a:t>Sub-pages – create as you see fit for your garrison’s CS&amp;A info, such as</a:t>
            </a:r>
            <a:r>
              <a:rPr lang="en-US" sz="2500" dirty="0" smtClean="0"/>
              <a:t>: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Our Market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Media Kit / Opportunities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Contact Us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500" dirty="0" smtClean="0"/>
              <a:t>Custom</a:t>
            </a:r>
            <a:endParaRPr lang="en-US" sz="2500" dirty="0"/>
          </a:p>
          <a:p>
            <a:pPr lvl="2">
              <a:lnSpc>
                <a:spcPct val="110000"/>
              </a:lnSpc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74378" y="591864"/>
            <a:ext cx="8124359" cy="424732"/>
          </a:xfrm>
        </p:spPr>
        <p:txBody>
          <a:bodyPr/>
          <a:lstStyle/>
          <a:p>
            <a:r>
              <a:rPr lang="en-US" sz="2400" dirty="0" smtClean="0"/>
              <a:t>Commercial Sponsorship &amp; Advertising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gray">
          <a:xfrm>
            <a:off x="950358" y="111733"/>
            <a:ext cx="777240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7F7F7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G9 Marketing Bi-Monthly Teleconference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4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tivity xmlns="e32d4d3b-2fab-45f0-8b16-bfb319eb7362">Action Officer Guide</Activit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CC054274C8440AF0EC738A9A59512" ma:contentTypeVersion="0" ma:contentTypeDescription="Create a new document." ma:contentTypeScope="" ma:versionID="c177fb92c9fce3a565a39c862e597a3f">
  <xsd:schema xmlns:xsd="http://www.w3.org/2001/XMLSchema" xmlns:xs="http://www.w3.org/2001/XMLSchema" xmlns:p="http://schemas.microsoft.com/office/2006/metadata/properties" xmlns:ns2="e32d4d3b-2fab-45f0-8b16-bfb319eb7362" targetNamespace="http://schemas.microsoft.com/office/2006/metadata/properties" ma:root="true" ma:fieldsID="9badab9a1b948f40cc394198f0d32eec" ns2:_="">
    <xsd:import namespace="e32d4d3b-2fab-45f0-8b16-bfb319eb7362"/>
    <xsd:element name="properties">
      <xsd:complexType>
        <xsd:sequence>
          <xsd:element name="documentManagement">
            <xsd:complexType>
              <xsd:all>
                <xsd:element ref="ns2: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d4d3b-2fab-45f0-8b16-bfb319eb7362" elementFormDefault="qualified">
    <xsd:import namespace="http://schemas.microsoft.com/office/2006/documentManagement/types"/>
    <xsd:import namespace="http://schemas.microsoft.com/office/infopath/2007/PartnerControls"/>
    <xsd:element name="Activity" ma:index="8" nillable="true" ma:displayName="Activity" ma:format="Dropdown" ma:internalName="Activity">
      <xsd:simpleType>
        <xsd:union memberTypes="dms:Text">
          <xsd:simpleType>
            <xsd:restriction base="dms:Choice">
              <xsd:enumeration value="Action Officer Guide"/>
              <xsd:enumeration value="Star Notes"/>
              <xsd:enumeration value="Letter Head"/>
              <xsd:enumeration value="Cover Sheet/Fax"/>
              <xsd:enumeration value="EXSUM"/>
              <xsd:enumeration value="Staff Forms"/>
              <xsd:enumeration value="Briefing Pkg"/>
              <xsd:enumeration value="Papers"/>
              <xsd:enumeration value="Reference Guide Wkly Updat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EE87DDFF-D288-43B3-9099-279B39DE6806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e32d4d3b-2fab-45f0-8b16-bfb319eb736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A80CFF0-A79A-45B7-81C5-3AC4D3EAB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2d4d3b-2fab-45f0-8b16-bfb319eb73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3426</TotalTime>
  <Words>388</Words>
  <Application>Microsoft Office PowerPoint</Application>
  <PresentationFormat>On-screen Show (4:3)</PresentationFormat>
  <Paragraphs>48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MSC Theme</vt:lpstr>
      <vt:lpstr>Bi-Monthly Teleconference</vt:lpstr>
      <vt:lpstr>G9 Marketing Bi-Monthly Teleconference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DoD Admin</cp:lastModifiedBy>
  <cp:revision>115</cp:revision>
  <cp:lastPrinted>2019-07-25T15:30:01Z</cp:lastPrinted>
  <dcterms:created xsi:type="dcterms:W3CDTF">2017-05-18T14:22:46Z</dcterms:created>
  <dcterms:modified xsi:type="dcterms:W3CDTF">2020-07-22T18:15:49Z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0x010100031CC054274C8440AF0EC738A9A59512</vt:lpwstr>
  </property>
</Properties>
</file>