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77" r:id="rId3"/>
    <p:sldId id="290" r:id="rId4"/>
    <p:sldId id="283" r:id="rId5"/>
    <p:sldId id="287" r:id="rId6"/>
    <p:sldId id="279" r:id="rId7"/>
    <p:sldId id="284" r:id="rId8"/>
    <p:sldId id="288" r:id="rId9"/>
    <p:sldId id="285" r:id="rId10"/>
    <p:sldId id="286" r:id="rId11"/>
    <p:sldId id="289" r:id="rId12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7241AB-972E-B04D-BC4C-FA8F9FB6DB7E}" v="57" dt="2022-04-14T19:06:44.646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6E3DE"/>
          </a:solidFill>
        </a:fill>
      </a:tcStyle>
    </a:wholeTbl>
    <a:band2H>
      <a:tcTxStyle/>
      <a:tcStyle>
        <a:tcBdr/>
        <a:fill>
          <a:solidFill>
            <a:srgbClr val="F3F2E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CDDB"/>
          </a:solidFill>
        </a:fill>
      </a:tcStyle>
    </a:wholeTbl>
    <a:band2H>
      <a:tcTxStyle/>
      <a:tcStyle>
        <a:tcBdr/>
        <a:fill>
          <a:solidFill>
            <a:srgbClr val="E7E8EE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68"/>
    <p:restoredTop sz="94930"/>
  </p:normalViewPr>
  <p:slideViewPr>
    <p:cSldViewPr snapToGrid="0" snapToObjects="1">
      <p:cViewPr varScale="1">
        <p:scale>
          <a:sx n="82" d="100"/>
          <a:sy n="82" d="100"/>
        </p:scale>
        <p:origin x="176" y="92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7" name="Shape 17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Calibri"/>
        <a:ea typeface="Calibri"/>
        <a:cs typeface="Calibri"/>
        <a:sym typeface="Calibri"/>
      </a:defRPr>
    </a:lvl1pPr>
    <a:lvl2pPr indent="228600" latinLnBrk="0">
      <a:defRPr sz="1200">
        <a:latin typeface="Calibri"/>
        <a:ea typeface="Calibri"/>
        <a:cs typeface="Calibri"/>
        <a:sym typeface="Calibri"/>
      </a:defRPr>
    </a:lvl2pPr>
    <a:lvl3pPr indent="457200" latinLnBrk="0">
      <a:defRPr sz="1200">
        <a:latin typeface="Calibri"/>
        <a:ea typeface="Calibri"/>
        <a:cs typeface="Calibri"/>
        <a:sym typeface="Calibri"/>
      </a:defRPr>
    </a:lvl3pPr>
    <a:lvl4pPr indent="685800" latinLnBrk="0">
      <a:defRPr sz="1200">
        <a:latin typeface="Calibri"/>
        <a:ea typeface="Calibri"/>
        <a:cs typeface="Calibri"/>
        <a:sym typeface="Calibri"/>
      </a:defRPr>
    </a:lvl4pPr>
    <a:lvl5pPr indent="914400" latinLnBrk="0">
      <a:defRPr sz="1200">
        <a:latin typeface="Calibri"/>
        <a:ea typeface="Calibri"/>
        <a:cs typeface="Calibri"/>
        <a:sym typeface="Calibri"/>
      </a:defRPr>
    </a:lvl5pPr>
    <a:lvl6pPr indent="1143000" latinLnBrk="0">
      <a:defRPr sz="1200">
        <a:latin typeface="Calibri"/>
        <a:ea typeface="Calibri"/>
        <a:cs typeface="Calibri"/>
        <a:sym typeface="Calibri"/>
      </a:defRPr>
    </a:lvl6pPr>
    <a:lvl7pPr indent="1371600" latinLnBrk="0">
      <a:defRPr sz="1200">
        <a:latin typeface="Calibri"/>
        <a:ea typeface="Calibri"/>
        <a:cs typeface="Calibri"/>
        <a:sym typeface="Calibri"/>
      </a:defRPr>
    </a:lvl7pPr>
    <a:lvl8pPr indent="1600200" latinLnBrk="0">
      <a:defRPr sz="1200">
        <a:latin typeface="Calibri"/>
        <a:ea typeface="Calibri"/>
        <a:cs typeface="Calibri"/>
        <a:sym typeface="Calibri"/>
      </a:defRPr>
    </a:lvl8pPr>
    <a:lvl9pPr indent="1828800" latinLnBrk="0">
      <a:defRPr sz="1200">
        <a:latin typeface="Calibri"/>
        <a:ea typeface="Calibri"/>
        <a:cs typeface="Calibri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840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MSC Title Slide">
    <p:bg>
      <p:bgPr>
        <a:gradFill flip="none" rotWithShape="1">
          <a:gsLst>
            <a:gs pos="0">
              <a:srgbClr val="F9F9F8"/>
            </a:gs>
            <a:gs pos="74000">
              <a:srgbClr val="7F7F73"/>
            </a:gs>
            <a:gs pos="83000">
              <a:srgbClr val="7F7F73"/>
            </a:gs>
            <a:gs pos="100000">
              <a:srgbClr val="BFBFB9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9" descr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4768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LowerBar" descr="LowerBa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95700"/>
            <a:ext cx="9144000" cy="3162300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11744" y="5863173"/>
            <a:ext cx="7155612" cy="332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1pPr>
            <a:lvl2pPr marL="0" indent="45720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2pPr>
            <a:lvl3pPr marL="0" indent="91440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3pPr>
            <a:lvl4pPr marL="0" indent="137160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4pPr>
            <a:lvl5pPr marL="0" indent="182880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" name="Title Text"/>
          <p:cNvSpPr txBox="1">
            <a:spLocks noGrp="1"/>
          </p:cNvSpPr>
          <p:nvPr>
            <p:ph type="title"/>
          </p:nvPr>
        </p:nvSpPr>
        <p:spPr>
          <a:xfrm>
            <a:off x="511744" y="5366880"/>
            <a:ext cx="7155612" cy="484749"/>
          </a:xfrm>
          <a:prstGeom prst="rect">
            <a:avLst/>
          </a:prstGeom>
        </p:spPr>
        <p:txBody>
          <a:bodyPr lIns="0" tIns="0" rIns="0" bIns="0"/>
          <a:lstStyle>
            <a:lvl1pPr>
              <a:defRPr sz="3500">
                <a:solidFill>
                  <a:srgbClr val="FFFFFF"/>
                </a:solidFill>
                <a:effectLst>
                  <a:outerShdw blurRad="88900" dist="38100" dir="3600000" rotWithShape="0">
                    <a:srgbClr val="000000">
                      <a:alpha val="90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pic>
        <p:nvPicPr>
          <p:cNvPr id="20" name="ArmyLogo" descr="Army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744" y="0"/>
            <a:ext cx="1495426" cy="1857375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Classification Lower"/>
          <p:cNvSpPr txBox="1"/>
          <p:nvPr/>
        </p:nvSpPr>
        <p:spPr>
          <a:xfrm>
            <a:off x="91439" y="6724790"/>
            <a:ext cx="842391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900" b="1"/>
            </a:lvl1pPr>
          </a:lstStyle>
          <a:p>
            <a:r>
              <a:t>UNCLASSIFIED//FOUO</a:t>
            </a:r>
          </a:p>
        </p:txBody>
      </p:sp>
      <p:sp>
        <p:nvSpPr>
          <p:cNvPr id="22" name="Classification Top"/>
          <p:cNvSpPr txBox="1"/>
          <p:nvPr/>
        </p:nvSpPr>
        <p:spPr>
          <a:xfrm>
            <a:off x="781050" y="0"/>
            <a:ext cx="7886700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900" b="1">
                <a:solidFill>
                  <a:srgbClr val="FFFFFF"/>
                </a:solidFill>
              </a:defRPr>
            </a:lvl1pPr>
          </a:lstStyle>
          <a:p>
            <a:r>
              <a:t>UNCLASSIFIED//FOUO</a:t>
            </a:r>
          </a:p>
        </p:txBody>
      </p:sp>
      <p:pic>
        <p:nvPicPr>
          <p:cNvPr id="23" name="Picture 3" descr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8256" y="4089863"/>
            <a:ext cx="914434" cy="835183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MSC Title Slide copy">
    <p:bg>
      <p:bgPr>
        <a:gradFill flip="none" rotWithShape="1">
          <a:gsLst>
            <a:gs pos="0">
              <a:srgbClr val="F9F9F8"/>
            </a:gs>
            <a:gs pos="74000">
              <a:srgbClr val="7F7F73"/>
            </a:gs>
            <a:gs pos="83000">
              <a:srgbClr val="7F7F73"/>
            </a:gs>
            <a:gs pos="100000">
              <a:srgbClr val="BFBFB9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9" descr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476875"/>
          </a:xfrm>
          <a:prstGeom prst="rect">
            <a:avLst/>
          </a:prstGeom>
          <a:ln w="12700">
            <a:miter lim="400000"/>
          </a:ln>
        </p:spPr>
      </p:pic>
      <p:pic>
        <p:nvPicPr>
          <p:cNvPr id="32" name="LowerBar" descr="LowerBa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95700"/>
            <a:ext cx="9144000" cy="3162300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11744" y="5863173"/>
            <a:ext cx="7155612" cy="332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1pPr>
            <a:lvl2pPr marL="0" indent="45720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2pPr>
            <a:lvl3pPr marL="0" indent="91440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3pPr>
            <a:lvl4pPr marL="0" indent="137160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4pPr>
            <a:lvl5pPr marL="0" indent="182880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Title Text"/>
          <p:cNvSpPr txBox="1">
            <a:spLocks noGrp="1"/>
          </p:cNvSpPr>
          <p:nvPr>
            <p:ph type="title"/>
          </p:nvPr>
        </p:nvSpPr>
        <p:spPr>
          <a:xfrm>
            <a:off x="511744" y="5366880"/>
            <a:ext cx="7155612" cy="484749"/>
          </a:xfrm>
          <a:prstGeom prst="rect">
            <a:avLst/>
          </a:prstGeom>
        </p:spPr>
        <p:txBody>
          <a:bodyPr lIns="0" tIns="0" rIns="0" bIns="0"/>
          <a:lstStyle>
            <a:lvl1pPr>
              <a:defRPr sz="3500">
                <a:solidFill>
                  <a:srgbClr val="FFFFFF"/>
                </a:solidFill>
                <a:effectLst>
                  <a:outerShdw blurRad="88900" dist="38100" dir="3600000" rotWithShape="0">
                    <a:srgbClr val="000000">
                      <a:alpha val="90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pic>
        <p:nvPicPr>
          <p:cNvPr id="35" name="ArmyLogo" descr="Army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744" y="0"/>
            <a:ext cx="1495426" cy="1857375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Classification Lower"/>
          <p:cNvSpPr txBox="1"/>
          <p:nvPr/>
        </p:nvSpPr>
        <p:spPr>
          <a:xfrm>
            <a:off x="91439" y="6724790"/>
            <a:ext cx="842391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900" b="1"/>
            </a:lvl1pPr>
          </a:lstStyle>
          <a:p>
            <a:r>
              <a:t>UNCLASSIFIED//FOUO</a:t>
            </a:r>
          </a:p>
        </p:txBody>
      </p:sp>
      <p:sp>
        <p:nvSpPr>
          <p:cNvPr id="37" name="Classification Top"/>
          <p:cNvSpPr txBox="1"/>
          <p:nvPr/>
        </p:nvSpPr>
        <p:spPr>
          <a:xfrm>
            <a:off x="781050" y="0"/>
            <a:ext cx="7886700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900" b="1">
                <a:solidFill>
                  <a:srgbClr val="FFFFFF"/>
                </a:solidFill>
              </a:defRPr>
            </a:lvl1pPr>
          </a:lstStyle>
          <a:p>
            <a:r>
              <a:t>UNCLASSIFIED//FOUO</a:t>
            </a:r>
          </a:p>
        </p:txBody>
      </p:sp>
      <p:pic>
        <p:nvPicPr>
          <p:cNvPr id="38" name="Picture 3" descr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8256" y="4089863"/>
            <a:ext cx="914434" cy="835183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SC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xfrm>
            <a:off x="836761" y="100584"/>
            <a:ext cx="7955281" cy="48013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SC 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836761" y="100584"/>
            <a:ext cx="7772401" cy="48013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836761" y="1144468"/>
            <a:ext cx="7772401" cy="3657601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836759" y="591864"/>
            <a:ext cx="7470628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Click to add subtitle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SC Title, Sub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84" name="Title Text"/>
          <p:cNvSpPr txBox="1">
            <a:spLocks noGrp="1"/>
          </p:cNvSpPr>
          <p:nvPr>
            <p:ph type="title"/>
          </p:nvPr>
        </p:nvSpPr>
        <p:spPr>
          <a:xfrm>
            <a:off x="836761" y="100584"/>
            <a:ext cx="7772401" cy="48013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5" name="Body Level One…"/>
          <p:cNvSpPr txBox="1">
            <a:spLocks noGrp="1"/>
          </p:cNvSpPr>
          <p:nvPr>
            <p:ph type="body" idx="1"/>
          </p:nvPr>
        </p:nvSpPr>
        <p:spPr>
          <a:xfrm>
            <a:off x="836761" y="1144468"/>
            <a:ext cx="7772401" cy="3657601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17251" y="6193640"/>
            <a:ext cx="8307390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Click to add bumper</a:t>
            </a:r>
          </a:p>
        </p:txBody>
      </p:sp>
      <p:sp>
        <p:nvSpPr>
          <p:cNvPr id="87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36759" y="591864"/>
            <a:ext cx="7470628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Click to add subtitle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SC Title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05" name="Title Text"/>
          <p:cNvSpPr txBox="1">
            <a:spLocks noGrp="1"/>
          </p:cNvSpPr>
          <p:nvPr>
            <p:ph type="title"/>
          </p:nvPr>
        </p:nvSpPr>
        <p:spPr>
          <a:xfrm>
            <a:off x="836761" y="100584"/>
            <a:ext cx="7772401" cy="48013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7251" y="6193640"/>
            <a:ext cx="8307390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  <a:lvl2pPr marL="485245" indent="-145520">
              <a:lnSpc>
                <a:spcPct val="90000"/>
              </a:lnSpc>
              <a:spcBef>
                <a:spcPts val="0"/>
              </a:spcBef>
              <a:defRPr sz="2000" i="1"/>
            </a:lvl2pPr>
            <a:lvl3pPr marL="741362" indent="-223837">
              <a:lnSpc>
                <a:spcPct val="90000"/>
              </a:lnSpc>
              <a:spcBef>
                <a:spcPts val="0"/>
              </a:spcBef>
              <a:defRPr sz="2000" i="1"/>
            </a:lvl3pPr>
            <a:lvl4pPr marL="993951" indent="-192264">
              <a:lnSpc>
                <a:spcPct val="90000"/>
              </a:lnSpc>
              <a:spcBef>
                <a:spcPts val="0"/>
              </a:spcBef>
              <a:defRPr sz="2000" i="1"/>
            </a:lvl4pPr>
            <a:lvl5pPr marL="1223962" indent="-254000">
              <a:lnSpc>
                <a:spcPct val="90000"/>
              </a:lnSpc>
              <a:spcBef>
                <a:spcPts val="0"/>
              </a:spcBef>
              <a:defRPr sz="2000" i="1"/>
            </a:lvl5pPr>
          </a:lstStyle>
          <a:p>
            <a:r>
              <a:t>Click to add bumper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SC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44" name="Title Text"/>
          <p:cNvSpPr txBox="1">
            <a:spLocks noGrp="1"/>
          </p:cNvSpPr>
          <p:nvPr>
            <p:ph type="title"/>
          </p:nvPr>
        </p:nvSpPr>
        <p:spPr>
          <a:xfrm>
            <a:off x="836761" y="100584"/>
            <a:ext cx="7955281" cy="48013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4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owerBar" descr="LowerBar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5922567"/>
            <a:ext cx="9144000" cy="923926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TopBar" descr="TopBar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-794"/>
            <a:ext cx="9144000" cy="102870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Classification Top"/>
          <p:cNvSpPr txBox="1"/>
          <p:nvPr/>
        </p:nvSpPr>
        <p:spPr>
          <a:xfrm>
            <a:off x="781050" y="0"/>
            <a:ext cx="7886700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900" b="1">
                <a:solidFill>
                  <a:srgbClr val="FFFFFF"/>
                </a:solidFill>
              </a:defRPr>
            </a:lvl1pPr>
          </a:lstStyle>
          <a:p>
            <a:r>
              <a:t>UNCLASSIFIED//FOUO</a:t>
            </a:r>
          </a:p>
        </p:txBody>
      </p:sp>
      <p:pic>
        <p:nvPicPr>
          <p:cNvPr id="5" name="Picture 10" descr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96101" y="6054652"/>
            <a:ext cx="659248" cy="602113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898669" y="6583366"/>
            <a:ext cx="358413" cy="350662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Rectangle 14"/>
          <p:cNvSpPr txBox="1"/>
          <p:nvPr/>
        </p:nvSpPr>
        <p:spPr>
          <a:xfrm>
            <a:off x="45719" y="6596544"/>
            <a:ext cx="3066619" cy="226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defTabSz="457200">
              <a:defRPr sz="1000"/>
            </a:lvl1pPr>
          </a:lstStyle>
          <a:p>
            <a:r>
              <a:t>IMCOM, G9 Marketing (AMIM-WRK)</a:t>
            </a:r>
          </a:p>
        </p:txBody>
      </p:sp>
      <p:sp>
        <p:nvSpPr>
          <p:cNvPr id="8" name="Title Text"/>
          <p:cNvSpPr txBox="1">
            <a:spLocks noGrp="1"/>
          </p:cNvSpPr>
          <p:nvPr>
            <p:ph type="title"/>
          </p:nvPr>
        </p:nvSpPr>
        <p:spPr>
          <a:xfrm>
            <a:off x="836761" y="104035"/>
            <a:ext cx="7955281" cy="4801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Title Text</a:t>
            </a:r>
          </a:p>
        </p:txBody>
      </p:sp>
      <p:sp>
        <p:nvSpPr>
          <p:cNvPr id="9" name="Body Level One…"/>
          <p:cNvSpPr txBox="1">
            <a:spLocks noGrp="1"/>
          </p:cNvSpPr>
          <p:nvPr>
            <p:ph type="body" idx="1"/>
          </p:nvPr>
        </p:nvSpPr>
        <p:spPr>
          <a:xfrm>
            <a:off x="836761" y="711257"/>
            <a:ext cx="7772401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7" r:id="rId6"/>
    <p:sldLayoutId id="2147483661" r:id="rId7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7F7F73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7F7F73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7F7F73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7F7F73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7F7F73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7F7F73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7F7F73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7F7F73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7F7F73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173038" marR="0" indent="-173038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Tx/>
        <a:buChar char="✓"/>
        <a:tabLst/>
        <a:defRPr sz="2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514350" marR="0" indent="-174625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Tx/>
        <a:buChar char="•"/>
        <a:tabLst/>
        <a:defRPr sz="2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786130" marR="0" indent="-268605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Tx/>
        <a:buChar char="–"/>
        <a:tabLst/>
        <a:defRPr sz="2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032404" marR="0" indent="-230717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Tx/>
        <a:buChar char="▪"/>
        <a:tabLst/>
        <a:defRPr sz="2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1274762" marR="0" indent="-304800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Tx/>
        <a:buChar char="»"/>
        <a:tabLst/>
        <a:defRPr sz="2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650875" marR="0" indent="-304800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Tx/>
        <a:buChar char="•"/>
        <a:tabLst/>
        <a:defRPr sz="2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048000" marR="0" indent="-304800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Tx/>
        <a:buChar char="•"/>
        <a:tabLst/>
        <a:defRPr sz="2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505200" marR="0" indent="-304800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Tx/>
        <a:buChar char="•"/>
        <a:tabLst/>
        <a:defRPr sz="2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3962400" marR="0" indent="-304800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Tx/>
        <a:buChar char="•"/>
        <a:tabLst/>
        <a:defRPr sz="2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October 1 - December 31…"/>
          <p:cNvSpPr txBox="1">
            <a:spLocks noGrp="1"/>
          </p:cNvSpPr>
          <p:nvPr>
            <p:ph type="body" sz="quarter" idx="1"/>
          </p:nvPr>
        </p:nvSpPr>
        <p:spPr>
          <a:xfrm>
            <a:off x="511744" y="6053959"/>
            <a:ext cx="7155612" cy="293962"/>
          </a:xfrm>
          <a:prstGeom prst="rect">
            <a:avLst/>
          </a:prstGeom>
        </p:spPr>
        <p:txBody>
          <a:bodyPr/>
          <a:lstStyle/>
          <a:p>
            <a:pPr defTabSz="365760">
              <a:defRPr sz="960"/>
            </a:pPr>
            <a:r>
              <a:rPr lang="en-US" dirty="0"/>
              <a:t>1 JAN – 31 MAR</a:t>
            </a:r>
            <a:endParaRPr lang="en-US" sz="480" dirty="0"/>
          </a:p>
          <a:p>
            <a:pPr defTabSz="182880">
              <a:lnSpc>
                <a:spcPct val="100000"/>
              </a:lnSpc>
              <a:defRPr sz="408">
                <a:solidFill>
                  <a:srgbClr val="000000">
                    <a:alpha val="84705"/>
                  </a:srgbClr>
                </a:solidFill>
              </a:defRPr>
            </a:pPr>
            <a:r>
              <a:rPr dirty="0"/>
              <a:t>​</a:t>
            </a:r>
            <a:endParaRPr sz="480" dirty="0"/>
          </a:p>
        </p:txBody>
      </p:sp>
      <p:sp>
        <p:nvSpPr>
          <p:cNvPr id="180" name="CYS First Quarter FY22 Insights"/>
          <p:cNvSpPr txBox="1">
            <a:spLocks noGrp="1"/>
          </p:cNvSpPr>
          <p:nvPr>
            <p:ph type="title"/>
          </p:nvPr>
        </p:nvSpPr>
        <p:spPr>
          <a:xfrm>
            <a:off x="511744" y="5156668"/>
            <a:ext cx="8432559" cy="484749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905255">
              <a:defRPr sz="3465">
                <a:effectLst>
                  <a:outerShdw blurRad="88011" dist="37719" dir="3600000" rotWithShape="0">
                    <a:srgbClr val="000000">
                      <a:alpha val="90000"/>
                    </a:srgbClr>
                  </a:outerShdw>
                </a:effectLst>
              </a:defRPr>
            </a:lvl1pPr>
          </a:lstStyle>
          <a:p>
            <a:r>
              <a:rPr lang="en-US" dirty="0"/>
              <a:t>Support Services</a:t>
            </a:r>
            <a:br>
              <a:rPr lang="en-US" dirty="0"/>
            </a:br>
            <a:r>
              <a:rPr lang="en-US" dirty="0"/>
              <a:t>First</a:t>
            </a:r>
            <a:r>
              <a:rPr dirty="0"/>
              <a:t> </a:t>
            </a:r>
            <a:r>
              <a:rPr lang="en-US" dirty="0"/>
              <a:t>Second</a:t>
            </a:r>
            <a:r>
              <a:rPr dirty="0"/>
              <a:t> FY2</a:t>
            </a:r>
            <a:r>
              <a:rPr lang="en-US" dirty="0"/>
              <a:t>4</a:t>
            </a:r>
            <a:r>
              <a:rPr dirty="0"/>
              <a:t> Insights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D8FEF-0973-1B4D-AA18-29A4F53CC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Engagement Insights &amp; Highlights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EB76D9-C2BD-6747-B223-5885791353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5113" y="1854200"/>
            <a:ext cx="3554974" cy="4155704"/>
          </a:xfrm>
        </p:spPr>
        <p:txBody>
          <a:bodyPr>
            <a:normAutofit/>
          </a:bodyPr>
          <a:lstStyle/>
          <a:p>
            <a:pPr marL="466725" indent="-466725"/>
            <a:r>
              <a:rPr lang="en-US" sz="2000" b="0" dirty="0"/>
              <a:t>There were 340 clicks to other websites to find more information.</a:t>
            </a:r>
          </a:p>
          <a:p>
            <a:pPr marL="466725" indent="-466725"/>
            <a:r>
              <a:rPr lang="en-US" sz="2000" b="0" dirty="0"/>
              <a:t>3,679 people downloaded a PDF or a form.</a:t>
            </a:r>
          </a:p>
          <a:p>
            <a:pPr marL="466725" indent="-466725"/>
            <a:r>
              <a:rPr lang="en-US" sz="2000" b="0" dirty="0"/>
              <a:t>185 people needed to talk to a real person.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BFF767-91E2-2840-BE44-40E374D19D9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r>
              <a:rPr lang="en-US" i="0" dirty="0"/>
              <a:t>Home Based Business (HBB)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FD28819-26C1-8D4C-91B8-59300B358AEB}"/>
              </a:ext>
            </a:extLst>
          </p:cNvPr>
          <p:cNvSpPr/>
          <p:nvPr/>
        </p:nvSpPr>
        <p:spPr>
          <a:xfrm>
            <a:off x="4433502" y="1163358"/>
            <a:ext cx="3860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Top Installations </a:t>
            </a:r>
          </a:p>
          <a:p>
            <a:r>
              <a:rPr lang="en-US" sz="1200" dirty="0"/>
              <a:t>(</a:t>
            </a:r>
            <a:r>
              <a:rPr lang="en-US" sz="1200" i="1" dirty="0"/>
              <a:t>Downloads, Email, Phone Numbers, Outbound Links)</a:t>
            </a:r>
            <a:endParaRPr lang="en-US" sz="1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58A0C2-A376-83F2-280A-2771587E48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854200"/>
            <a:ext cx="3975100" cy="34163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2521006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F477236-80F9-2148-85B2-B179C4C66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Insights &amp; Highlights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411CD3-7417-F249-A004-C78905B714F4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26207" y="1859779"/>
            <a:ext cx="3626100" cy="4351338"/>
          </a:xfrm>
        </p:spPr>
        <p:txBody>
          <a:bodyPr>
            <a:normAutofit/>
          </a:bodyPr>
          <a:lstStyle/>
          <a:p>
            <a:pPr marL="486624" indent="-369276" defTabSz="768095">
              <a:spcBef>
                <a:spcPts val="1600"/>
              </a:spcBef>
              <a:buFont typeface="Helvetica"/>
              <a:buChar char="✓"/>
              <a:defRPr sz="2016" b="0"/>
            </a:pPr>
            <a:r>
              <a:rPr lang="en-US" b="0" dirty="0"/>
              <a:t>86 total on-site searches on HBB pages to find more information. </a:t>
            </a:r>
          </a:p>
          <a:p>
            <a:pPr marL="486624" indent="-369276" defTabSz="768095">
              <a:spcBef>
                <a:spcPts val="1600"/>
              </a:spcBef>
              <a:buFont typeface="Helvetica"/>
              <a:buChar char="✓"/>
              <a:defRPr sz="2016" b="0"/>
            </a:pPr>
            <a:r>
              <a:rPr lang="en-US" dirty="0"/>
              <a:t>2.7% of users left the site after performing a search.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528E1E0-3665-FF41-949A-5C8B95B06D5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36761" y="592138"/>
            <a:ext cx="6634014" cy="3683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Home Based Business (HBB)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17C362-09F1-4267-C9D2-273FED674510}"/>
              </a:ext>
            </a:extLst>
          </p:cNvPr>
          <p:cNvSpPr txBox="1"/>
          <p:nvPr/>
        </p:nvSpPr>
        <p:spPr>
          <a:xfrm>
            <a:off x="4340729" y="1329212"/>
            <a:ext cx="3509792" cy="6771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Top Searches</a:t>
            </a:r>
            <a:endParaRPr lang="en-US" sz="2000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BEF41E1-FC6D-71E9-BA6D-05EABF6ED6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3961" y="1859779"/>
            <a:ext cx="3683000" cy="35433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32213829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0B7E7-DBD7-3C43-AAD6-9A7EC5374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Analytics Summary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B30967-6A6F-F360-9584-E8517637F97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81A9717-143A-9802-E002-629174E8E6E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Program Roll-up 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922BF6-C4CE-6F91-FB44-1801695F8F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86" y="2314236"/>
            <a:ext cx="7470628" cy="123335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37505008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85A56-A50E-CE48-8F57-347BB81C6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Traffic Highlights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04428-F07B-AD4B-B37D-62B7533B2403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28650" y="1643448"/>
            <a:ext cx="3739393" cy="4351338"/>
          </a:xfrm>
        </p:spPr>
        <p:txBody>
          <a:bodyPr>
            <a:normAutofit/>
          </a:bodyPr>
          <a:lstStyle/>
          <a:p>
            <a:pPr marL="466344" indent="-466344"/>
            <a:r>
              <a:rPr lang="en-US" sz="2000" b="0" dirty="0"/>
              <a:t>The program received 28,282 views and 17,149 sessions.</a:t>
            </a:r>
          </a:p>
          <a:p>
            <a:pPr marL="466344" indent="-466344">
              <a:buFont typeface="Wingdings" pitchFamily="2" charset="2"/>
              <a:buChar char="ü"/>
            </a:pPr>
            <a:r>
              <a:rPr lang="en-US" sz="2000" b="0" dirty="0"/>
              <a:t>The engagement rate was at 67%.</a:t>
            </a:r>
          </a:p>
          <a:p>
            <a:pPr marL="466344" indent="-466344">
              <a:buFont typeface="Wingdings" pitchFamily="2" charset="2"/>
              <a:buChar char="ü"/>
            </a:pPr>
            <a:r>
              <a:rPr lang="en-US" sz="2000" b="0" dirty="0"/>
              <a:t>There were a total of 14,559 users. Of those users, 10,864 were new.</a:t>
            </a:r>
          </a:p>
          <a:p>
            <a:pPr marL="549148" indent="-417830" defTabSz="859536">
              <a:spcBef>
                <a:spcPts val="1800"/>
              </a:spcBef>
              <a:defRPr sz="2256" b="0"/>
            </a:pPr>
            <a:endParaRPr lang="en-US" sz="2000" b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243D9E-B804-B94C-9E20-94EFB3267F7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36761" y="592138"/>
            <a:ext cx="6634014" cy="3683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i="1" dirty="0"/>
              <a:t>NAF Personnel Services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C7295A-8A00-9899-1FE8-C7D400F8BE1E}"/>
              </a:ext>
            </a:extLst>
          </p:cNvPr>
          <p:cNvSpPr txBox="1"/>
          <p:nvPr/>
        </p:nvSpPr>
        <p:spPr>
          <a:xfrm>
            <a:off x="4666128" y="1237377"/>
            <a:ext cx="1208021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Top </a:t>
            </a: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Pages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062287-2C1D-132B-86E3-0A4E29E479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594"/>
          <a:stretch/>
        </p:blipFill>
        <p:spPr>
          <a:xfrm>
            <a:off x="4666128" y="1743460"/>
            <a:ext cx="4076700" cy="330898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50428637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F477236-80F9-2148-85B2-B179C4C66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Engagement Insights &amp; Highlights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411CD3-7417-F249-A004-C78905B71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761" y="1144469"/>
            <a:ext cx="7772401" cy="1956505"/>
          </a:xfrm>
        </p:spPr>
        <p:txBody>
          <a:bodyPr>
            <a:normAutofit/>
          </a:bodyPr>
          <a:lstStyle/>
          <a:p>
            <a:pPr marL="466725" indent="-466725"/>
            <a:r>
              <a:rPr lang="en-US" sz="2000" b="0" dirty="0"/>
              <a:t>6,529 people downloaded a PDF or a form.</a:t>
            </a:r>
          </a:p>
          <a:p>
            <a:pPr marL="466725" indent="-466725"/>
            <a:r>
              <a:rPr lang="en-US" sz="2000" b="0" dirty="0"/>
              <a:t>765 people clicked on a link to another website to get more information.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3C13BDF-5FEA-EC44-8420-B44D688B90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528E1E0-3665-FF41-949A-5C8B95B06D5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i="0" dirty="0"/>
              <a:t>NAF Personnel Services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64EE46-BCDA-DC47-8152-10A9272163E9}"/>
              </a:ext>
            </a:extLst>
          </p:cNvPr>
          <p:cNvSpPr txBox="1"/>
          <p:nvPr/>
        </p:nvSpPr>
        <p:spPr>
          <a:xfrm>
            <a:off x="907840" y="2790712"/>
            <a:ext cx="7416801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Top pages for downloads, click-throughs on email addresses, phone numbers, and outbound links.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19B1C5C-F153-0082-D28A-74F496B308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2150"/>
          <a:stretch/>
        </p:blipFill>
        <p:spPr>
          <a:xfrm>
            <a:off x="907840" y="3429000"/>
            <a:ext cx="6629400" cy="200569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85981074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F477236-80F9-2148-85B2-B179C4C66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Insights &amp; Highlights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411CD3-7417-F249-A004-C78905B714F4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500702" y="1751471"/>
            <a:ext cx="3886200" cy="3816502"/>
          </a:xfrm>
        </p:spPr>
        <p:txBody>
          <a:bodyPr>
            <a:normAutofit/>
          </a:bodyPr>
          <a:lstStyle/>
          <a:p>
            <a:pPr marL="486624" indent="-369276" defTabSz="768095">
              <a:spcBef>
                <a:spcPts val="1600"/>
              </a:spcBef>
              <a:buFont typeface="Helvetica"/>
              <a:buChar char="✓"/>
              <a:defRPr sz="2016" b="0"/>
            </a:pP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There were 181 total on-site searches on NAF Personnel Services pages to find more information.</a:t>
            </a:r>
          </a:p>
          <a:p>
            <a:pPr marL="486624" indent="-369276" defTabSz="768095">
              <a:spcBef>
                <a:spcPts val="1600"/>
              </a:spcBef>
              <a:buFont typeface="Helvetica"/>
              <a:buChar char="✓"/>
              <a:defRPr sz="2016" b="0"/>
            </a:pPr>
            <a:r>
              <a:rPr lang="en-US" dirty="0"/>
              <a:t>0.65% of users left the site after performing a search.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528E1E0-3665-FF41-949A-5C8B95B06D5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36761" y="592138"/>
            <a:ext cx="6634014" cy="3683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i="0" dirty="0"/>
              <a:t>NAF Personnel Services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A75861-B4A4-2942-AE78-097A4F64339C}"/>
              </a:ext>
            </a:extLst>
          </p:cNvPr>
          <p:cNvSpPr txBox="1"/>
          <p:nvPr/>
        </p:nvSpPr>
        <p:spPr>
          <a:xfrm>
            <a:off x="4959306" y="1152242"/>
            <a:ext cx="3509792" cy="7386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Top Searches</a:t>
            </a:r>
            <a:endParaRPr lang="en-US" sz="2400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19E6F7-C086-6D1A-ADBB-B1A1C8364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9306" y="1760805"/>
            <a:ext cx="3390900" cy="40767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40841068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6</a:t>
            </a:fld>
            <a:endParaRPr/>
          </a:p>
        </p:txBody>
      </p:sp>
      <p:sp>
        <p:nvSpPr>
          <p:cNvPr id="183" name="Traffic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Traffic Highlights</a:t>
            </a:r>
          </a:p>
        </p:txBody>
      </p:sp>
      <p:sp>
        <p:nvSpPr>
          <p:cNvPr id="184" name="Traffic to CYS increased by 39% from the previous year. This increase is primarily due to organic traffic increasing by 30%…"/>
          <p:cNvSpPr txBox="1">
            <a:spLocks noGrp="1"/>
          </p:cNvSpPr>
          <p:nvPr>
            <p:ph type="body" idx="1"/>
          </p:nvPr>
        </p:nvSpPr>
        <p:spPr>
          <a:xfrm>
            <a:off x="382241" y="1740934"/>
            <a:ext cx="4340720" cy="375929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49148" indent="-417830" defTabSz="859536">
              <a:spcBef>
                <a:spcPts val="1800"/>
              </a:spcBef>
              <a:defRPr sz="2256" b="0"/>
            </a:pPr>
            <a:r>
              <a:rPr lang="en-US" sz="2400" b="0" dirty="0"/>
              <a:t>The website received 4,994 views and 4,325 sessions. </a:t>
            </a:r>
          </a:p>
          <a:p>
            <a:pPr marL="549148" indent="-417830" defTabSz="859536">
              <a:spcBef>
                <a:spcPts val="1800"/>
              </a:spcBef>
              <a:defRPr sz="2256" b="0"/>
            </a:pPr>
            <a:r>
              <a:rPr lang="en-US" sz="2400" b="0" dirty="0"/>
              <a:t>The engagement rate </a:t>
            </a:r>
            <a:r>
              <a:rPr lang="en-US" b="0" dirty="0"/>
              <a:t>was</a:t>
            </a:r>
            <a:r>
              <a:rPr lang="en-US" sz="2400" b="0" dirty="0"/>
              <a:t> at 79%. </a:t>
            </a:r>
          </a:p>
          <a:p>
            <a:pPr marL="549148" indent="-417830" defTabSz="859536">
              <a:spcBef>
                <a:spcPts val="1800"/>
              </a:spcBef>
              <a:defRPr sz="2256" b="0"/>
            </a:pPr>
            <a:r>
              <a:rPr lang="en-US" sz="2400" b="0" dirty="0"/>
              <a:t>There are a total of 3,755 users. Of those users 858 were new.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BEEC40-E1E4-C541-9188-97281B45ED2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i="0" dirty="0"/>
              <a:t>CEAT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E36BCE-2061-EB35-0EC0-52E6008C74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2961" y="1918781"/>
            <a:ext cx="4165600" cy="34036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10339447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D8FEF-0973-1B4D-AA18-29A4F53CC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Engagement Insights &amp; Highlights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BFF767-91E2-2840-BE44-40E374D19D9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i="0" dirty="0"/>
              <a:t>CEAT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3C95EA-CA94-57EE-FAE3-20512CB7523C}"/>
              </a:ext>
            </a:extLst>
          </p:cNvPr>
          <p:cNvSpPr txBox="1"/>
          <p:nvPr/>
        </p:nvSpPr>
        <p:spPr>
          <a:xfrm>
            <a:off x="581665" y="1065217"/>
            <a:ext cx="7262212" cy="6703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549148" indent="-41783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sz="2256" dirty="0"/>
              <a:t>CEAT Transfer Guide: Achieved </a:t>
            </a:r>
            <a:r>
              <a:rPr lang="en-US" sz="2256" b="1" dirty="0"/>
              <a:t>730 Downloads.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48C89D-C4E4-A5EF-C750-D239648D5BFE}"/>
              </a:ext>
            </a:extLst>
          </p:cNvPr>
          <p:cNvSpPr txBox="1"/>
          <p:nvPr/>
        </p:nvSpPr>
        <p:spPr>
          <a:xfrm>
            <a:off x="581665" y="2272990"/>
            <a:ext cx="418319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CEAT Transfer Guide Download Trends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1F45C8-A8F4-7144-1AF1-0DB2AF2352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80" t="8753" b="6939"/>
          <a:stretch/>
        </p:blipFill>
        <p:spPr>
          <a:xfrm>
            <a:off x="581665" y="2908374"/>
            <a:ext cx="7262212" cy="261461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74615475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F477236-80F9-2148-85B2-B179C4C66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Insights &amp; Highlights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411CD3-7417-F249-A004-C78905B714F4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28649" y="1898650"/>
            <a:ext cx="3886200" cy="4351338"/>
          </a:xfrm>
        </p:spPr>
        <p:txBody>
          <a:bodyPr>
            <a:normAutofit/>
          </a:bodyPr>
          <a:lstStyle/>
          <a:p>
            <a:pPr marL="486624" indent="-369276" defTabSz="768095">
              <a:spcBef>
                <a:spcPts val="1600"/>
              </a:spcBef>
              <a:buFont typeface="Helvetica"/>
              <a:buChar char="✓"/>
              <a:defRPr sz="2016" b="0"/>
            </a:pP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44 total on-site searches on CEAT pages to find more information.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528E1E0-3665-FF41-949A-5C8B95B06D5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36761" y="592138"/>
            <a:ext cx="6634014" cy="3683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i="0" dirty="0"/>
              <a:t>CEAT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A75861-B4A4-2942-AE78-097A4F64339C}"/>
              </a:ext>
            </a:extLst>
          </p:cNvPr>
          <p:cNvSpPr txBox="1"/>
          <p:nvPr/>
        </p:nvSpPr>
        <p:spPr>
          <a:xfrm>
            <a:off x="4629152" y="1329212"/>
            <a:ext cx="3509792" cy="6771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Top Searches</a:t>
            </a:r>
            <a:endParaRPr lang="en-US" sz="2000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707792D-26AA-0286-0EE9-C1B2C089FC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9152" y="1898650"/>
            <a:ext cx="3733800" cy="30607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11933400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898669" y="6583366"/>
            <a:ext cx="92396" cy="36933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endParaRPr dirty="0"/>
          </a:p>
        </p:txBody>
      </p:sp>
      <p:sp>
        <p:nvSpPr>
          <p:cNvPr id="183" name="Traffic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Traffic Highlights</a:t>
            </a:r>
          </a:p>
        </p:txBody>
      </p:sp>
      <p:sp>
        <p:nvSpPr>
          <p:cNvPr id="184" name="Traffic to CYS increased by 39% from the previous year. This increase is primarily due to organic traffic increasing by 30%…"/>
          <p:cNvSpPr txBox="1">
            <a:spLocks noGrp="1"/>
          </p:cNvSpPr>
          <p:nvPr>
            <p:ph type="body" idx="1"/>
          </p:nvPr>
        </p:nvSpPr>
        <p:spPr>
          <a:xfrm>
            <a:off x="281239" y="1582733"/>
            <a:ext cx="4290761" cy="2617076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474218" indent="-342900" defTabSz="859536">
              <a:spcBef>
                <a:spcPts val="1800"/>
              </a:spcBef>
              <a:defRPr sz="2256" b="0"/>
            </a:pPr>
            <a:r>
              <a:rPr lang="en-US" dirty="0"/>
              <a:t>HBB pages received 10,873 views and 9,684 sessions. </a:t>
            </a:r>
          </a:p>
          <a:p>
            <a:pPr marL="474218" indent="-342900" defTabSz="859536">
              <a:spcBef>
                <a:spcPts val="1800"/>
              </a:spcBef>
              <a:defRPr sz="2256" b="0"/>
            </a:pPr>
            <a:r>
              <a:rPr lang="en-US" dirty="0"/>
              <a:t>The engagement rate was at 61%. </a:t>
            </a:r>
          </a:p>
          <a:p>
            <a:pPr marL="474218" indent="-342900" defTabSz="859536">
              <a:spcBef>
                <a:spcPts val="1800"/>
              </a:spcBef>
              <a:defRPr sz="2256" b="0"/>
            </a:pPr>
            <a:r>
              <a:rPr lang="en-US" dirty="0"/>
              <a:t>The total number of users was 7,808, and there were 4,495 new users.</a:t>
            </a:r>
            <a:br>
              <a:rPr lang="en-US" dirty="0"/>
            </a:br>
            <a:endParaRPr sz="16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BEEC40-E1E4-C541-9188-97281B45ED2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i="0" dirty="0"/>
              <a:t>Home Based Business (HBB)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D3A197-7025-A64E-BE25-1D5B7DF6528F}"/>
              </a:ext>
            </a:extLst>
          </p:cNvPr>
          <p:cNvSpPr txBox="1"/>
          <p:nvPr/>
        </p:nvSpPr>
        <p:spPr>
          <a:xfrm>
            <a:off x="4722961" y="1182625"/>
            <a:ext cx="1959830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Top Installations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734446-4F4C-D1EA-D3DD-5390971AAC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2961" y="1582733"/>
            <a:ext cx="4114800" cy="33782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20169469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MSC Theme">
  <a:themeElements>
    <a:clrScheme name="MSC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8B09C"/>
      </a:accent1>
      <a:accent2>
        <a:srgbClr val="DE1F27"/>
      </a:accent2>
      <a:accent3>
        <a:srgbClr val="214292"/>
      </a:accent3>
      <a:accent4>
        <a:srgbClr val="FFC425"/>
      </a:accent4>
      <a:accent5>
        <a:srgbClr val="F26522"/>
      </a:accent5>
      <a:accent6>
        <a:srgbClr val="70AD47"/>
      </a:accent6>
      <a:hlink>
        <a:srgbClr val="0000FF"/>
      </a:hlink>
      <a:folHlink>
        <a:srgbClr val="FF00FF"/>
      </a:folHlink>
    </a:clrScheme>
    <a:fontScheme name="MSC Theme">
      <a:majorFont>
        <a:latin typeface="Times Roman"/>
        <a:ea typeface="Times Roman"/>
        <a:cs typeface="Times Roman"/>
      </a:majorFont>
      <a:minorFont>
        <a:latin typeface="Times Roman"/>
        <a:ea typeface="Times Roman"/>
        <a:cs typeface="Times Roman"/>
      </a:minorFont>
    </a:fontScheme>
    <a:fmtScheme name="MSC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MSC Theme">
  <a:themeElements>
    <a:clrScheme name="MSC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8B09C"/>
      </a:accent1>
      <a:accent2>
        <a:srgbClr val="DE1F27"/>
      </a:accent2>
      <a:accent3>
        <a:srgbClr val="214292"/>
      </a:accent3>
      <a:accent4>
        <a:srgbClr val="FFC425"/>
      </a:accent4>
      <a:accent5>
        <a:srgbClr val="F26522"/>
      </a:accent5>
      <a:accent6>
        <a:srgbClr val="70AD47"/>
      </a:accent6>
      <a:hlink>
        <a:srgbClr val="0000FF"/>
      </a:hlink>
      <a:folHlink>
        <a:srgbClr val="FF00FF"/>
      </a:folHlink>
    </a:clrScheme>
    <a:fontScheme name="MSC Theme">
      <a:majorFont>
        <a:latin typeface="Times Roman"/>
        <a:ea typeface="Times Roman"/>
        <a:cs typeface="Times Roman"/>
      </a:majorFont>
      <a:minorFont>
        <a:latin typeface="Times Roman"/>
        <a:ea typeface="Times Roman"/>
        <a:cs typeface="Times Roman"/>
      </a:minorFont>
    </a:fontScheme>
    <a:fmtScheme name="MSC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9393</TotalTime>
  <Words>346</Words>
  <Application>Microsoft Macintosh PowerPoint</Application>
  <PresentationFormat>On-screen Show (4:3)</PresentationFormat>
  <Paragraphs>53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Helvetica</vt:lpstr>
      <vt:lpstr>Wingdings</vt:lpstr>
      <vt:lpstr>MSC Theme</vt:lpstr>
      <vt:lpstr>Support Services First Second FY24 Insights</vt:lpstr>
      <vt:lpstr>Web Analytics Summary</vt:lpstr>
      <vt:lpstr>Traffic Highlights</vt:lpstr>
      <vt:lpstr>Engagement Insights &amp; Highlights</vt:lpstr>
      <vt:lpstr>Search Insights &amp; Highlights</vt:lpstr>
      <vt:lpstr>Traffic Highlights</vt:lpstr>
      <vt:lpstr>Engagement Insights &amp; Highlights</vt:lpstr>
      <vt:lpstr>Search Insights &amp; Highlights</vt:lpstr>
      <vt:lpstr>Traffic Highlights</vt:lpstr>
      <vt:lpstr>Engagement Insights &amp; Highlights</vt:lpstr>
      <vt:lpstr>Search Insights &amp; Highlights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CYS First Quarter FY22 Insights</dc:title>
  <cp:lastModifiedBy>Jessica Dunbar</cp:lastModifiedBy>
  <cp:revision>67</cp:revision>
  <dcterms:modified xsi:type="dcterms:W3CDTF">2024-04-16T13:37:05Z</dcterms:modified>
</cp:coreProperties>
</file>