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80" r:id="rId3"/>
    <p:sldId id="277" r:id="rId4"/>
    <p:sldId id="290" r:id="rId5"/>
    <p:sldId id="283" r:id="rId6"/>
    <p:sldId id="287" r:id="rId7"/>
    <p:sldId id="279" r:id="rId8"/>
    <p:sldId id="284" r:id="rId9"/>
    <p:sldId id="288" r:id="rId10"/>
    <p:sldId id="285" r:id="rId11"/>
    <p:sldId id="286" r:id="rId12"/>
    <p:sldId id="289" r:id="rId13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241AB-972E-B04D-BC4C-FA8F9FB6DB7E}" v="57" dt="2022-04-14T19:06:44.646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359"/>
    <p:restoredTop sz="94859"/>
  </p:normalViewPr>
  <p:slideViewPr>
    <p:cSldViewPr snapToGrid="0" snapToObjects="1">
      <p:cViewPr varScale="1">
        <p:scale>
          <a:sx n="117" d="100"/>
          <a:sy n="117" d="100"/>
        </p:scale>
        <p:origin x="5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840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MSC Title Slide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20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22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23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MSC Title Slide copy">
    <p:bg>
      <p:bgPr>
        <a:gradFill flip="none" rotWithShape="1">
          <a:gsLst>
            <a:gs pos="0">
              <a:srgbClr val="F9F9F8"/>
            </a:gs>
            <a:gs pos="74000">
              <a:srgbClr val="7F7F73"/>
            </a:gs>
            <a:gs pos="83000">
              <a:srgbClr val="7F7F73"/>
            </a:gs>
            <a:gs pos="100000">
              <a:srgbClr val="BFBFB9"/>
            </a:gs>
          </a:gsLst>
          <a:lin ang="36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9" descr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47687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" name="LowerBar" descr="LowerBar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695700"/>
            <a:ext cx="9144000" cy="3162300"/>
          </a:xfrm>
          <a:prstGeom prst="rect">
            <a:avLst/>
          </a:prstGeom>
          <a:ln w="12700">
            <a:miter lim="400000"/>
          </a:ln>
        </p:spPr>
      </p:pic>
      <p:sp>
        <p:nvSpPr>
          <p:cNvPr id="3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11744" y="5863173"/>
            <a:ext cx="7155612" cy="3324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1pPr>
            <a:lvl2pPr marL="0" indent="4572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2pPr>
            <a:lvl3pPr marL="0" indent="9144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3pPr>
            <a:lvl4pPr marL="0" indent="13716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4pPr>
            <a:lvl5pPr marL="0" indent="1828800">
              <a:lnSpc>
                <a:spcPct val="90000"/>
              </a:lnSpc>
              <a:spcBef>
                <a:spcPts val="0"/>
              </a:spcBef>
              <a:buSzTx/>
              <a:buNone/>
              <a:defRPr b="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Title Text"/>
          <p:cNvSpPr txBox="1">
            <a:spLocks noGrp="1"/>
          </p:cNvSpPr>
          <p:nvPr>
            <p:ph type="title"/>
          </p:nvPr>
        </p:nvSpPr>
        <p:spPr>
          <a:xfrm>
            <a:off x="511744" y="5366880"/>
            <a:ext cx="7155612" cy="484749"/>
          </a:xfrm>
          <a:prstGeom prst="rect">
            <a:avLst/>
          </a:prstGeom>
        </p:spPr>
        <p:txBody>
          <a:bodyPr lIns="0" tIns="0" rIns="0" bIns="0"/>
          <a:lstStyle>
            <a:lvl1pPr>
              <a:defRPr sz="3500">
                <a:solidFill>
                  <a:srgbClr val="FFFFFF"/>
                </a:solidFill>
                <a:effectLst>
                  <a:outerShdw blurRad="88900" dist="38100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t>Title Text</a:t>
            </a:r>
          </a:p>
        </p:txBody>
      </p:sp>
      <p:pic>
        <p:nvPicPr>
          <p:cNvPr id="35" name="ArmyLogo" descr="Army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744" y="0"/>
            <a:ext cx="1495426" cy="1857375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Classification Lower"/>
          <p:cNvSpPr txBox="1"/>
          <p:nvPr/>
        </p:nvSpPr>
        <p:spPr>
          <a:xfrm>
            <a:off x="91439" y="6724790"/>
            <a:ext cx="8423911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900" b="1"/>
            </a:lvl1pPr>
          </a:lstStyle>
          <a:p>
            <a:r>
              <a:t>UNCLASSIFIED//FOUO</a:t>
            </a:r>
          </a:p>
        </p:txBody>
      </p:sp>
      <p:sp>
        <p:nvSpPr>
          <p:cNvPr id="37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38" name="Picture 3" descr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8256" y="4089863"/>
            <a:ext cx="914434" cy="835183"/>
          </a:xfrm>
          <a:prstGeom prst="rect">
            <a:avLst/>
          </a:prstGeom>
          <a:ln w="12700">
            <a:miter lim="400000"/>
          </a:ln>
        </p:spPr>
      </p:pic>
      <p:sp>
        <p:nvSpPr>
          <p:cNvPr id="3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419600" y="6172200"/>
            <a:ext cx="2133600" cy="3683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7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itle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  <a:lvl2pPr marL="485245" indent="-145520">
              <a:lnSpc>
                <a:spcPct val="90000"/>
              </a:lnSpc>
              <a:spcBef>
                <a:spcPts val="0"/>
              </a:spcBef>
              <a:defRPr sz="2000" i="1"/>
            </a:lvl2pPr>
            <a:lvl3pPr marL="741362" indent="-223837">
              <a:lnSpc>
                <a:spcPct val="90000"/>
              </a:lnSpc>
              <a:spcBef>
                <a:spcPts val="0"/>
              </a:spcBef>
              <a:defRPr sz="2000" i="1"/>
            </a:lvl3pPr>
            <a:lvl4pPr marL="993951" indent="-192264">
              <a:lnSpc>
                <a:spcPct val="90000"/>
              </a:lnSpc>
              <a:spcBef>
                <a:spcPts val="0"/>
              </a:spcBef>
              <a:defRPr sz="2000" i="1"/>
            </a:lvl4pPr>
            <a:lvl5pPr marL="1223962" indent="-254000">
              <a:lnSpc>
                <a:spcPct val="90000"/>
              </a:lnSpc>
              <a:spcBef>
                <a:spcPts val="0"/>
              </a:spcBef>
              <a:defRPr sz="2000" i="1"/>
            </a:lvl5pPr>
          </a:lstStyle>
          <a:p>
            <a:r>
              <a:t>Click to add bumper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SC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144" name="Title Text"/>
          <p:cNvSpPr txBox="1">
            <a:spLocks noGrp="1"/>
          </p:cNvSpPr>
          <p:nvPr>
            <p:ph type="title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4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owerBar" descr="LowerBar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5922567"/>
            <a:ext cx="9144000" cy="923926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TopBar" descr="TopBar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-794"/>
            <a:ext cx="9144000" cy="1028701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Classification Top"/>
          <p:cNvSpPr txBox="1"/>
          <p:nvPr/>
        </p:nvSpPr>
        <p:spPr>
          <a:xfrm>
            <a:off x="781050" y="0"/>
            <a:ext cx="7886700" cy="127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900" b="1">
                <a:solidFill>
                  <a:srgbClr val="FFFFFF"/>
                </a:solidFill>
              </a:defRPr>
            </a:lvl1pPr>
          </a:lstStyle>
          <a:p>
            <a:r>
              <a:t>UNCLASSIFIED//FOUO</a:t>
            </a:r>
          </a:p>
        </p:txBody>
      </p:sp>
      <p:pic>
        <p:nvPicPr>
          <p:cNvPr id="5" name="Picture 10" descr="Picture 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96101" y="6054652"/>
            <a:ext cx="659248" cy="602113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3898669" y="6583366"/>
            <a:ext cx="358413" cy="350662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" name="Rectangle 14"/>
          <p:cNvSpPr txBox="1"/>
          <p:nvPr/>
        </p:nvSpPr>
        <p:spPr>
          <a:xfrm>
            <a:off x="45719" y="6596544"/>
            <a:ext cx="3066619" cy="226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defTabSz="457200">
              <a:defRPr sz="1000"/>
            </a:lvl1pPr>
          </a:lstStyle>
          <a:p>
            <a:r>
              <a:t>IMCOM, G9 Marketing (AMIM-WRK)</a:t>
            </a:r>
          </a:p>
        </p:txBody>
      </p:sp>
      <p:sp>
        <p:nvSpPr>
          <p:cNvPr id="8" name="Title Text"/>
          <p:cNvSpPr txBox="1">
            <a:spLocks noGrp="1"/>
          </p:cNvSpPr>
          <p:nvPr>
            <p:ph type="title"/>
          </p:nvPr>
        </p:nvSpPr>
        <p:spPr>
          <a:xfrm>
            <a:off x="836761" y="104035"/>
            <a:ext cx="7955281" cy="480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Title Text</a:t>
            </a:r>
          </a:p>
        </p:txBody>
      </p:sp>
      <p:sp>
        <p:nvSpPr>
          <p:cNvPr id="9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711257"/>
            <a:ext cx="7772401" cy="43513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3" r:id="rId4"/>
    <p:sldLayoutId id="2147483654" r:id="rId5"/>
    <p:sldLayoutId id="2147483655" r:id="rId6"/>
    <p:sldLayoutId id="2147483657" r:id="rId7"/>
    <p:sldLayoutId id="2147483661" r:id="rId8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1" i="0" u="none" strike="noStrike" cap="none" spc="0" baseline="0">
          <a:solidFill>
            <a:srgbClr val="7F7F73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173038" marR="0" indent="-173038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514350" marR="0" indent="-17462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786130" marR="0" indent="-268605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–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032404" marR="0" indent="-230717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▪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1274762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»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650875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100000"/>
        </a:lnSpc>
        <a:spcBef>
          <a:spcPts val="2000"/>
        </a:spcBef>
        <a:spcAft>
          <a:spcPts val="0"/>
        </a:spcAft>
        <a:buClrTx/>
        <a:buSzPct val="100000"/>
        <a:buFontTx/>
        <a:buChar char="•"/>
        <a:tabLst/>
        <a:defRPr sz="24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October 1 - December 31…"/>
          <p:cNvSpPr txBox="1">
            <a:spLocks noGrp="1"/>
          </p:cNvSpPr>
          <p:nvPr>
            <p:ph type="body" sz="quarter" idx="1"/>
          </p:nvPr>
        </p:nvSpPr>
        <p:spPr>
          <a:xfrm>
            <a:off x="511744" y="6053959"/>
            <a:ext cx="7155612" cy="293962"/>
          </a:xfrm>
          <a:prstGeom prst="rect">
            <a:avLst/>
          </a:prstGeom>
        </p:spPr>
        <p:txBody>
          <a:bodyPr/>
          <a:lstStyle/>
          <a:p>
            <a:pPr defTabSz="365760">
              <a:defRPr sz="960"/>
            </a:pPr>
            <a:r>
              <a:rPr lang="en-US" dirty="0"/>
              <a:t>01 OCT – 31 DEC</a:t>
            </a:r>
            <a:endParaRPr lang="en-US" sz="480" dirty="0"/>
          </a:p>
          <a:p>
            <a:pPr defTabSz="182880">
              <a:lnSpc>
                <a:spcPct val="100000"/>
              </a:lnSpc>
              <a:defRPr sz="408">
                <a:solidFill>
                  <a:srgbClr val="000000">
                    <a:alpha val="84705"/>
                  </a:srgbClr>
                </a:solidFill>
              </a:defRPr>
            </a:pPr>
            <a:r>
              <a:rPr dirty="0"/>
              <a:t>​</a:t>
            </a:r>
            <a:endParaRPr sz="480" dirty="0"/>
          </a:p>
        </p:txBody>
      </p:sp>
      <p:sp>
        <p:nvSpPr>
          <p:cNvPr id="180" name="CYS First Quarter FY22 Insights"/>
          <p:cNvSpPr txBox="1">
            <a:spLocks noGrp="1"/>
          </p:cNvSpPr>
          <p:nvPr>
            <p:ph type="title"/>
          </p:nvPr>
        </p:nvSpPr>
        <p:spPr>
          <a:xfrm>
            <a:off x="511744" y="5156668"/>
            <a:ext cx="8432559" cy="484749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r>
              <a:rPr lang="en-US" dirty="0"/>
              <a:t>Support Services</a:t>
            </a:r>
            <a:br>
              <a:rPr lang="en-US" dirty="0"/>
            </a:br>
            <a:r>
              <a:rPr lang="en-US" dirty="0"/>
              <a:t>First</a:t>
            </a:r>
            <a:r>
              <a:rPr dirty="0"/>
              <a:t> Quarter FY2</a:t>
            </a:r>
            <a:r>
              <a:rPr lang="en-US" dirty="0"/>
              <a:t>4</a:t>
            </a:r>
            <a:r>
              <a:rPr dirty="0"/>
              <a:t> Insights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10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392340" y="2120462"/>
            <a:ext cx="4290761" cy="261707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HBB pages received 6,320 views and 5,669 sessions. </a:t>
            </a:r>
          </a:p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The engagement rate was at 70%. </a:t>
            </a:r>
          </a:p>
          <a:p>
            <a:pPr marL="474218" indent="-342900" defTabSz="859536">
              <a:spcBef>
                <a:spcPts val="1800"/>
              </a:spcBef>
              <a:defRPr sz="2256" b="0"/>
            </a:pPr>
            <a:r>
              <a:rPr lang="en-US" dirty="0"/>
              <a:t>The total number of users was 4,604, and there were 2,118 new users.</a:t>
            </a:r>
            <a:br>
              <a:rPr lang="en-US" dirty="0"/>
            </a:br>
            <a:endParaRPr sz="16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D3A197-7025-A64E-BE25-1D5B7DF6528F}"/>
              </a:ext>
            </a:extLst>
          </p:cNvPr>
          <p:cNvSpPr txBox="1"/>
          <p:nvPr/>
        </p:nvSpPr>
        <p:spPr>
          <a:xfrm>
            <a:off x="4683101" y="1582733"/>
            <a:ext cx="1959830" cy="40010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200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Installations</a:t>
            </a:r>
          </a:p>
        </p:txBody>
      </p:sp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DB23B02D-56B3-5F85-0E66-0CB402650F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168" y="2120462"/>
            <a:ext cx="3585219" cy="3024403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201694693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B76D9-C2BD-6747-B223-5885791353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5113" y="1854200"/>
            <a:ext cx="3554974" cy="4155704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There were 267 clicks to other websites to find more information.</a:t>
            </a:r>
          </a:p>
          <a:p>
            <a:pPr marL="466725" indent="-466725"/>
            <a:r>
              <a:rPr lang="en-US" sz="2000" b="0" dirty="0"/>
              <a:t>2,668 people downloaded a PDF or a form.</a:t>
            </a:r>
          </a:p>
          <a:p>
            <a:pPr marL="466725" indent="-466725"/>
            <a:r>
              <a:rPr lang="en-US" sz="2000" b="0" dirty="0"/>
              <a:t>196  people needed to talk to a real person.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r>
              <a:rPr lang="en-US" i="0" dirty="0"/>
              <a:t>Home Based Business (HBB)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D28819-26C1-8D4C-91B8-59300B358AEB}"/>
              </a:ext>
            </a:extLst>
          </p:cNvPr>
          <p:cNvSpPr/>
          <p:nvPr/>
        </p:nvSpPr>
        <p:spPr>
          <a:xfrm>
            <a:off x="4433502" y="1163358"/>
            <a:ext cx="38608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Top Installations </a:t>
            </a:r>
          </a:p>
          <a:p>
            <a:r>
              <a:rPr lang="en-US" sz="1200" dirty="0"/>
              <a:t>(</a:t>
            </a:r>
            <a:r>
              <a:rPr lang="en-US" sz="1200" i="1" dirty="0"/>
              <a:t>Downloads, Email, Phone Numbers, Outbound Links)</a:t>
            </a:r>
            <a:endParaRPr lang="en-US" sz="1200" dirty="0"/>
          </a:p>
        </p:txBody>
      </p:sp>
      <p:pic>
        <p:nvPicPr>
          <p:cNvPr id="7" name="Picture 6" descr="A table of events&#10;&#10;Description automatically generated with medium confidence">
            <a:extLst>
              <a:ext uri="{FF2B5EF4-FFF2-40B4-BE49-F238E27FC236}">
                <a16:creationId xmlns:a16="http://schemas.microsoft.com/office/drawing/2014/main" id="{A366A2B2-0248-C39E-6E1A-96D784E85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919517"/>
            <a:ext cx="4276165" cy="316753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525210069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426207" y="1859779"/>
            <a:ext cx="3626100" cy="4351338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/>
              <a:t>34 total on-site searches on HBB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0%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Home Based Business (HBB)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17C362-09F1-4267-C9D2-273FED674510}"/>
              </a:ext>
            </a:extLst>
          </p:cNvPr>
          <p:cNvSpPr txBox="1"/>
          <p:nvPr/>
        </p:nvSpPr>
        <p:spPr>
          <a:xfrm>
            <a:off x="4340729" y="1329212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search table&#10;&#10;Description automatically generated">
            <a:extLst>
              <a:ext uri="{FF2B5EF4-FFF2-40B4-BE49-F238E27FC236}">
                <a16:creationId xmlns:a16="http://schemas.microsoft.com/office/drawing/2014/main" id="{EC3C9524-9A12-8C9D-489B-BECE19C760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0729" y="1859779"/>
            <a:ext cx="3822700" cy="40005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22138298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B7A45-D617-DC12-AF47-069E97B96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EPW Search Engagement Improvement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183699-7541-5A01-5CB0-ACB84455F7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 descr="A graph with a pink line&#10;&#10;Description automatically generated">
            <a:extLst>
              <a:ext uri="{FF2B5EF4-FFF2-40B4-BE49-F238E27FC236}">
                <a16:creationId xmlns:a16="http://schemas.microsoft.com/office/drawing/2014/main" id="{3C18F316-18F0-48D4-DFE1-0325E01E01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46" y="1986355"/>
            <a:ext cx="8685308" cy="228560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04067628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0B7E7-DBD7-3C43-AAD6-9A7EC5374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Analytics 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30967-6A6F-F360-9584-E8517637F97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81A9717-143A-9802-E002-629174E8E6E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Program Roll-up </a:t>
            </a:r>
          </a:p>
          <a:p>
            <a:endParaRPr lang="en-US" dirty="0"/>
          </a:p>
        </p:txBody>
      </p:sp>
      <p:pic>
        <p:nvPicPr>
          <p:cNvPr id="7" name="Picture 6" descr="A screenshot of a user's profile&#10;&#10;Description automatically generated">
            <a:extLst>
              <a:ext uri="{FF2B5EF4-FFF2-40B4-BE49-F238E27FC236}">
                <a16:creationId xmlns:a16="http://schemas.microsoft.com/office/drawing/2014/main" id="{9381366E-530E-8F39-0682-16ED9047A4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392"/>
          <a:stretch/>
        </p:blipFill>
        <p:spPr>
          <a:xfrm>
            <a:off x="264530" y="2201036"/>
            <a:ext cx="8489506" cy="14614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785A56-A50E-CE48-8F57-347BB81C6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Traffic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04428-F07B-AD4B-B37D-62B7533B240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28650" y="1643448"/>
            <a:ext cx="3739393" cy="4351338"/>
          </a:xfrm>
        </p:spPr>
        <p:txBody>
          <a:bodyPr>
            <a:normAutofit/>
          </a:bodyPr>
          <a:lstStyle/>
          <a:p>
            <a:pPr algn="l">
              <a:buFont typeface="Wingdings" pitchFamily="2" charset="2"/>
              <a:buChar char="ü"/>
            </a:pPr>
            <a:r>
              <a:rPr lang="en-US" sz="2000" b="0" dirty="0"/>
              <a:t>The program received 23,406 views and 14,172 sessions.</a:t>
            </a:r>
          </a:p>
          <a:p>
            <a:pPr algn="l">
              <a:buFont typeface="Wingdings" pitchFamily="2" charset="2"/>
              <a:buChar char="ü"/>
            </a:pPr>
            <a:r>
              <a:rPr lang="en-US" sz="2000" b="0" dirty="0"/>
              <a:t>The engagement rate was at 66%.</a:t>
            </a:r>
          </a:p>
          <a:p>
            <a:pPr algn="l">
              <a:buFont typeface="Wingdings" pitchFamily="2" charset="2"/>
              <a:buChar char="ü"/>
            </a:pPr>
            <a:r>
              <a:rPr lang="en-US" sz="2000" b="0" dirty="0"/>
              <a:t>There were a total of 11,901 users. Of those users, 8,100 were new.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endParaRPr lang="en-US" sz="2000" b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243D9E-B804-B94C-9E20-94EFB3267F7F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1" dirty="0"/>
              <a:t>NAF Personnel Services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C7295A-8A00-9899-1FE8-C7D400F8BE1E}"/>
              </a:ext>
            </a:extLst>
          </p:cNvPr>
          <p:cNvSpPr txBox="1"/>
          <p:nvPr/>
        </p:nvSpPr>
        <p:spPr>
          <a:xfrm>
            <a:off x="4666128" y="1237377"/>
            <a:ext cx="120802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</a:t>
            </a: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Pages</a:t>
            </a:r>
          </a:p>
        </p:txBody>
      </p:sp>
      <p:pic>
        <p:nvPicPr>
          <p:cNvPr id="8" name="Picture 7" descr="A table with text on it&#10;&#10;Description automatically generated">
            <a:extLst>
              <a:ext uri="{FF2B5EF4-FFF2-40B4-BE49-F238E27FC236}">
                <a16:creationId xmlns:a16="http://schemas.microsoft.com/office/drawing/2014/main" id="{61EE7B8F-D063-F186-45AD-F445733F36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6128" y="1643448"/>
            <a:ext cx="4195482" cy="3652412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04286371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6761" y="1144469"/>
            <a:ext cx="7772401" cy="1956505"/>
          </a:xfrm>
        </p:spPr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There were 4,912 clicks to find more information.</a:t>
            </a:r>
          </a:p>
          <a:p>
            <a:pPr marL="466725" indent="-466725"/>
            <a:r>
              <a:rPr lang="en-US" sz="2000" b="0" dirty="0"/>
              <a:t>4,520 people downloaded a PDF or a form.</a:t>
            </a:r>
          </a:p>
          <a:p>
            <a:pPr marL="466725" indent="-466725"/>
            <a:r>
              <a:rPr lang="en-US" sz="2000" b="0" dirty="0"/>
              <a:t>392 people clicked on a link to another website to get more information.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3C13BDF-5FEA-EC44-8420-B44D688B900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64EE46-BCDA-DC47-8152-10A9272163E9}"/>
              </a:ext>
            </a:extLst>
          </p:cNvPr>
          <p:cNvSpPr txBox="1"/>
          <p:nvPr/>
        </p:nvSpPr>
        <p:spPr>
          <a:xfrm>
            <a:off x="890440" y="3284246"/>
            <a:ext cx="7416801" cy="52321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1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pages for downloads, click-throughs on email addresses, phone numbers, and outbound links.</a:t>
            </a:r>
          </a:p>
        </p:txBody>
      </p:sp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18EBFEA0-2662-83CE-FAB1-11CE202225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28" y="3898238"/>
            <a:ext cx="6248235" cy="220462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85981074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529277" y="1890904"/>
            <a:ext cx="3886200" cy="3816502"/>
          </a:xfr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There were 176 total on-site searches on NAF Personnel Services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0.65%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NAF Personnel Services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616406" y="1356068"/>
            <a:ext cx="3509792" cy="73866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4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4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0E2E65FA-D80C-8BD0-BA2F-210606952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589" y="1924208"/>
            <a:ext cx="2939180" cy="3577724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08410683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type="body" idx="1"/>
          </p:nvPr>
        </p:nvSpPr>
        <p:spPr>
          <a:xfrm>
            <a:off x="503128" y="1740934"/>
            <a:ext cx="4340720" cy="37592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 website received 3,592 views and 3,316 sessions.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 engagement rate </a:t>
            </a:r>
            <a:r>
              <a:rPr lang="en-US" b="0" dirty="0"/>
              <a:t>was</a:t>
            </a:r>
            <a:r>
              <a:rPr lang="en-US" sz="2400" b="0" dirty="0"/>
              <a:t> at 83%. </a:t>
            </a:r>
          </a:p>
          <a:p>
            <a:pPr marL="549148" indent="-417830" defTabSz="859536">
              <a:spcBef>
                <a:spcPts val="1800"/>
              </a:spcBef>
              <a:defRPr sz="2256" b="0"/>
            </a:pPr>
            <a:r>
              <a:rPr lang="en-US" sz="2400" b="0" dirty="0"/>
              <a:t>There are a total of 2,867 users. Of those users 467 were new.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EEC40-E1E4-C541-9188-97281B45ED2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F65B21-AA8A-4249-80AA-F9890C5F2BC9}"/>
              </a:ext>
            </a:extLst>
          </p:cNvPr>
          <p:cNvSpPr txBox="1"/>
          <p:nvPr/>
        </p:nvSpPr>
        <p:spPr>
          <a:xfrm>
            <a:off x="5048051" y="1556269"/>
            <a:ext cx="2195471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Traffic Trends</a:t>
            </a:r>
          </a:p>
        </p:txBody>
      </p:sp>
      <p:pic>
        <p:nvPicPr>
          <p:cNvPr id="4" name="Picture 3" descr="A graph of a graph showing a number of views&#10;&#10;Description automatically generated with medium confidence">
            <a:extLst>
              <a:ext uri="{FF2B5EF4-FFF2-40B4-BE49-F238E27FC236}">
                <a16:creationId xmlns:a16="http://schemas.microsoft.com/office/drawing/2014/main" id="{9C986CDC-1A01-D393-9952-316D371E6F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051" y="2059007"/>
            <a:ext cx="3630212" cy="305805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033944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D8FEF-0973-1B4D-AA18-29A4F53C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Engagement Insights &amp; Highlights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BFF767-91E2-2840-BE44-40E374D19D96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i="0" dirty="0"/>
              <a:t>CEAT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3C95EA-CA94-57EE-FAE3-20512CB7523C}"/>
              </a:ext>
            </a:extLst>
          </p:cNvPr>
          <p:cNvSpPr txBox="1"/>
          <p:nvPr/>
        </p:nvSpPr>
        <p:spPr>
          <a:xfrm>
            <a:off x="581665" y="1065217"/>
            <a:ext cx="7262212" cy="67031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CEAT Transfer Guide: Achieved </a:t>
            </a:r>
            <a:r>
              <a:rPr lang="en-US" sz="2256" b="1" dirty="0"/>
              <a:t>452 Downloads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48C89D-C4E4-A5EF-C750-D239648D5BFE}"/>
              </a:ext>
            </a:extLst>
          </p:cNvPr>
          <p:cNvSpPr txBox="1"/>
          <p:nvPr/>
        </p:nvSpPr>
        <p:spPr>
          <a:xfrm>
            <a:off x="581665" y="2272990"/>
            <a:ext cx="4183194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CEAT Transfer Guide Download Trends</a:t>
            </a:r>
          </a:p>
        </p:txBody>
      </p:sp>
      <p:pic>
        <p:nvPicPr>
          <p:cNvPr id="5" name="Picture 4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083A856A-6E45-B063-79E2-EE990B8082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665" y="2838136"/>
            <a:ext cx="7772400" cy="282310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74615475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CF477236-80F9-2148-85B2-B179C4C66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Search Insights &amp; Highlights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411CD3-7417-F249-A004-C78905B714F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sz="2000" b="0" dirty="0">
                <a:latin typeface="Arial" panose="020B0604020202020204" pitchFamily="34" charset="0"/>
                <a:cs typeface="Arial" panose="020B0604020202020204" pitchFamily="34" charset="0"/>
              </a:rPr>
              <a:t>40 total on-site searches on CEAT pages to find more information.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2.86% of users left the site after performing a search.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28E1E0-3665-FF41-949A-5C8B95B06D59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36761" y="592138"/>
            <a:ext cx="6634014" cy="3683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i="0" dirty="0"/>
              <a:t>CEAT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A75861-B4A4-2942-AE78-097A4F64339C}"/>
              </a:ext>
            </a:extLst>
          </p:cNvPr>
          <p:cNvSpPr txBox="1"/>
          <p:nvPr/>
        </p:nvSpPr>
        <p:spPr>
          <a:xfrm>
            <a:off x="4629152" y="1329212"/>
            <a:ext cx="3509792" cy="67710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kumimoji="0" lang="en-US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  <a:endParaRPr lang="en-US" sz="2000" dirty="0"/>
          </a:p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 descr="A screenshot of a phone&#10;&#10;Description automatically generated">
            <a:extLst>
              <a:ext uri="{FF2B5EF4-FFF2-40B4-BE49-F238E27FC236}">
                <a16:creationId xmlns:a16="http://schemas.microsoft.com/office/drawing/2014/main" id="{26DA3C63-68E3-33D2-2A95-9078EC3F90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03"/>
          <a:stretch/>
        </p:blipFill>
        <p:spPr>
          <a:xfrm>
            <a:off x="4629152" y="1825624"/>
            <a:ext cx="3695700" cy="3769509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933400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9357</TotalTime>
  <Words>374</Words>
  <Application>Microsoft Macintosh PowerPoint</Application>
  <PresentationFormat>On-screen Show (4:3)</PresentationFormat>
  <Paragraphs>58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Helvetica</vt:lpstr>
      <vt:lpstr>Wingdings</vt:lpstr>
      <vt:lpstr>MSC Theme</vt:lpstr>
      <vt:lpstr>Support Services First Quarter FY24 Insights</vt:lpstr>
      <vt:lpstr>EPW Search Engagement Improvement</vt:lpstr>
      <vt:lpstr>Web Analytics Summary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  <vt:lpstr>Traffic Highlights</vt:lpstr>
      <vt:lpstr>Engagement Insights &amp; Highlights</vt:lpstr>
      <vt:lpstr>Search Insights &amp; Highlights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Jessica Dunbar</cp:lastModifiedBy>
  <cp:revision>59</cp:revision>
  <dcterms:modified xsi:type="dcterms:W3CDTF">2024-01-19T16:42:46Z</dcterms:modified>
</cp:coreProperties>
</file>