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4" r:id="rId1"/>
  </p:sldMasterIdLst>
  <p:notesMasterIdLst>
    <p:notesMasterId r:id="rId15"/>
  </p:notesMasterIdLst>
  <p:sldIdLst>
    <p:sldId id="256" r:id="rId2"/>
    <p:sldId id="277" r:id="rId3"/>
    <p:sldId id="270" r:id="rId4"/>
    <p:sldId id="258" r:id="rId5"/>
    <p:sldId id="259" r:id="rId6"/>
    <p:sldId id="260" r:id="rId7"/>
    <p:sldId id="272" r:id="rId8"/>
    <p:sldId id="279" r:id="rId9"/>
    <p:sldId id="265" r:id="rId10"/>
    <p:sldId id="278" r:id="rId11"/>
    <p:sldId id="275" r:id="rId12"/>
    <p:sldId id="276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89"/>
  </p:normalViewPr>
  <p:slideViewPr>
    <p:cSldViewPr snapToGrid="0" snapToObjects="1">
      <p:cViewPr varScale="1">
        <p:scale>
          <a:sx n="112" d="100"/>
          <a:sy n="112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502920">
              <a:buFont typeface="Wingdings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7029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7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5D9D71-6EFE-BEF7-B4D3-19CAD5F1D017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1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18689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16E021-6411-88B9-C1BC-E6AF34647883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90BD6D-2224-BDD2-2580-252A2BE7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sz="1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22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9332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  <p:extLst>
      <p:ext uri="{BB962C8B-B14F-4D97-AF65-F5344CB8AC3E}">
        <p14:creationId xmlns:p14="http://schemas.microsoft.com/office/powerpoint/2010/main" val="6480105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16D0A-F8DD-5454-CDAD-CF9DF76BD769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14D66C85-D4A7-48B9-67DA-1F9FCF3B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071" y="-1"/>
            <a:ext cx="7886700" cy="690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113572"/>
            <a:ext cx="9144000" cy="4841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dirty="0">
                <a:solidFill>
                  <a:schemeClr val="bg1"/>
                </a:solidFill>
              </a:rPr>
              <a:t>CYS </a:t>
            </a:r>
            <a:r>
              <a:rPr lang="en-US" dirty="0">
                <a:solidFill>
                  <a:schemeClr val="bg1"/>
                </a:solidFill>
              </a:rPr>
              <a:t>Third</a:t>
            </a:r>
            <a:r>
              <a:rPr dirty="0">
                <a:solidFill>
                  <a:schemeClr val="bg1"/>
                </a:solidFill>
              </a:rPr>
              <a:t> Quarter FY2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dirty="0">
                <a:solidFill>
                  <a:schemeClr val="bg1"/>
                </a:solidFill>
              </a:rPr>
              <a:t> Insights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CF2DAF4-8BF7-9542-BC9D-8A5D879786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11,023 users made a visit to School Support Services pages.</a:t>
            </a:r>
          </a:p>
          <a:p>
            <a:pPr marL="466725" indent="-466725"/>
            <a:r>
              <a:rPr lang="en-US" sz="2000" b="0" dirty="0"/>
              <a:t>118 people clicked to watch the 'What Is An SLO Anyway’ video.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117BB507-CD0B-2DDF-10BA-333538E0D004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5" y="1577340"/>
            <a:ext cx="3978275" cy="3185668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578D09-F412-854C-9CD7-2BA0B0F8B10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School Support Services</a:t>
            </a:r>
          </a:p>
        </p:txBody>
      </p:sp>
    </p:spTree>
    <p:extLst>
      <p:ext uri="{BB962C8B-B14F-4D97-AF65-F5344CB8AC3E}">
        <p14:creationId xmlns:p14="http://schemas.microsoft.com/office/powerpoint/2010/main" val="34674724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45% </a:t>
            </a:r>
            <a:r>
              <a:rPr lang="en-US" b="0" dirty="0"/>
              <a:t>Searches looking to investigate brands or services and intending to complete an action or purchase.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37% </a:t>
            </a:r>
            <a:r>
              <a:rPr lang="en-US" b="0" dirty="0"/>
              <a:t>Searches looking for an answer to a specific question or general information.</a:t>
            </a:r>
            <a:endParaRPr lang="en-US" dirty="0"/>
          </a:p>
          <a:p>
            <a:pPr marL="466725" indent="-466725" fontAlgn="ctr">
              <a:buFont typeface="System Font Regular"/>
              <a:buChar char="✓"/>
            </a:pPr>
            <a:r>
              <a:rPr lang="en-US" dirty="0"/>
              <a:t>18% </a:t>
            </a:r>
            <a:r>
              <a:rPr lang="en-US" b="0" dirty="0"/>
              <a:t>Searches intending to find a specific program, page using the onsite search.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191250"/>
            <a:ext cx="8307388" cy="368300"/>
          </a:xfrm>
        </p:spPr>
        <p:txBody>
          <a:bodyPr>
            <a:normAutofit fontScale="550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5,167 Total on-site searches on CYS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2.69% of users left the site after performing a search.</a:t>
            </a:r>
            <a:endParaRPr dirty="0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4AC4178F-A3BC-60BC-E060-0205E113BCC2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>
          <a:xfrm>
            <a:off x="4726302" y="1708273"/>
            <a:ext cx="3942720" cy="4395665"/>
          </a:xfrm>
          <a:ln>
            <a:solidFill>
              <a:schemeClr val="tx1"/>
            </a:solidFill>
          </a:ln>
        </p:spPr>
      </p:pic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3FD70-BD74-FB52-ED0F-B32674DC97DB}"/>
              </a:ext>
            </a:extLst>
          </p:cNvPr>
          <p:cNvSpPr txBox="1"/>
          <p:nvPr/>
        </p:nvSpPr>
        <p:spPr>
          <a:xfrm>
            <a:off x="4826870" y="1316083"/>
            <a:ext cx="15286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</a:p>
        </p:txBody>
      </p:sp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or each category, you can see the most popular sub-topics searche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pPr marL="0" indent="0">
              <a:buNone/>
            </a:pPr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BBFEF8-8E46-0060-A549-7B6B56E9E0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9E16CC-D04D-150A-74F1-BAF8817EA8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2000" dirty="0"/>
              <a:t>The most popular search categories and terms within CYS</a:t>
            </a:r>
            <a:endParaRPr lang="en-US" dirty="0"/>
          </a:p>
          <a:p>
            <a:endParaRPr lang="en-US" dirty="0"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 idx="4294967295"/>
          </p:nvPr>
        </p:nvSpPr>
        <p:spPr>
          <a:xfrm>
            <a:off x="3063875" y="100013"/>
            <a:ext cx="6080125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What Are The Top Search Sub-Topics?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4B37D5-D3F5-61D4-3A80-1F0B51B92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9" y="976773"/>
            <a:ext cx="6447373" cy="5023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Text, letter&#10;&#10;Description automatically generated">
            <a:extLst>
              <a:ext uri="{FF2B5EF4-FFF2-40B4-BE49-F238E27FC236}">
                <a16:creationId xmlns:a16="http://schemas.microsoft.com/office/drawing/2014/main" id="{058322B8-A6BC-8A72-0B70-65AE4F76C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1"/>
          <a:stretch/>
        </p:blipFill>
        <p:spPr>
          <a:xfrm>
            <a:off x="333143" y="1058863"/>
            <a:ext cx="8353657" cy="4813300"/>
          </a:xfrm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27A277-2D94-781E-9B43-01C0A8E0C758}"/>
              </a:ext>
            </a:extLst>
          </p:cNvPr>
          <p:cNvSpPr txBox="1"/>
          <p:nvPr/>
        </p:nvSpPr>
        <p:spPr>
          <a:xfrm>
            <a:off x="5680364" y="110836"/>
            <a:ext cx="32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There were a total of 521,910 visits, also known as pageviews, to Child and Youth Services (CYS) web pages.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b="0" dirty="0"/>
              <a:t>On average, each user viewed 1.95 pages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en-US" sz="2256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E74E6-5D90-69C6-2913-58B552C8F0C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215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Top US Army Installations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09E9DBA-F822-AAD0-B4C0-A1795095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1965342"/>
            <a:ext cx="3683000" cy="30937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03098" indent="-28575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sz="2000" dirty="0"/>
              <a:t>There are 270,723 total users on the CYS site. </a:t>
            </a:r>
          </a:p>
          <a:p>
            <a:pPr marL="403098" indent="-28575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sz="2000" dirty="0"/>
              <a:t>The average visit duration is 2 minutes and 29 seconds. </a:t>
            </a:r>
          </a:p>
          <a:p>
            <a:pPr marL="403098" indent="-28575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sz="2000" dirty="0"/>
              <a:t>A total of 179,340 visitors were new to the website. </a:t>
            </a:r>
          </a:p>
          <a:p>
            <a:pPr marL="403098" indent="-285750" defTabSz="768095">
              <a:spcBef>
                <a:spcPts val="1600"/>
              </a:spcBef>
              <a:buFont typeface="Wingdings" pitchFamily="2" charset="2"/>
              <a:buChar char="ü"/>
              <a:defRPr sz="2016" b="0"/>
            </a:pPr>
            <a:r>
              <a:rPr lang="en-US" sz="2000" dirty="0"/>
              <a:t>66% of all visitors were new. </a:t>
            </a:r>
            <a:endParaRPr sz="2000" dirty="0"/>
          </a:p>
        </p:txBody>
      </p:sp>
      <p:sp>
        <p:nvSpPr>
          <p:cNvPr id="189" name="Text Placeholder 6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b="0" dirty="0"/>
              <a:t>Program Roll-Up</a:t>
            </a:r>
          </a:p>
          <a:p>
            <a:pPr marL="0" indent="0">
              <a:buNone/>
            </a:pPr>
            <a:endParaRPr sz="1600" b="0" dirty="0">
              <a:latin typeface="+mn-lt"/>
              <a:ea typeface="+mn-ea"/>
              <a:cs typeface="+mn-cs"/>
              <a:sym typeface="Times Roman"/>
            </a:endParaRPr>
          </a:p>
        </p:txBody>
      </p:sp>
      <p:sp>
        <p:nvSpPr>
          <p:cNvPr id="186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6C923C3-B6AA-220D-0140-2C0B1B3CC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6"/>
          <a:stretch/>
        </p:blipFill>
        <p:spPr>
          <a:xfrm>
            <a:off x="4709160" y="1833698"/>
            <a:ext cx="3977640" cy="31906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rketing Reach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5043" y="1496680"/>
            <a:ext cx="4363325" cy="3438065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56.4% of visitors came from online search engines.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27.1% came directly to the site (by typing in the address, using bookmarks, or email links).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8.4% of visitors came from referrals.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6.9% of visitors came from social media.</a:t>
            </a:r>
          </a:p>
          <a:p>
            <a:pPr marL="482600" indent="-342900">
              <a:buFont typeface="Wingdings" pitchFamily="2" charset="2"/>
              <a:buChar char="ü"/>
              <a:defRPr sz="2000" b="0"/>
            </a:pPr>
            <a:r>
              <a:rPr lang="en-US" sz="2016" b="0" dirty="0"/>
              <a:t>1.1%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6583363"/>
            <a:ext cx="358775" cy="3508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7A609-A644-1416-CF60-5EF0564FB8C8}"/>
              </a:ext>
            </a:extLst>
          </p:cNvPr>
          <p:cNvSpPr txBox="1"/>
          <p:nvPr/>
        </p:nvSpPr>
        <p:spPr>
          <a:xfrm>
            <a:off x="2490951" y="3792463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63.8%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78B1AB-1700-44F9-0350-3DB69C27A32A}"/>
              </a:ext>
            </a:extLst>
          </p:cNvPr>
          <p:cNvSpPr txBox="1"/>
          <p:nvPr/>
        </p:nvSpPr>
        <p:spPr>
          <a:xfrm>
            <a:off x="979514" y="2422926"/>
            <a:ext cx="81980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9.2%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06EA91D8-6D81-E997-3C45-FC2A589185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0"/>
          <a:stretch/>
        </p:blipFill>
        <p:spPr>
          <a:xfrm>
            <a:off x="17251" y="1215890"/>
            <a:ext cx="4216368" cy="39996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4163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000" dirty="0"/>
              <a:t>Last quarter there were a total of 158,353 interactions on the CYS pages, which included downloads, email clicks, phone number clicks, and outbound links.</a:t>
            </a:r>
          </a:p>
          <a:p>
            <a:pPr marL="139700" indent="0">
              <a:buNone/>
              <a:defRPr sz="2200" b="0"/>
            </a:pPr>
            <a:r>
              <a:rPr lang="en-US" sz="2000" b="0" dirty="0"/>
              <a:t>	</a:t>
            </a: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054A1C0-2FAE-F349-D647-E33F3EDD8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02" y="2349909"/>
            <a:ext cx="7772400" cy="2303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 idx="4294967295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6496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sz="2200" b="0" dirty="0"/>
              <a:t>18,813</a:t>
            </a:r>
            <a:r>
              <a:rPr lang="en-US" dirty="0"/>
              <a:t> Parents clicked on a </a:t>
            </a:r>
            <a:r>
              <a:rPr lang="en-US" dirty="0" err="1"/>
              <a:t>WebTrac</a:t>
            </a:r>
            <a:r>
              <a:rPr lang="en-US" dirty="0"/>
              <a:t> link from a program page to register or pay for a CYS program.</a:t>
            </a:r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4" name="Picture 3" descr="A picture containing text, hanger, kitchenware&#10;&#10;Description automatically generated">
            <a:extLst>
              <a:ext uri="{FF2B5EF4-FFF2-40B4-BE49-F238E27FC236}">
                <a16:creationId xmlns:a16="http://schemas.microsoft.com/office/drawing/2014/main" id="{23F73A63-DEFB-A662-F999-B85A9B394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1" y="2163017"/>
            <a:ext cx="7772400" cy="2044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3C6AB-C41B-CAA0-052D-7818CDE3A6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1,902 people looking for employment took action and clicked on </a:t>
            </a:r>
            <a:r>
              <a:rPr lang="en-US" sz="2000" b="0" dirty="0" err="1"/>
              <a:t>USAJOBS.gov</a:t>
            </a:r>
            <a:r>
              <a:rPr lang="en-US" sz="2000" b="0" dirty="0"/>
              <a:t>.</a:t>
            </a:r>
          </a:p>
          <a:p>
            <a:pPr marL="466725" indent="-466725"/>
            <a:r>
              <a:rPr lang="en-US" sz="2000" b="0" dirty="0"/>
              <a:t>584 downloads of the CYS Career Guide. </a:t>
            </a:r>
          </a:p>
          <a:p>
            <a:pPr marL="466725" indent="-466725"/>
            <a:r>
              <a:rPr lang="en-US" sz="2000" b="0" dirty="0"/>
              <a:t>84 Rack Card downloads.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 descr="Chart, histogram&#10;&#10;Description automatically generated">
            <a:extLst>
              <a:ext uri="{FF2B5EF4-FFF2-40B4-BE49-F238E27FC236}">
                <a16:creationId xmlns:a16="http://schemas.microsoft.com/office/drawing/2014/main" id="{58BDC1E7-9213-91BA-64FA-0A98E7753B17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5" y="1577340"/>
            <a:ext cx="3978275" cy="3266114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00847-BF5C-85A8-4816-B810374E85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CYS Careers</a:t>
            </a:r>
          </a:p>
        </p:txBody>
      </p:sp>
    </p:spTree>
    <p:extLst>
      <p:ext uri="{BB962C8B-B14F-4D97-AF65-F5344CB8AC3E}">
        <p14:creationId xmlns:p14="http://schemas.microsoft.com/office/powerpoint/2010/main" val="1209702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amily Child Care"/>
          <p:cNvSpPr txBox="1"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</p:spPr>
        <p:txBody>
          <a:bodyPr/>
          <a:lstStyle/>
          <a:p>
            <a:r>
              <a:rPr dirty="0"/>
              <a:t>Family Child Care</a:t>
            </a:r>
          </a:p>
        </p:txBody>
      </p:sp>
      <p:sp>
        <p:nvSpPr>
          <p:cNvPr id="226" name="Last quarter 456 potential FCC providers downloaded the DA 5219 form to begin the application process.…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/>
            <a:r>
              <a:rPr lang="en-US" sz="2000" b="0" dirty="0"/>
              <a:t>14,871 visits</a:t>
            </a:r>
            <a:r>
              <a:rPr lang="en-US" sz="2000" b="0" spc="-90" dirty="0"/>
              <a:t> </a:t>
            </a:r>
            <a:r>
              <a:rPr lang="en-US" sz="2000" b="0" dirty="0"/>
              <a:t>to</a:t>
            </a:r>
            <a:r>
              <a:rPr lang="en-US" sz="2000" b="0" spc="-30" dirty="0"/>
              <a:t> </a:t>
            </a:r>
            <a:r>
              <a:rPr lang="en-US" sz="2000" b="0" dirty="0"/>
              <a:t>program</a:t>
            </a:r>
            <a:r>
              <a:rPr lang="en-US" sz="2000" b="0" spc="-5" dirty="0"/>
              <a:t> </a:t>
            </a:r>
            <a:r>
              <a:rPr lang="en-US" sz="2000" b="0" dirty="0"/>
              <a:t>pages. </a:t>
            </a:r>
          </a:p>
          <a:p>
            <a:pPr marL="466725" indent="-466725"/>
            <a:r>
              <a:rPr lang="en-US" sz="2000" b="0" dirty="0"/>
              <a:t>8,501 users to FCC program pages.</a:t>
            </a:r>
          </a:p>
          <a:p>
            <a:pPr marL="466725" indent="-466725"/>
            <a:r>
              <a:rPr lang="en-US" sz="2000" dirty="0"/>
              <a:t>916 downloads of DA 5219 form!</a:t>
            </a:r>
            <a:endParaRPr lang="en-US" dirty="0"/>
          </a:p>
          <a:p>
            <a:pPr>
              <a:defRPr b="0"/>
            </a:pPr>
            <a:endParaRPr lang="en-US" dirty="0"/>
          </a:p>
          <a:p>
            <a:pPr marL="139700" indent="0">
              <a:buNone/>
              <a:defRPr b="0"/>
            </a:pPr>
            <a:endParaRPr sz="1600" b="0" dirty="0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0DE0FF77-3ED6-80DF-854F-BF298F04BF3D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5" y="1550151"/>
            <a:ext cx="3978275" cy="3757697"/>
          </a:xfrm>
          <a:ln>
            <a:solidFill>
              <a:schemeClr val="tx1"/>
            </a:solidFill>
          </a:ln>
        </p:spPr>
      </p:pic>
      <p:sp>
        <p:nvSpPr>
          <p:cNvPr id="224" name="Slide Number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15954</TotalTime>
  <Words>414</Words>
  <Application>Microsoft Macintosh PowerPoint</Application>
  <PresentationFormat>On-screen Show (4:3)</PresentationFormat>
  <Paragraphs>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Adobe Garamond Pro</vt:lpstr>
      <vt:lpstr>Arial</vt:lpstr>
      <vt:lpstr>Calibri</vt:lpstr>
      <vt:lpstr>Helvetica</vt:lpstr>
      <vt:lpstr>Söhne</vt:lpstr>
      <vt:lpstr>System Font Regular</vt:lpstr>
      <vt:lpstr>US Army</vt:lpstr>
      <vt:lpstr>Wingdings</vt:lpstr>
      <vt:lpstr>us army ppt</vt:lpstr>
      <vt:lpstr>CYS Third Quarter FY24 Insights</vt:lpstr>
      <vt:lpstr>PowerPoint Presentation</vt:lpstr>
      <vt:lpstr>Traffic Highlights</vt:lpstr>
      <vt:lpstr>Visitor Highlights</vt:lpstr>
      <vt:lpstr>Marketing Reach</vt:lpstr>
      <vt:lpstr>Engagement Insights &amp; Highlights</vt:lpstr>
      <vt:lpstr>WebTrac Insights &amp; Highlights</vt:lpstr>
      <vt:lpstr>CYS Careers</vt:lpstr>
      <vt:lpstr>Family Child Care</vt:lpstr>
      <vt:lpstr>School Support Services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85</cp:revision>
  <dcterms:modified xsi:type="dcterms:W3CDTF">2024-07-11T16:14:04Z</dcterms:modified>
</cp:coreProperties>
</file>