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77" r:id="rId3"/>
    <p:sldId id="270" r:id="rId4"/>
    <p:sldId id="258" r:id="rId5"/>
    <p:sldId id="279" r:id="rId6"/>
    <p:sldId id="281" r:id="rId7"/>
    <p:sldId id="282" r:id="rId8"/>
    <p:sldId id="272" r:id="rId9"/>
    <p:sldId id="259" r:id="rId10"/>
    <p:sldId id="260" r:id="rId11"/>
    <p:sldId id="275" r:id="rId12"/>
    <p:sldId id="276" r:id="rId13"/>
    <p:sldId id="262" r:id="rId14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485"/>
    <p:restoredTop sz="94930"/>
  </p:normalViewPr>
  <p:slideViewPr>
    <p:cSldViewPr snapToGrid="0" snapToObjects="1">
      <p:cViewPr varScale="1">
        <p:scale>
          <a:sx n="89" d="100"/>
          <a:sy n="89" d="100"/>
        </p:scale>
        <p:origin x="176" y="7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774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100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MSC Title Slide">
    <p:bg>
      <p:bgPr>
        <a:gradFill flip="none" rotWithShape="1">
          <a:gsLst>
            <a:gs pos="0">
              <a:srgbClr val="F9F9F8"/>
            </a:gs>
            <a:gs pos="74000">
              <a:srgbClr val="7F7F73"/>
            </a:gs>
            <a:gs pos="83000">
              <a:srgbClr val="7F7F73"/>
            </a:gs>
            <a:gs pos="100000">
              <a:srgbClr val="BFBFB9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476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LowerBar" descr="LowerBa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95700"/>
            <a:ext cx="9144000" cy="3162300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332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1pPr>
            <a:lvl2pPr marL="0" indent="4572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2pPr>
            <a:lvl3pPr marL="0" indent="9144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3pPr>
            <a:lvl4pPr marL="0" indent="13716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4pPr>
            <a:lvl5pPr marL="0" indent="18288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" name="Title Text"/>
          <p:cNvSpPr txBox="1">
            <a:spLocks noGrp="1"/>
          </p:cNvSpPr>
          <p:nvPr>
            <p:ph type="title"/>
          </p:nvPr>
        </p:nvSpPr>
        <p:spPr>
          <a:xfrm>
            <a:off x="511744" y="5366880"/>
            <a:ext cx="7155612" cy="484749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>
                <a:solidFill>
                  <a:srgbClr val="FFFFFF"/>
                </a:solidFill>
                <a:effectLst>
                  <a:outerShdw blurRad="88900" dist="38100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t>Title Text</a:t>
            </a:r>
          </a:p>
        </p:txBody>
      </p:sp>
      <p:pic>
        <p:nvPicPr>
          <p:cNvPr id="20" name="ArmyLogo" descr="Army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744" y="0"/>
            <a:ext cx="1495426" cy="1857375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Classification Lower"/>
          <p:cNvSpPr txBox="1"/>
          <p:nvPr/>
        </p:nvSpPr>
        <p:spPr>
          <a:xfrm>
            <a:off x="91439" y="6724790"/>
            <a:ext cx="842391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900" b="1"/>
            </a:lvl1pPr>
          </a:lstStyle>
          <a:p>
            <a:r>
              <a:t>UNCLASSIFIED//FOUO</a:t>
            </a:r>
          </a:p>
        </p:txBody>
      </p:sp>
      <p:sp>
        <p:nvSpPr>
          <p:cNvPr id="22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23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8256" y="4089863"/>
            <a:ext cx="914434" cy="835183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SC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LowerBar" descr="LowerBa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15148"/>
            <a:ext cx="9144000" cy="9239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63" name="TopBar" descr="TopBa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794"/>
            <a:ext cx="9144000" cy="1028701"/>
          </a:xfrm>
          <a:prstGeom prst="rect">
            <a:avLst/>
          </a:prstGeom>
          <a:ln w="12700">
            <a:miter lim="400000"/>
          </a:ln>
        </p:spPr>
      </p:pic>
      <p:sp>
        <p:nvSpPr>
          <p:cNvPr id="164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165" name="Picture 10" descr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6101" y="6054652"/>
            <a:ext cx="659248" cy="602113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67" name="Rectangle 14"/>
          <p:cNvSpPr txBox="1"/>
          <p:nvPr/>
        </p:nvSpPr>
        <p:spPr>
          <a:xfrm>
            <a:off x="45719" y="6596544"/>
            <a:ext cx="3066619" cy="226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457200">
              <a:defRPr sz="1000"/>
            </a:lvl1pPr>
          </a:lstStyle>
          <a:p>
            <a:r>
              <a:t>IMCOM, G9 Marketing (AMIM-WRK)</a:t>
            </a:r>
          </a:p>
        </p:txBody>
      </p:sp>
      <p:sp>
        <p:nvSpPr>
          <p:cNvPr id="168" name="Title Text"/>
          <p:cNvSpPr txBox="1">
            <a:spLocks noGrp="1"/>
          </p:cNvSpPr>
          <p:nvPr>
            <p:ph type="title"/>
          </p:nvPr>
        </p:nvSpPr>
        <p:spPr>
          <a:xfrm>
            <a:off x="841247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6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3887391" y="987425"/>
            <a:ext cx="4629151" cy="4873626"/>
          </a:xfrm>
          <a:prstGeom prst="rect">
            <a:avLst/>
          </a:prstGeom>
        </p:spPr>
        <p:txBody>
          <a:bodyPr/>
          <a:lstStyle>
            <a:lvl1pPr marL="173037" indent="-173037">
              <a:lnSpc>
                <a:spcPct val="90000"/>
              </a:lnSpc>
              <a:spcBef>
                <a:spcPts val="1000"/>
              </a:spcBef>
              <a:defRPr sz="3200"/>
            </a:lvl1pPr>
            <a:lvl2pPr marL="539296" indent="-199571">
              <a:lnSpc>
                <a:spcPct val="90000"/>
              </a:lnSpc>
              <a:spcBef>
                <a:spcPts val="1000"/>
              </a:spcBef>
              <a:defRPr sz="3200"/>
            </a:lvl2pPr>
            <a:lvl3pPr marL="815975" indent="-298450">
              <a:lnSpc>
                <a:spcPct val="90000"/>
              </a:lnSpc>
              <a:spcBef>
                <a:spcPts val="1000"/>
              </a:spcBef>
              <a:defRPr sz="3200"/>
            </a:lvl3pPr>
            <a:lvl4pPr marL="1078547" indent="-276860">
              <a:lnSpc>
                <a:spcPct val="90000"/>
              </a:lnSpc>
              <a:spcBef>
                <a:spcPts val="1000"/>
              </a:spcBef>
              <a:defRPr sz="3200"/>
            </a:lvl4pPr>
            <a:lvl5pPr marL="1335722" indent="-365759">
              <a:lnSpc>
                <a:spcPct val="90000"/>
              </a:lnSpc>
              <a:spcBef>
                <a:spcPts val="1000"/>
              </a:spcBef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0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629840" y="2057400"/>
            <a:ext cx="2949180" cy="3811588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90000"/>
              </a:lnSpc>
              <a:spcBef>
                <a:spcPts val="1000"/>
              </a:spcBef>
              <a:buSzTx/>
              <a:buNone/>
              <a:defRPr sz="1600"/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SC Title Slide copy">
    <p:bg>
      <p:bgPr>
        <a:gradFill flip="none" rotWithShape="1">
          <a:gsLst>
            <a:gs pos="0">
              <a:srgbClr val="F9F9F8"/>
            </a:gs>
            <a:gs pos="74000">
              <a:srgbClr val="7F7F73"/>
            </a:gs>
            <a:gs pos="83000">
              <a:srgbClr val="7F7F73"/>
            </a:gs>
            <a:gs pos="100000">
              <a:srgbClr val="BFBFB9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476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32" name="LowerBar" descr="LowerBa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95700"/>
            <a:ext cx="9144000" cy="3162300"/>
          </a:xfrm>
          <a:prstGeom prst="rect">
            <a:avLst/>
          </a:prstGeom>
          <a:ln w="12700">
            <a:miter lim="400000"/>
          </a:ln>
        </p:spPr>
      </p:pic>
      <p:sp>
        <p:nvSpPr>
          <p:cNvPr id="3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332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1pPr>
            <a:lvl2pPr marL="0" indent="4572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2pPr>
            <a:lvl3pPr marL="0" indent="9144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3pPr>
            <a:lvl4pPr marL="0" indent="13716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4pPr>
            <a:lvl5pPr marL="0" indent="18288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" name="Title Text"/>
          <p:cNvSpPr txBox="1">
            <a:spLocks noGrp="1"/>
          </p:cNvSpPr>
          <p:nvPr>
            <p:ph type="title"/>
          </p:nvPr>
        </p:nvSpPr>
        <p:spPr>
          <a:xfrm>
            <a:off x="511744" y="5366880"/>
            <a:ext cx="7155612" cy="484749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>
                <a:solidFill>
                  <a:srgbClr val="FFFFFF"/>
                </a:solidFill>
                <a:effectLst>
                  <a:outerShdw blurRad="88900" dist="38100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t>Title Text</a:t>
            </a:r>
          </a:p>
        </p:txBody>
      </p:sp>
      <p:pic>
        <p:nvPicPr>
          <p:cNvPr id="35" name="ArmyLogo" descr="Army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744" y="0"/>
            <a:ext cx="1495426" cy="1857375"/>
          </a:xfrm>
          <a:prstGeom prst="rect">
            <a:avLst/>
          </a:prstGeom>
          <a:ln w="12700">
            <a:miter lim="400000"/>
          </a:ln>
        </p:spPr>
      </p:pic>
      <p:sp>
        <p:nvSpPr>
          <p:cNvPr id="36" name="Classification Lower"/>
          <p:cNvSpPr txBox="1"/>
          <p:nvPr/>
        </p:nvSpPr>
        <p:spPr>
          <a:xfrm>
            <a:off x="91439" y="6724790"/>
            <a:ext cx="842391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900" b="1"/>
            </a:lvl1pPr>
          </a:lstStyle>
          <a:p>
            <a:r>
              <a:t>UNCLASSIFIED//FOUO</a:t>
            </a:r>
          </a:p>
        </p:txBody>
      </p:sp>
      <p:sp>
        <p:nvSpPr>
          <p:cNvPr id="37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38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8256" y="4089863"/>
            <a:ext cx="914434" cy="835183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0488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05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  <a:lvl2pPr marL="485245" indent="-145520">
              <a:lnSpc>
                <a:spcPct val="90000"/>
              </a:lnSpc>
              <a:spcBef>
                <a:spcPts val="0"/>
              </a:spcBef>
              <a:defRPr sz="2000" i="1"/>
            </a:lvl2pPr>
            <a:lvl3pPr marL="741362" indent="-223837">
              <a:lnSpc>
                <a:spcPct val="90000"/>
              </a:lnSpc>
              <a:spcBef>
                <a:spcPts val="0"/>
              </a:spcBef>
              <a:defRPr sz="2000" i="1"/>
            </a:lvl3pPr>
            <a:lvl4pPr marL="993951" indent="-192264">
              <a:lnSpc>
                <a:spcPct val="90000"/>
              </a:lnSpc>
              <a:spcBef>
                <a:spcPts val="0"/>
              </a:spcBef>
              <a:defRPr sz="2000" i="1"/>
            </a:lvl4pPr>
            <a:lvl5pPr marL="1223962" indent="-254000">
              <a:lnSpc>
                <a:spcPct val="90000"/>
              </a:lnSpc>
              <a:spcBef>
                <a:spcPts val="0"/>
              </a:spcBef>
              <a:defRPr sz="2000" i="1"/>
            </a:lvl5pPr>
          </a:lstStyle>
          <a:p>
            <a:r>
              <a:t>Click to add bumper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1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  <a:lvl2pPr marL="485245" indent="-145520">
              <a:lnSpc>
                <a:spcPct val="90000"/>
              </a:lnSpc>
              <a:spcBef>
                <a:spcPts val="0"/>
              </a:spcBef>
              <a:defRPr sz="2000" i="1"/>
            </a:lvl2pPr>
            <a:lvl3pPr marL="741362" indent="-223837">
              <a:lnSpc>
                <a:spcPct val="90000"/>
              </a:lnSpc>
              <a:spcBef>
                <a:spcPts val="0"/>
              </a:spcBef>
              <a:defRPr sz="2000" i="1"/>
            </a:lvl3pPr>
            <a:lvl4pPr marL="993951" indent="-192264">
              <a:lnSpc>
                <a:spcPct val="90000"/>
              </a:lnSpc>
              <a:spcBef>
                <a:spcPts val="0"/>
              </a:spcBef>
              <a:defRPr sz="2000" i="1"/>
            </a:lvl4pPr>
            <a:lvl5pPr marL="1223962" indent="-254000">
              <a:lnSpc>
                <a:spcPct val="90000"/>
              </a:lnSpc>
              <a:spcBef>
                <a:spcPts val="0"/>
              </a:spcBef>
              <a:defRPr sz="2000" i="1"/>
            </a:lvl5pPr>
          </a:lstStyle>
          <a:p>
            <a:r>
              <a:t>Click to add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4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4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werBar" descr="LowerBar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5922567"/>
            <a:ext cx="9144000" cy="923926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TopBar" descr="TopBar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-794"/>
            <a:ext cx="9144000" cy="1028701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5" name="Picture 10" descr="Picture 1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96101" y="6054652"/>
            <a:ext cx="659248" cy="602113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358413" cy="350662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" name="Rectangle 14"/>
          <p:cNvSpPr txBox="1"/>
          <p:nvPr/>
        </p:nvSpPr>
        <p:spPr>
          <a:xfrm>
            <a:off x="45719" y="6596544"/>
            <a:ext cx="3066619" cy="226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457200">
              <a:defRPr sz="1000"/>
            </a:lvl1pPr>
          </a:lstStyle>
          <a:p>
            <a:r>
              <a:t>IMCOM, G9 Marketing (AMIM-WRK)</a:t>
            </a:r>
          </a:p>
        </p:txBody>
      </p:sp>
      <p:sp>
        <p:nvSpPr>
          <p:cNvPr id="8" name="Title Text"/>
          <p:cNvSpPr txBox="1">
            <a:spLocks noGrp="1"/>
          </p:cNvSpPr>
          <p:nvPr>
            <p:ph type="title"/>
          </p:nvPr>
        </p:nvSpPr>
        <p:spPr>
          <a:xfrm>
            <a:off x="836761" y="104035"/>
            <a:ext cx="7955281" cy="4801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Title Text</a:t>
            </a:r>
          </a:p>
        </p:txBody>
      </p:sp>
      <p:sp>
        <p:nvSpPr>
          <p:cNvPr id="9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711257"/>
            <a:ext cx="7772401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7" r:id="rId7"/>
    <p:sldLayoutId id="2147483658" r:id="rId8"/>
    <p:sldLayoutId id="2147483661" r:id="rId9"/>
    <p:sldLayoutId id="2147483663" r:id="rId10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173038" marR="0" indent="-173038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✓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514350" marR="0" indent="-174625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786130" marR="0" indent="-268605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–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1032404" marR="0" indent="-230717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▪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1274762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»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650875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0480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5052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39624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October 1 - December 31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484748"/>
          </a:xfrm>
          <a:prstGeom prst="rect">
            <a:avLst/>
          </a:prstGeom>
        </p:spPr>
        <p:txBody>
          <a:bodyPr/>
          <a:lstStyle/>
          <a:p>
            <a:pPr defTabSz="365760">
              <a:defRPr sz="960"/>
            </a:pPr>
            <a:r>
              <a:rPr lang="en-US" dirty="0"/>
              <a:t>01 Oct – 30 Sept</a:t>
            </a:r>
            <a:endParaRPr lang="en-US" sz="480" dirty="0"/>
          </a:p>
          <a:p>
            <a:pPr defTabSz="182880">
              <a:lnSpc>
                <a:spcPct val="100000"/>
              </a:lnSpc>
              <a:defRPr sz="408">
                <a:solidFill>
                  <a:srgbClr val="000000">
                    <a:alpha val="84705"/>
                  </a:srgbClr>
                </a:solidFill>
              </a:defRPr>
            </a:pPr>
            <a:r>
              <a:rPr dirty="0"/>
              <a:t>​</a:t>
            </a:r>
            <a:endParaRPr sz="480" dirty="0"/>
          </a:p>
        </p:txBody>
      </p:sp>
      <p:sp>
        <p:nvSpPr>
          <p:cNvPr id="180" name="CYS First Quarter FY22 Ins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rPr lang="en-US" dirty="0"/>
              <a:t>ACS</a:t>
            </a:r>
            <a:r>
              <a:rPr dirty="0"/>
              <a:t> </a:t>
            </a:r>
            <a:r>
              <a:rPr lang="en-US" dirty="0"/>
              <a:t>Annual </a:t>
            </a:r>
            <a:r>
              <a:rPr dirty="0"/>
              <a:t>FY2</a:t>
            </a:r>
            <a:r>
              <a:rPr lang="en-US" dirty="0"/>
              <a:t>3</a:t>
            </a:r>
            <a:r>
              <a:rPr dirty="0"/>
              <a:t> Insights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10</a:t>
            </a:fld>
            <a:endParaRPr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Engagement</a:t>
            </a:r>
            <a:r>
              <a:rPr dirty="0"/>
              <a:t> Insights &amp; Highlights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18C290-B8A1-214A-BB8F-D340F8AD7CD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41246" y="1014353"/>
            <a:ext cx="7120339" cy="34410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0" dirty="0"/>
              <a:t>Last FY had a total of </a:t>
            </a:r>
            <a:r>
              <a:rPr lang="en-US" sz="2000" dirty="0"/>
              <a:t>272,271 </a:t>
            </a:r>
            <a:r>
              <a:rPr lang="en-US" sz="2000" b="0" dirty="0"/>
              <a:t>interactions on the ACS pages. </a:t>
            </a:r>
            <a:r>
              <a:rPr lang="en-US" sz="1400" b="0" dirty="0">
                <a:solidFill>
                  <a:schemeClr val="bg2"/>
                </a:solidFill>
              </a:rPr>
              <a:t>(interactions are downloads, email clicks, phone number clicks, and outbound links).</a:t>
            </a:r>
          </a:p>
          <a:p>
            <a:pPr marL="0" indent="0">
              <a:buNone/>
            </a:pPr>
            <a:endParaRPr lang="en-US" sz="1400" b="0" dirty="0">
              <a:solidFill>
                <a:schemeClr val="bg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B8E534-FB65-9740-BF86-09CEB1EC3512}"/>
              </a:ext>
            </a:extLst>
          </p:cNvPr>
          <p:cNvSpPr txBox="1"/>
          <p:nvPr/>
        </p:nvSpPr>
        <p:spPr>
          <a:xfrm>
            <a:off x="7750699" y="3005138"/>
            <a:ext cx="912572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Outbound Clicks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89FF92-001C-AA46-BD9B-DCC4E3F783BF}"/>
              </a:ext>
            </a:extLst>
          </p:cNvPr>
          <p:cNvSpPr txBox="1"/>
          <p:nvPr/>
        </p:nvSpPr>
        <p:spPr>
          <a:xfrm>
            <a:off x="5722076" y="2596404"/>
            <a:ext cx="833631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Phone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A96526-6554-3A59-2C78-CD2F12CC497E}"/>
              </a:ext>
            </a:extLst>
          </p:cNvPr>
          <p:cNvSpPr txBox="1"/>
          <p:nvPr/>
        </p:nvSpPr>
        <p:spPr>
          <a:xfrm>
            <a:off x="2286000" y="3315279"/>
            <a:ext cx="457200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8" name="Picture 7" descr="A graph of percentages&#10;&#10;Description automatically generated">
            <a:extLst>
              <a:ext uri="{FF2B5EF4-FFF2-40B4-BE49-F238E27FC236}">
                <a16:creationId xmlns:a16="http://schemas.microsoft.com/office/drawing/2014/main" id="{99BC07DC-F32E-72B2-879B-8BF3F90509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708" y="2457122"/>
            <a:ext cx="5924584" cy="171631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DFD84-6B3C-184E-BC47-62F76791B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A1ACD-8E79-914C-9B2F-C32598F78E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346075" indent="-346075">
              <a:lnSpc>
                <a:spcPct val="150000"/>
              </a:lnSpc>
            </a:pPr>
            <a:r>
              <a:rPr lang="en-US" sz="2016" b="0" dirty="0">
                <a:latin typeface="Arial" panose="020B0604020202020204" pitchFamily="34" charset="0"/>
                <a:cs typeface="Arial" panose="020B0604020202020204" pitchFamily="34" charset="0"/>
              </a:rPr>
              <a:t>43</a:t>
            </a:r>
            <a:r>
              <a:rPr lang="en-US" sz="2000" b="0" dirty="0"/>
              <a:t>% of searches are looking for an answer to a specific question or general information. </a:t>
            </a:r>
          </a:p>
          <a:p>
            <a:pPr marL="346075" indent="-346075">
              <a:lnSpc>
                <a:spcPct val="150000"/>
              </a:lnSpc>
            </a:pPr>
            <a:r>
              <a:rPr lang="en-US" sz="2000" b="0" dirty="0"/>
              <a:t>42% of searches are looking to investigate brands or services and intend to complete an action or purchase. </a:t>
            </a:r>
          </a:p>
          <a:p>
            <a:pPr marL="346075" indent="-346075">
              <a:lnSpc>
                <a:spcPct val="150000"/>
              </a:lnSpc>
            </a:pPr>
            <a:r>
              <a:rPr lang="en-US" sz="2000" b="0" dirty="0"/>
              <a:t>15% of searches intend to find a specific program page using the on-site search.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12639-C786-1D44-9EE9-7B9C1C673C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21E657-3B02-0B49-BC22-EB4D67CE5E0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6611" y="580716"/>
            <a:ext cx="7470628" cy="369333"/>
          </a:xfrm>
        </p:spPr>
        <p:txBody>
          <a:bodyPr>
            <a:normAutofit fontScale="55000" lnSpcReduction="20000"/>
          </a:bodyPr>
          <a:lstStyle/>
          <a:p>
            <a:r>
              <a:rPr lang="en-US" sz="2800" b="0" dirty="0"/>
              <a:t>Search intent is defined as being the underlying purpose behind an online query.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450527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12</a:t>
            </a:fld>
            <a:endParaRPr/>
          </a:p>
        </p:txBody>
      </p:sp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Search Insights</a:t>
            </a:r>
            <a:endParaRPr dirty="0"/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8,630 Total on-site searches on ACS pages to find more information. 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dirty="0"/>
              <a:t>81.58% of users left the site after performing a search.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065618-AC73-3FE4-9749-86739F67D99F}"/>
              </a:ext>
            </a:extLst>
          </p:cNvPr>
          <p:cNvSpPr txBox="1"/>
          <p:nvPr/>
        </p:nvSpPr>
        <p:spPr>
          <a:xfrm>
            <a:off x="4662487" y="1358900"/>
            <a:ext cx="215502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 Terms</a:t>
            </a:r>
          </a:p>
        </p:txBody>
      </p:sp>
      <p:pic>
        <p:nvPicPr>
          <p:cNvPr id="6" name="Picture 5" descr="A table with text on it&#10;&#10;Description automatically generated">
            <a:extLst>
              <a:ext uri="{FF2B5EF4-FFF2-40B4-BE49-F238E27FC236}">
                <a16:creationId xmlns:a16="http://schemas.microsoft.com/office/drawing/2014/main" id="{32BD81F0-05DD-C790-987B-AFBAC979B1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487" y="1728230"/>
            <a:ext cx="4203700" cy="379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624259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13</a:t>
            </a:fld>
            <a:endParaRPr/>
          </a:p>
        </p:txBody>
      </p:sp>
      <p:sp>
        <p:nvSpPr>
          <p:cNvPr id="209" name="What Are The Top Search Sub-Topics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What Are The Top Search Sub-Topics?</a:t>
            </a:r>
          </a:p>
        </p:txBody>
      </p:sp>
      <p:sp>
        <p:nvSpPr>
          <p:cNvPr id="210" name="For each category, you can see the most popular sub-topics searches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795527">
              <a:defRPr sz="1740"/>
            </a:lvl1pPr>
          </a:lstStyle>
          <a:p>
            <a:r>
              <a:rPr lang="en-US" sz="1500" dirty="0"/>
              <a:t>The most popular search categories &gt; terms within ACS.</a:t>
            </a:r>
            <a:endParaRPr sz="1500" dirty="0"/>
          </a:p>
        </p:txBody>
      </p:sp>
      <p:pic>
        <p:nvPicPr>
          <p:cNvPr id="6" name="Picture 5" descr="A screenshot of a graph&#10;&#10;Description automatically generated">
            <a:extLst>
              <a:ext uri="{FF2B5EF4-FFF2-40B4-BE49-F238E27FC236}">
                <a16:creationId xmlns:a16="http://schemas.microsoft.com/office/drawing/2014/main" id="{178E40B2-345E-5867-4BC2-A6B32F5B570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93"/>
          <a:stretch/>
        </p:blipFill>
        <p:spPr>
          <a:xfrm>
            <a:off x="836760" y="1159862"/>
            <a:ext cx="7772400" cy="4538276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884756-53CD-CB4E-947D-FF3057ED88EA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 descr="A graph of a graph&#10;&#10;Description automatically generated with medium confidence">
            <a:extLst>
              <a:ext uri="{FF2B5EF4-FFF2-40B4-BE49-F238E27FC236}">
                <a16:creationId xmlns:a16="http://schemas.microsoft.com/office/drawing/2014/main" id="{AFFA99FE-9570-F5EF-0114-FA51BF363D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062497"/>
            <a:ext cx="7772400" cy="4467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3</a:t>
            </a:fld>
            <a:endParaRPr dirty="0"/>
          </a:p>
        </p:txBody>
      </p:sp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type="body" idx="1"/>
          </p:nvPr>
        </p:nvSpPr>
        <p:spPr>
          <a:xfrm>
            <a:off x="836761" y="711257"/>
            <a:ext cx="7772401" cy="5013138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endParaRPr lang="en-US" dirty="0"/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endParaRPr lang="en-US" dirty="0"/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dirty="0"/>
              <a:t>ACS pages received 600,470 visits in FY23.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dirty="0"/>
              <a:t>Engagement on ACS pages is 47%.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dirty="0"/>
              <a:t>There were 326,051 total users who made a visit to ACS.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dirty="0"/>
              <a:t>Most of the social traffic came from Facebook.</a:t>
            </a:r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endParaRPr lang="en-US" dirty="0"/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br>
              <a:rPr lang="en-US" dirty="0"/>
            </a:b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3110007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4</a:t>
            </a:fld>
            <a:endParaRPr/>
          </a:p>
        </p:txBody>
      </p:sp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Visitor Highlights</a:t>
            </a:r>
          </a:p>
        </p:txBody>
      </p:sp>
      <p:sp>
        <p:nvSpPr>
          <p:cNvPr id="189" name="Text Placeholder 6"/>
          <p:cNvSpPr>
            <a:spLocks noGrp="1"/>
          </p:cNvSpPr>
          <p:nvPr>
            <p:ph type="body" idx="4294967295"/>
          </p:nvPr>
        </p:nvSpPr>
        <p:spPr>
          <a:xfrm>
            <a:off x="836761" y="619125"/>
            <a:ext cx="6426052" cy="3683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>
            <a:normAutofit/>
          </a:bodyPr>
          <a:lstStyle>
            <a:lvl1pPr defTabSz="557784">
              <a:defRPr sz="1220"/>
            </a:lvl1pPr>
          </a:lstStyle>
          <a:p>
            <a:pPr marL="0" indent="0">
              <a:buNone/>
            </a:pPr>
            <a:endParaRPr sz="1600" dirty="0">
              <a:latin typeface="+mn-lt"/>
              <a:ea typeface="+mn-ea"/>
              <a:cs typeface="+mn-cs"/>
              <a:sym typeface="Times Roman"/>
            </a:endParaRPr>
          </a:p>
        </p:txBody>
      </p:sp>
      <p:pic>
        <p:nvPicPr>
          <p:cNvPr id="6" name="Picture 5" descr="A screenshot of a table&#10;&#10;Description automatically generated">
            <a:extLst>
              <a:ext uri="{FF2B5EF4-FFF2-40B4-BE49-F238E27FC236}">
                <a16:creationId xmlns:a16="http://schemas.microsoft.com/office/drawing/2014/main" id="{7E4E81F4-812F-0C64-CCFC-138AB149CE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82" y="1671536"/>
            <a:ext cx="8440959" cy="351492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5</a:t>
            </a:fld>
            <a:endParaRPr/>
          </a:p>
        </p:txBody>
      </p:sp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Visitor Highlights</a:t>
            </a:r>
          </a:p>
        </p:txBody>
      </p:sp>
      <p:sp>
        <p:nvSpPr>
          <p:cNvPr id="189" name="Text Placeholder 6"/>
          <p:cNvSpPr>
            <a:spLocks noGrp="1"/>
          </p:cNvSpPr>
          <p:nvPr>
            <p:ph type="body" idx="4294967295"/>
          </p:nvPr>
        </p:nvSpPr>
        <p:spPr>
          <a:xfrm>
            <a:off x="836761" y="619125"/>
            <a:ext cx="6426052" cy="36830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rmAutofit/>
          </a:bodyPr>
          <a:lstStyle>
            <a:lvl1pPr defTabSz="557784">
              <a:defRPr sz="1220"/>
            </a:lvl1pPr>
          </a:lstStyle>
          <a:p>
            <a:pPr marL="0" indent="0">
              <a:buNone/>
            </a:pPr>
            <a:r>
              <a:rPr lang="en-US" sz="1600" dirty="0"/>
              <a:t>Continued</a:t>
            </a:r>
            <a:endParaRPr sz="1600" dirty="0">
              <a:latin typeface="+mn-lt"/>
              <a:ea typeface="+mn-ea"/>
              <a:cs typeface="+mn-cs"/>
              <a:sym typeface="Times Roman"/>
            </a:endParaRPr>
          </a:p>
        </p:txBody>
      </p:sp>
      <p:pic>
        <p:nvPicPr>
          <p:cNvPr id="4" name="Picture 3" descr="A screenshot of a graph&#10;&#10;Description automatically generated">
            <a:extLst>
              <a:ext uri="{FF2B5EF4-FFF2-40B4-BE49-F238E27FC236}">
                <a16:creationId xmlns:a16="http://schemas.microsoft.com/office/drawing/2014/main" id="{930C43BB-64BB-42E9-480E-F5C9B5C8F0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201" y="1563946"/>
            <a:ext cx="7772400" cy="3629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27466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A8DA0-3D91-B591-AD95-4E61BCFA1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 10 ACS Content Creators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03E1D5-7273-2A7E-5122-631483BDF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AA373B-6014-E6D0-A428-3A8D6FC447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9B3CB6F-3F7D-0A35-D6C8-A93A75B44C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446" y="826552"/>
            <a:ext cx="6477000" cy="511810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0019355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06F3F-4FE4-A1BD-9586-8BEF30067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Pages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410285-9AA8-0705-1BAE-8F4EF08D1B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3805" y="1271587"/>
            <a:ext cx="7480300" cy="4399845"/>
          </a:xfrm>
        </p:spPr>
        <p:txBody>
          <a:bodyPr/>
          <a:lstStyle/>
          <a:p>
            <a:pPr marL="0" indent="0">
              <a:buNone/>
            </a:pPr>
            <a:r>
              <a:rPr lang="en-US" sz="1900" b="0" dirty="0"/>
              <a:t>Web managers created 191 new ACS pages, program pages, and happenings on EPW last year. (Data from EPW Page Report)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783E00-EEFA-8F3B-D26A-4D807CC32F4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428E9BD-21BB-A25E-BC11-670592C8C9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901"/>
          <a:stretch/>
        </p:blipFill>
        <p:spPr bwMode="auto">
          <a:xfrm>
            <a:off x="943805" y="2240234"/>
            <a:ext cx="7480300" cy="293184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573944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8</a:t>
            </a:fld>
            <a:endParaRPr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Happenings </a:t>
            </a:r>
            <a:r>
              <a:rPr dirty="0"/>
              <a:t>Insights &amp; Highlights</a:t>
            </a:r>
          </a:p>
        </p:txBody>
      </p:sp>
      <p:sp>
        <p:nvSpPr>
          <p:cNvPr id="201" name="Text Placeholder 6"/>
          <p:cNvSpPr>
            <a:spLocks noGrp="1"/>
          </p:cNvSpPr>
          <p:nvPr>
            <p:ph type="body" sz="quarter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17A55-F57F-527D-3888-A1A67A41CD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 descr="A screenshot of a graph&#10;&#10;Description automatically generated">
            <a:extLst>
              <a:ext uri="{FF2B5EF4-FFF2-40B4-BE49-F238E27FC236}">
                <a16:creationId xmlns:a16="http://schemas.microsoft.com/office/drawing/2014/main" id="{F245F7BF-44F3-2E5D-6AE0-ADA5640B58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655" y="1521272"/>
            <a:ext cx="7772400" cy="355309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97806471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9</a:t>
            </a:fld>
            <a:endParaRPr/>
          </a:p>
        </p:txBody>
      </p:sp>
      <p:sp>
        <p:nvSpPr>
          <p:cNvPr id="194" name="Marketing Reach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Marketing Reach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92C76-CBF1-2B42-A3AB-FD3F10374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96543" y="1807028"/>
            <a:ext cx="3875314" cy="3842658"/>
          </a:xfrm>
        </p:spPr>
        <p:txBody>
          <a:bodyPr>
            <a:normAutofit fontScale="92500" lnSpcReduction="20000"/>
          </a:bodyPr>
          <a:lstStyle/>
          <a:p>
            <a:pPr marL="482600" indent="-342900">
              <a:defRPr sz="2000" b="0"/>
            </a:pPr>
            <a:r>
              <a:rPr lang="en-US" sz="2016" b="0" dirty="0"/>
              <a:t>62.9% of visitors came from O</a:t>
            </a:r>
            <a:r>
              <a:rPr lang="en-US" sz="2016" dirty="0"/>
              <a:t>rganic Search</a:t>
            </a:r>
            <a:r>
              <a:rPr lang="en-US" sz="2016" b="0" dirty="0"/>
              <a:t> Engine queries. </a:t>
            </a:r>
          </a:p>
          <a:p>
            <a:pPr marL="482600" indent="-342900">
              <a:defRPr sz="2000" b="0"/>
            </a:pPr>
            <a:r>
              <a:rPr lang="en-US" sz="2016" b="0" dirty="0"/>
              <a:t>22.7% of visitors came directly to the site (by typing in the address, using bookmarks, or email links).</a:t>
            </a:r>
          </a:p>
          <a:p>
            <a:pPr marL="482600" indent="-342900">
              <a:defRPr sz="2000" b="0"/>
            </a:pPr>
            <a:r>
              <a:rPr lang="en-US" sz="2016" b="0" dirty="0"/>
              <a:t>9.9% of visitors came from Referral links on 3</a:t>
            </a:r>
            <a:r>
              <a:rPr lang="en-US" sz="2016" b="0" baseline="30000" dirty="0"/>
              <a:t>rd</a:t>
            </a:r>
            <a:r>
              <a:rPr lang="en-US" sz="2016" b="0" dirty="0"/>
              <a:t> party web sites. </a:t>
            </a:r>
          </a:p>
          <a:p>
            <a:pPr marL="482600" indent="-342900">
              <a:defRPr sz="2000" b="0"/>
            </a:pPr>
            <a:r>
              <a:rPr lang="en-US" sz="2016" b="0" dirty="0"/>
              <a:t>4.5% of visitors came from Social Media.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85102F-783A-4B47-873D-BCB60695721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FF99CE-5E56-AA41-BA85-53917BB3B4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1792E7-01A9-A478-7BE2-987667E7AAC2}"/>
              </a:ext>
            </a:extLst>
          </p:cNvPr>
          <p:cNvSpPr txBox="1"/>
          <p:nvPr/>
        </p:nvSpPr>
        <p:spPr>
          <a:xfrm>
            <a:off x="2566435" y="3522498"/>
            <a:ext cx="2038568" cy="6771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endParaRPr kumimoji="0" lang="en-US" sz="240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  <a:p>
            <a:r>
              <a:rPr kumimoji="0" lang="en-US" sz="140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Organic</a:t>
            </a:r>
          </a:p>
        </p:txBody>
      </p:sp>
      <p:pic>
        <p:nvPicPr>
          <p:cNvPr id="9" name="Picture 8" descr="A pie chart with different numbers&#10;&#10;Description automatically generated">
            <a:extLst>
              <a:ext uri="{FF2B5EF4-FFF2-40B4-BE49-F238E27FC236}">
                <a16:creationId xmlns:a16="http://schemas.microsoft.com/office/drawing/2014/main" id="{0E1E28E0-5556-4298-9EE4-BC6F6CB657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50" y="1386813"/>
            <a:ext cx="4037211" cy="400073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8717</TotalTime>
  <Words>313</Words>
  <Application>Microsoft Macintosh PowerPoint</Application>
  <PresentationFormat>On-screen Show (4:3)</PresentationFormat>
  <Paragraphs>50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Helvetica</vt:lpstr>
      <vt:lpstr>Times Roman</vt:lpstr>
      <vt:lpstr>Wingdings</vt:lpstr>
      <vt:lpstr>MSC Theme</vt:lpstr>
      <vt:lpstr>ACS Annual FY23 Insights</vt:lpstr>
      <vt:lpstr>Web Analytics Summary</vt:lpstr>
      <vt:lpstr>Traffic Highlights</vt:lpstr>
      <vt:lpstr>Visitor Highlights</vt:lpstr>
      <vt:lpstr>Visitor Highlights</vt:lpstr>
      <vt:lpstr>Top 10 ACS Content Creators</vt:lpstr>
      <vt:lpstr>New Pages</vt:lpstr>
      <vt:lpstr>Happenings Insights &amp; Highlights</vt:lpstr>
      <vt:lpstr>Marketing Reach</vt:lpstr>
      <vt:lpstr>Engagement Insights &amp; Highlights</vt:lpstr>
      <vt:lpstr>Search Intent</vt:lpstr>
      <vt:lpstr>Search Insights</vt:lpstr>
      <vt:lpstr>What Are The Top Search Sub-Topics?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Jessica Dunbar</cp:lastModifiedBy>
  <cp:revision>66</cp:revision>
  <dcterms:modified xsi:type="dcterms:W3CDTF">2023-10-31T14:57:25Z</dcterms:modified>
</cp:coreProperties>
</file>