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79" r:id="rId6"/>
    <p:sldId id="281" r:id="rId7"/>
    <p:sldId id="282" r:id="rId8"/>
    <p:sldId id="272" r:id="rId9"/>
    <p:sldId id="259" r:id="rId10"/>
    <p:sldId id="260" r:id="rId11"/>
    <p:sldId id="275" r:id="rId12"/>
    <p:sldId id="276" r:id="rId13"/>
    <p:sldId id="262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85"/>
    <p:restoredTop sz="94930"/>
  </p:normalViewPr>
  <p:slideViewPr>
    <p:cSldViewPr snapToGrid="0" snapToObjects="1">
      <p:cViewPr varScale="1">
        <p:scale>
          <a:sx n="89" d="100"/>
          <a:sy n="89" d="100"/>
        </p:scale>
        <p:origin x="17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7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1" r:id="rId9"/>
    <p:sldLayoutId id="2147483663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30 Sept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ACS</a:t>
            </a:r>
            <a:r>
              <a:rPr dirty="0"/>
              <a:t> </a:t>
            </a:r>
            <a:r>
              <a:rPr lang="en-US" dirty="0"/>
              <a:t>Annual </a:t>
            </a:r>
            <a:r>
              <a:rPr dirty="0"/>
              <a:t>FY2</a:t>
            </a:r>
            <a:r>
              <a:rPr lang="en-US" dirty="0"/>
              <a:t>3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246" y="1014353"/>
            <a:ext cx="7120339" cy="3441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FY had a total of </a:t>
            </a:r>
            <a:r>
              <a:rPr lang="en-US" sz="2000" dirty="0"/>
              <a:t>272,271 </a:t>
            </a:r>
            <a:r>
              <a:rPr lang="en-US" sz="2000" b="0" dirty="0"/>
              <a:t>interactions on the ACS pages. </a:t>
            </a:r>
            <a:r>
              <a:rPr lang="en-US" sz="1400" b="0" dirty="0">
                <a:solidFill>
                  <a:schemeClr val="bg2"/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graph of percentages&#10;&#10;Description automatically generated">
            <a:extLst>
              <a:ext uri="{FF2B5EF4-FFF2-40B4-BE49-F238E27FC236}">
                <a16:creationId xmlns:a16="http://schemas.microsoft.com/office/drawing/2014/main" id="{99BC07DC-F32E-72B2-879B-8BF3F9050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8" y="2457122"/>
            <a:ext cx="5924584" cy="17163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6075" indent="-346075">
              <a:lnSpc>
                <a:spcPct val="150000"/>
              </a:lnSpc>
            </a:pPr>
            <a:r>
              <a:rPr lang="en-US" sz="2016" b="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b="0" dirty="0"/>
              <a:t>% of searches are looking for an answer to a specific question or general information. </a:t>
            </a:r>
          </a:p>
          <a:p>
            <a:pPr marL="346075" indent="-346075">
              <a:lnSpc>
                <a:spcPct val="150000"/>
              </a:lnSpc>
            </a:pPr>
            <a:r>
              <a:rPr lang="en-US" sz="2000" b="0" dirty="0"/>
              <a:t>42% of searches are looking to investigate brands or services and intend to complete an action or purchase. </a:t>
            </a:r>
          </a:p>
          <a:p>
            <a:pPr marL="346075" indent="-346075">
              <a:lnSpc>
                <a:spcPct val="150000"/>
              </a:lnSpc>
            </a:pPr>
            <a:r>
              <a:rPr lang="en-US" sz="2000" b="0" dirty="0"/>
              <a:t>15% of searches intend to find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8,630 Total on-site searches on ACS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81.58% of users left the site after performing a search.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pic>
        <p:nvPicPr>
          <p:cNvPr id="6" name="Picture 5" descr="A table with text on it&#10;&#10;Description automatically generated">
            <a:extLst>
              <a:ext uri="{FF2B5EF4-FFF2-40B4-BE49-F238E27FC236}">
                <a16:creationId xmlns:a16="http://schemas.microsoft.com/office/drawing/2014/main" id="{32BD81F0-05DD-C790-987B-AFBAC979B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7" y="1728230"/>
            <a:ext cx="42037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sz="1500" dirty="0"/>
              <a:t>The most popular search categories &gt; terms within ACS.</a:t>
            </a:r>
            <a:endParaRPr sz="1500" dirty="0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178E40B2-345E-5867-4BC2-A6B32F5B5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"/>
          <a:stretch/>
        </p:blipFill>
        <p:spPr>
          <a:xfrm>
            <a:off x="836760" y="1159862"/>
            <a:ext cx="7772400" cy="45382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84756-53CD-CB4E-947D-FF3057ED88E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FFA99FE-9570-F5EF-0114-FA51BF363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2497"/>
            <a:ext cx="7772400" cy="44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50131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ACS pages received 600,470 visits in FY23.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Engagement on ACS pages is 47%.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There were 326,051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6" name="Picture 5" descr="A screenshot of a table&#10;&#10;Description automatically generated">
            <a:extLst>
              <a:ext uri="{FF2B5EF4-FFF2-40B4-BE49-F238E27FC236}">
                <a16:creationId xmlns:a16="http://schemas.microsoft.com/office/drawing/2014/main" id="{7E4E81F4-812F-0C64-CCFC-138AB149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2" y="1671536"/>
            <a:ext cx="8440959" cy="35149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dirty="0"/>
              <a:t>Continued</a:t>
            </a: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930C43BB-64BB-42E9-480E-F5C9B5C8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1" y="1563946"/>
            <a:ext cx="7772400" cy="36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746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8DA0-3D91-B591-AD95-4E61BCFA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ACS Content Creators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3E1D5-7273-2A7E-5122-631483BDF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A373B-6014-E6D0-A428-3A8D6FC447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B3CB6F-3F7D-0A35-D6C8-A93A75B4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46" y="826552"/>
            <a:ext cx="6477000" cy="51181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193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6F3F-4FE4-A1BD-9586-8BEF3006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10285-9AA8-0705-1BAE-8F4EF08D1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805" y="1271587"/>
            <a:ext cx="7480300" cy="4399845"/>
          </a:xfrm>
        </p:spPr>
        <p:txBody>
          <a:bodyPr/>
          <a:lstStyle/>
          <a:p>
            <a:pPr marL="0" indent="0">
              <a:buNone/>
            </a:pPr>
            <a:r>
              <a:rPr lang="en-US" sz="1900" b="0" dirty="0"/>
              <a:t>Web managers created 191 new ACS pages, program pages, and happenings on EPW last year. (Data from EPW Page Report)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83E00-EEFA-8F3B-D26A-4D807CC32F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28E9BD-21BB-A25E-BC11-670592C8C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1"/>
          <a:stretch/>
        </p:blipFill>
        <p:spPr bwMode="auto">
          <a:xfrm>
            <a:off x="943805" y="2240234"/>
            <a:ext cx="7480300" cy="29318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394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 </a:t>
            </a:r>
            <a:r>
              <a:rPr dirty="0"/>
              <a:t>Insights &amp; Highlights</a:t>
            </a:r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17A55-F57F-527D-3888-A1A67A41C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F245F7BF-44F3-2E5D-6AE0-ADA5640B5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5" y="1521272"/>
            <a:ext cx="7772400" cy="3553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543" y="1807028"/>
            <a:ext cx="3875314" cy="3842658"/>
          </a:xfrm>
        </p:spPr>
        <p:txBody>
          <a:bodyPr>
            <a:normAutofit fontScale="925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62.9%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defRPr sz="2000" b="0"/>
            </a:pPr>
            <a:r>
              <a:rPr lang="en-US" sz="2016" b="0" dirty="0"/>
              <a:t>22.7% of visitors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9.9%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defRPr sz="2000" b="0"/>
            </a:pPr>
            <a:r>
              <a:rPr lang="en-US" sz="2016" b="0" dirty="0"/>
              <a:t>4.5% of visitors came from Social Media.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792E7-01A9-A478-7BE2-987667E7AAC2}"/>
              </a:ext>
            </a:extLst>
          </p:cNvPr>
          <p:cNvSpPr txBox="1"/>
          <p:nvPr/>
        </p:nvSpPr>
        <p:spPr>
          <a:xfrm>
            <a:off x="2566435" y="3522498"/>
            <a:ext cx="203856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Organic</a:t>
            </a:r>
          </a:p>
        </p:txBody>
      </p:sp>
      <p:pic>
        <p:nvPicPr>
          <p:cNvPr id="9" name="Picture 8" descr="A pie chart with different numbers&#10;&#10;Description automatically generated">
            <a:extLst>
              <a:ext uri="{FF2B5EF4-FFF2-40B4-BE49-F238E27FC236}">
                <a16:creationId xmlns:a16="http://schemas.microsoft.com/office/drawing/2014/main" id="{0E1E28E0-5556-4298-9EE4-BC6F6CB6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0" y="1386813"/>
            <a:ext cx="4037211" cy="40007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8717</TotalTime>
  <Words>313</Words>
  <Application>Microsoft Macintosh PowerPoint</Application>
  <PresentationFormat>On-screen Show (4:3)</PresentationFormat>
  <Paragraphs>50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Times Roman</vt:lpstr>
      <vt:lpstr>Wingdings</vt:lpstr>
      <vt:lpstr>MSC Theme</vt:lpstr>
      <vt:lpstr>ACS Annual FY23 Insights</vt:lpstr>
      <vt:lpstr>Web Analytics Summary</vt:lpstr>
      <vt:lpstr>Traffic Highlights</vt:lpstr>
      <vt:lpstr>Visitor Highlights</vt:lpstr>
      <vt:lpstr>Visitor Highlights</vt:lpstr>
      <vt:lpstr>Top 10 ACS Content Creators</vt:lpstr>
      <vt:lpstr>New Pages</vt:lpstr>
      <vt:lpstr>Happenings Insights &amp; Highlights</vt:lpstr>
      <vt:lpstr>Marketing Reach</vt:lpstr>
      <vt:lpstr>Engagement 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66</cp:revision>
  <dcterms:modified xsi:type="dcterms:W3CDTF">2023-10-31T14:57:25Z</dcterms:modified>
</cp:coreProperties>
</file>