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1"/>
  </p:sldMasterIdLst>
  <p:notesMasterIdLst>
    <p:notesMasterId r:id="rId110"/>
  </p:notesMasterIdLst>
  <p:sldIdLst>
    <p:sldId id="361" r:id="rId2"/>
    <p:sldId id="360" r:id="rId3"/>
    <p:sldId id="362" r:id="rId4"/>
    <p:sldId id="256" r:id="rId5"/>
    <p:sldId id="257" r:id="rId6"/>
    <p:sldId id="258" r:id="rId7"/>
    <p:sldId id="259" r:id="rId8"/>
    <p:sldId id="260" r:id="rId9"/>
    <p:sldId id="261" r:id="rId10"/>
    <p:sldId id="262" r:id="rId11"/>
    <p:sldId id="280"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63"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2D46EBDE-001A-4AA1-BF01-E0E542344789}" type="datetimeFigureOut">
              <a:rPr lang="en-US" smtClean="0"/>
              <a:pPr/>
              <a:t>2/6/2013</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CB97704F-A9FE-45F2-9927-BAD7DF3D7D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97704F-A9FE-45F2-9927-BAD7DF3D7DAC}"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navigating this, have students log in</a:t>
            </a:r>
            <a:endParaRPr lang="en-US" dirty="0"/>
          </a:p>
        </p:txBody>
      </p:sp>
      <p:sp>
        <p:nvSpPr>
          <p:cNvPr id="4" name="Slide Number Placeholder 3"/>
          <p:cNvSpPr>
            <a:spLocks noGrp="1"/>
          </p:cNvSpPr>
          <p:nvPr>
            <p:ph type="sldNum" sz="quarter" idx="10"/>
          </p:nvPr>
        </p:nvSpPr>
        <p:spPr/>
        <p:txBody>
          <a:bodyPr/>
          <a:lstStyle/>
          <a:p>
            <a:fld id="{CB97704F-A9FE-45F2-9927-BAD7DF3D7DA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07E1CF7-1734-496F-8C3E-F5B71BBEBF20}" type="datetime1">
              <a:rPr lang="en-US" smtClean="0"/>
              <a:t>2/6/2013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A4713C8-A67F-480A-8163-C73E929256A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EE218F-3D6C-41AA-9AC0-F67BFE1084B3}" type="datetime1">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713C8-A67F-480A-8163-C73E929256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1A732-91B9-4BDE-AB53-7D857ECE824A}" type="datetime1">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713C8-A67F-480A-8163-C73E929256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933921-7221-4EB6-9D0F-B26D96CBADE4}" type="datetime1">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713C8-A67F-480A-8163-C73E929256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970D0E-F1A3-4C20-B4FA-9C39D4F6A972}" type="datetime1">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713C8-A67F-480A-8163-C73E929256A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96EE62-1A1D-482C-9F1E-365BAA85B329}" type="datetime1">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713C8-A67F-480A-8163-C73E929256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6BCB11-E082-45A9-BD08-DA6ADA2C58A1}" type="datetime1">
              <a:rPr lang="en-US" smtClean="0"/>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713C8-A67F-480A-8163-C73E929256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C2B42E-69B0-4E09-A46A-96C0C46A865A}" type="datetime1">
              <a:rPr lang="en-US" smtClean="0"/>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713C8-A67F-480A-8163-C73E929256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91B03-741F-489C-B6D0-D16264720CAB}" type="datetime1">
              <a:rPr lang="en-US" smtClean="0"/>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713C8-A67F-480A-8163-C73E929256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9C31E3-2D4C-4577-8220-3075E2E15CB2}" type="datetime1">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713C8-A67F-480A-8163-C73E929256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EE4302-27C5-4597-A346-754A2072A36C}" type="datetime1">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A4713C8-A67F-480A-8163-C73E929256A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F77D48A-289A-43AA-AD13-6662BF346765}" type="datetime1">
              <a:rPr lang="en-US" smtClean="0"/>
              <a:t>2/6/2013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A4713C8-A67F-480A-8163-C73E929256A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wrportal.army.mi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normAutofit/>
          </a:bodyPr>
          <a:lstStyle/>
          <a:p>
            <a:r>
              <a:rPr lang="en-US" dirty="0" smtClean="0"/>
              <a:t>Section 1 – </a:t>
            </a:r>
            <a:r>
              <a:rPr lang="en-US" dirty="0" err="1" smtClean="0"/>
              <a:t>FoodTrak</a:t>
            </a:r>
            <a:r>
              <a:rPr lang="en-US" dirty="0" smtClean="0"/>
              <a:t> Intro</a:t>
            </a:r>
          </a:p>
          <a:p>
            <a:pPr lvl="1"/>
            <a:r>
              <a:rPr lang="en-US" dirty="0" smtClean="0"/>
              <a:t>Basic Information		2</a:t>
            </a:r>
          </a:p>
          <a:p>
            <a:pPr lvl="1"/>
            <a:r>
              <a:rPr lang="en-US" dirty="0" smtClean="0"/>
              <a:t>Terms &amp; Vocabulary		6</a:t>
            </a:r>
          </a:p>
          <a:p>
            <a:pPr lvl="1"/>
            <a:r>
              <a:rPr lang="en-US" dirty="0" smtClean="0"/>
              <a:t>System Elements		9</a:t>
            </a:r>
          </a:p>
          <a:p>
            <a:pPr lvl="1"/>
            <a:r>
              <a:rPr lang="en-US" dirty="0" smtClean="0"/>
              <a:t>Logging-In			26</a:t>
            </a:r>
          </a:p>
          <a:p>
            <a:pPr lvl="1"/>
            <a:r>
              <a:rPr lang="en-US" dirty="0" smtClean="0"/>
              <a:t>About Your System		30</a:t>
            </a:r>
          </a:p>
          <a:p>
            <a:pPr lvl="1"/>
            <a:r>
              <a:rPr lang="en-US" dirty="0" smtClean="0"/>
              <a:t>Security &amp; Users		35</a:t>
            </a:r>
          </a:p>
        </p:txBody>
      </p:sp>
      <p:sp>
        <p:nvSpPr>
          <p:cNvPr id="5" name="Slide Number Placeholder 4"/>
          <p:cNvSpPr>
            <a:spLocks noGrp="1"/>
          </p:cNvSpPr>
          <p:nvPr>
            <p:ph type="sldNum" sz="quarter" idx="12"/>
          </p:nvPr>
        </p:nvSpPr>
        <p:spPr/>
        <p:txBody>
          <a:bodyPr/>
          <a:lstStyle/>
          <a:p>
            <a:r>
              <a:rPr lang="en-US" dirty="0" err="1" smtClean="0"/>
              <a:t>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04088"/>
            <a:ext cx="8458200" cy="972312"/>
          </a:xfrm>
        </p:spPr>
        <p:txBody>
          <a:bodyPr>
            <a:noAutofit/>
          </a:bodyPr>
          <a:lstStyle/>
          <a:p>
            <a:r>
              <a:rPr lang="en-US" sz="4300" dirty="0" smtClean="0"/>
              <a:t>FoodTrak Acronyms and Terms (cont.)</a:t>
            </a:r>
            <a:endParaRPr lang="en-US" sz="4300" dirty="0"/>
          </a:p>
        </p:txBody>
      </p:sp>
      <p:sp>
        <p:nvSpPr>
          <p:cNvPr id="8" name="Content Placeholder 7"/>
          <p:cNvSpPr>
            <a:spLocks noGrp="1"/>
          </p:cNvSpPr>
          <p:nvPr>
            <p:ph idx="1"/>
          </p:nvPr>
        </p:nvSpPr>
        <p:spPr/>
        <p:txBody>
          <a:bodyPr>
            <a:normAutofit/>
          </a:bodyPr>
          <a:lstStyle/>
          <a:p>
            <a:r>
              <a:rPr lang="en-US" dirty="0" smtClean="0"/>
              <a:t>Module-Represents specialized add-on functionality that enhances the basic functionality of the FoodTrak system</a:t>
            </a:r>
          </a:p>
          <a:p>
            <a:r>
              <a:rPr lang="en-US" dirty="0" smtClean="0"/>
              <a:t>PIE-Perpetual Inventory Engine</a:t>
            </a:r>
          </a:p>
          <a:p>
            <a:r>
              <a:rPr lang="en-US" dirty="0" smtClean="0"/>
              <a:t>Allocate-To assign a particular resource, module or interface for use in a specific site</a:t>
            </a:r>
          </a:p>
          <a:p>
            <a:r>
              <a:rPr lang="en-US" dirty="0" smtClean="0"/>
              <a:t>Session Timeout-The duration of time which when elapsed kills a licensed session forcing a user to log back into FoodTrak. (There is a possibility of data loss when this occurs)</a:t>
            </a:r>
          </a:p>
        </p:txBody>
      </p:sp>
      <p:sp>
        <p:nvSpPr>
          <p:cNvPr id="5" name="Slide Number Placeholder 4"/>
          <p:cNvSpPr>
            <a:spLocks noGrp="1"/>
          </p:cNvSpPr>
          <p:nvPr>
            <p:ph type="sldNum" sz="quarter" idx="12"/>
          </p:nvPr>
        </p:nvSpPr>
        <p:spPr/>
        <p:txBody>
          <a:bodyPr/>
          <a:lstStyle/>
          <a:p>
            <a:r>
              <a:rPr lang="en-US" dirty="0" smtClean="0"/>
              <a:t>7</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Activity Report</a:t>
            </a:r>
            <a:endParaRPr lang="en-US" dirty="0"/>
          </a:p>
        </p:txBody>
      </p:sp>
      <p:sp>
        <p:nvSpPr>
          <p:cNvPr id="3" name="Content Placeholder 2"/>
          <p:cNvSpPr>
            <a:spLocks noGrp="1"/>
          </p:cNvSpPr>
          <p:nvPr>
            <p:ph idx="1"/>
          </p:nvPr>
        </p:nvSpPr>
        <p:spPr>
          <a:xfrm>
            <a:off x="0" y="1935480"/>
            <a:ext cx="9144000" cy="4922520"/>
          </a:xfrm>
        </p:spPr>
        <p:txBody>
          <a:bodyPr>
            <a:normAutofit fontScale="77500" lnSpcReduction="20000"/>
          </a:bodyPr>
          <a:lstStyle/>
          <a:p>
            <a:r>
              <a:rPr lang="en-US" dirty="0" smtClean="0"/>
              <a:t>This report will show waste patterns for a specified timeframe:</a:t>
            </a:r>
          </a:p>
          <a:p>
            <a:pPr lvl="1"/>
            <a:r>
              <a:rPr lang="en-US" dirty="0" smtClean="0"/>
              <a:t>From the</a:t>
            </a:r>
            <a:r>
              <a:rPr lang="en-US" b="1" dirty="0" smtClean="0"/>
              <a:t> Main Menu</a:t>
            </a:r>
            <a:r>
              <a:rPr lang="en-US" dirty="0" smtClean="0"/>
              <a:t>, expand </a:t>
            </a:r>
            <a:r>
              <a:rPr lang="en-US" b="1" dirty="0" smtClean="0"/>
              <a:t>Reports</a:t>
            </a:r>
            <a:r>
              <a:rPr lang="en-US" dirty="0" smtClean="0"/>
              <a:t>, expand </a:t>
            </a:r>
            <a:r>
              <a:rPr lang="en-US" b="1" dirty="0" smtClean="0"/>
              <a:t>Accounting</a:t>
            </a:r>
          </a:p>
          <a:p>
            <a:pPr lvl="1"/>
            <a:r>
              <a:rPr lang="en-US" dirty="0" smtClean="0"/>
              <a:t>Click </a:t>
            </a:r>
            <a:r>
              <a:rPr lang="en-US" b="1" dirty="0" smtClean="0"/>
              <a:t>Transfers and Requisitions</a:t>
            </a:r>
            <a:r>
              <a:rPr lang="en-US" dirty="0" smtClean="0"/>
              <a:t>, click </a:t>
            </a:r>
            <a:r>
              <a:rPr lang="en-US" b="1" dirty="0" smtClean="0"/>
              <a:t>Next</a:t>
            </a:r>
            <a:endParaRPr lang="en-US" dirty="0" smtClean="0"/>
          </a:p>
          <a:p>
            <a:pPr lvl="1"/>
            <a:r>
              <a:rPr lang="en-US" dirty="0" smtClean="0"/>
              <a:t>Click </a:t>
            </a:r>
            <a:r>
              <a:rPr lang="en-US" b="1" dirty="0" smtClean="0"/>
              <a:t>Waste Activity</a:t>
            </a:r>
          </a:p>
          <a:p>
            <a:pPr lvl="1"/>
            <a:r>
              <a:rPr lang="en-US" dirty="0" smtClean="0"/>
              <a:t>Select </a:t>
            </a:r>
            <a:r>
              <a:rPr lang="en-US" b="1" dirty="0" smtClean="0"/>
              <a:t>Date Range </a:t>
            </a:r>
            <a:r>
              <a:rPr lang="en-US" dirty="0" smtClean="0"/>
              <a:t>by clicking the radio button to the left, click </a:t>
            </a:r>
            <a:r>
              <a:rPr lang="en-US" b="1" dirty="0" smtClean="0"/>
              <a:t>Next</a:t>
            </a:r>
          </a:p>
          <a:p>
            <a:pPr lvl="1"/>
            <a:r>
              <a:rPr lang="en-US" dirty="0" smtClean="0"/>
              <a:t>Input the desired date range and click </a:t>
            </a:r>
            <a:r>
              <a:rPr lang="en-US" b="1" dirty="0" smtClean="0"/>
              <a:t>Next</a:t>
            </a:r>
          </a:p>
          <a:p>
            <a:pPr lvl="1"/>
            <a:r>
              <a:rPr lang="en-US" dirty="0" smtClean="0"/>
              <a:t>Select </a:t>
            </a:r>
            <a:r>
              <a:rPr lang="en-US" b="1" dirty="0" smtClean="0"/>
              <a:t>Include items from all report groups</a:t>
            </a:r>
            <a:r>
              <a:rPr lang="en-US" dirty="0" smtClean="0"/>
              <a:t> by clicking the radio button to the left, click </a:t>
            </a:r>
            <a:r>
              <a:rPr lang="en-US" b="1" dirty="0" smtClean="0"/>
              <a:t>Next</a:t>
            </a:r>
            <a:endParaRPr lang="en-US" dirty="0" smtClean="0"/>
          </a:p>
          <a:p>
            <a:pPr lvl="1"/>
            <a:r>
              <a:rPr lang="en-US" dirty="0" smtClean="0"/>
              <a:t>Select </a:t>
            </a:r>
            <a:r>
              <a:rPr lang="en-US" b="1" dirty="0" smtClean="0"/>
              <a:t> Include transfers from all inventory groups</a:t>
            </a:r>
            <a:r>
              <a:rPr lang="en-US" dirty="0" smtClean="0"/>
              <a:t> by clicking the radio button to the left, click </a:t>
            </a:r>
            <a:r>
              <a:rPr lang="en-US" b="1" dirty="0" smtClean="0"/>
              <a:t>Next</a:t>
            </a:r>
          </a:p>
          <a:p>
            <a:pPr lvl="1"/>
            <a:r>
              <a:rPr lang="en-US" dirty="0" smtClean="0"/>
              <a:t> Select </a:t>
            </a:r>
            <a:r>
              <a:rPr lang="en-US" b="1" dirty="0" smtClean="0"/>
              <a:t>Print by report group</a:t>
            </a:r>
            <a:r>
              <a:rPr lang="en-US" dirty="0" smtClean="0"/>
              <a:t> by clicking the radio button to the left, click </a:t>
            </a:r>
            <a:r>
              <a:rPr lang="en-US" b="1" dirty="0" smtClean="0"/>
              <a:t>Next</a:t>
            </a:r>
          </a:p>
          <a:p>
            <a:pPr lvl="1"/>
            <a:r>
              <a:rPr lang="en-US" dirty="0" smtClean="0"/>
              <a:t>Change the radio button for file format to </a:t>
            </a:r>
            <a:r>
              <a:rPr lang="en-US" b="1" dirty="0" smtClean="0"/>
              <a:t>Adobe Acrobat</a:t>
            </a:r>
            <a:endParaRPr lang="en-US" dirty="0" smtClean="0"/>
          </a:p>
          <a:p>
            <a:pPr lvl="1"/>
            <a:r>
              <a:rPr lang="en-US" dirty="0" smtClean="0"/>
              <a:t>Click </a:t>
            </a:r>
            <a:r>
              <a:rPr lang="en-US" b="1" dirty="0" smtClean="0"/>
              <a:t> Submit </a:t>
            </a:r>
            <a:r>
              <a:rPr lang="en-US" dirty="0" smtClean="0"/>
              <a:t>and then </a:t>
            </a:r>
            <a:r>
              <a:rPr lang="en-US" b="1" dirty="0" smtClean="0"/>
              <a:t>Submit</a:t>
            </a:r>
            <a:r>
              <a:rPr lang="en-US" dirty="0" smtClean="0"/>
              <a:t> again</a:t>
            </a:r>
          </a:p>
          <a:p>
            <a:pPr lvl="1"/>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pPr lvl="1"/>
            <a:r>
              <a:rPr lang="en-US" dirty="0" smtClean="0"/>
              <a:t>Click the name of the report after the status has updated to ‘Done’ to load the report in the browser</a:t>
            </a:r>
          </a:p>
        </p:txBody>
      </p:sp>
      <p:sp>
        <p:nvSpPr>
          <p:cNvPr id="5" name="Slide Number Placeholder 4"/>
          <p:cNvSpPr>
            <a:spLocks noGrp="1"/>
          </p:cNvSpPr>
          <p:nvPr>
            <p:ph type="sldNum" sz="quarter" idx="12"/>
          </p:nvPr>
        </p:nvSpPr>
        <p:spPr/>
        <p:txBody>
          <a:bodyPr/>
          <a:lstStyle/>
          <a:p>
            <a:r>
              <a:rPr lang="en-US" dirty="0" smtClean="0"/>
              <a:t>96</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Transfers</a:t>
            </a:r>
            <a:endParaRPr lang="en-US" dirty="0"/>
          </a:p>
        </p:txBody>
      </p:sp>
      <p:sp>
        <p:nvSpPr>
          <p:cNvPr id="3" name="Content Placeholder 2"/>
          <p:cNvSpPr>
            <a:spLocks noGrp="1"/>
          </p:cNvSpPr>
          <p:nvPr>
            <p:ph idx="1"/>
          </p:nvPr>
        </p:nvSpPr>
        <p:spPr/>
        <p:txBody>
          <a:bodyPr>
            <a:normAutofit lnSpcReduction="10000"/>
          </a:bodyPr>
          <a:lstStyle/>
          <a:p>
            <a:r>
              <a:rPr lang="en-US" dirty="0" smtClean="0"/>
              <a:t>Used for transferring goods to expense or departmental accounts such as other locations or facilities</a:t>
            </a:r>
          </a:p>
          <a:p>
            <a:r>
              <a:rPr lang="en-US" dirty="0" smtClean="0"/>
              <a:t>Reduces inventory value in sending site</a:t>
            </a:r>
          </a:p>
          <a:p>
            <a:r>
              <a:rPr lang="en-US" dirty="0" smtClean="0"/>
              <a:t>Cost of </a:t>
            </a:r>
            <a:r>
              <a:rPr lang="en-US" dirty="0" err="1" smtClean="0"/>
              <a:t>transders</a:t>
            </a:r>
            <a:r>
              <a:rPr lang="en-US" dirty="0" smtClean="0"/>
              <a:t> defaults to the site’s accounting method</a:t>
            </a:r>
          </a:p>
          <a:p>
            <a:pPr lvl="1"/>
            <a:r>
              <a:rPr lang="en-US" dirty="0" smtClean="0"/>
              <a:t>May be changed at time of transfer</a:t>
            </a:r>
          </a:p>
          <a:p>
            <a:pPr lvl="1"/>
            <a:r>
              <a:rPr lang="en-US" dirty="0" smtClean="0"/>
              <a:t>Protected by security key</a:t>
            </a:r>
          </a:p>
          <a:p>
            <a:r>
              <a:rPr lang="en-US" dirty="0" smtClean="0"/>
              <a:t>This information can be sent as backup documentation on a Transfer Between Activities (TBA) Form DA 4080</a:t>
            </a:r>
          </a:p>
        </p:txBody>
      </p:sp>
      <p:sp>
        <p:nvSpPr>
          <p:cNvPr id="5" name="Slide Number Placeholder 4"/>
          <p:cNvSpPr>
            <a:spLocks noGrp="1"/>
          </p:cNvSpPr>
          <p:nvPr>
            <p:ph type="sldNum" sz="quarter" idx="12"/>
          </p:nvPr>
        </p:nvSpPr>
        <p:spPr/>
        <p:txBody>
          <a:bodyPr/>
          <a:lstStyle/>
          <a:p>
            <a:r>
              <a:rPr lang="en-US" dirty="0" smtClean="0"/>
              <a:t>97</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Creating an External Transfer</a:t>
            </a:r>
            <a:endParaRPr lang="en-US" dirty="0"/>
          </a:p>
        </p:txBody>
      </p:sp>
      <p:sp>
        <p:nvSpPr>
          <p:cNvPr id="3" name="Content Placeholder 2"/>
          <p:cNvSpPr>
            <a:spLocks noGrp="1"/>
          </p:cNvSpPr>
          <p:nvPr>
            <p:ph idx="1"/>
          </p:nvPr>
        </p:nvSpPr>
        <p:spPr>
          <a:xfrm>
            <a:off x="0" y="1752600"/>
            <a:ext cx="9144000" cy="5105400"/>
          </a:xfrm>
        </p:spPr>
        <p:txBody>
          <a:bodyPr>
            <a:normAutofit fontScale="77500" lnSpcReduction="20000"/>
          </a:bodyPr>
          <a:lstStyle/>
          <a:p>
            <a:r>
              <a:rPr lang="en-US" dirty="0" smtClean="0"/>
              <a:t>To transfer items to chargeable accounts </a:t>
            </a:r>
            <a:r>
              <a:rPr lang="en-US" u="sng" dirty="0" smtClean="0"/>
              <a:t>outside</a:t>
            </a:r>
            <a:r>
              <a:rPr lang="en-US" dirty="0" smtClean="0"/>
              <a:t> of the </a:t>
            </a:r>
            <a:r>
              <a:rPr lang="en-US" dirty="0" err="1" smtClean="0"/>
              <a:t>FoodTrak</a:t>
            </a:r>
            <a:r>
              <a:rPr lang="en-US" dirty="0" smtClean="0"/>
              <a:t> system:</a:t>
            </a:r>
          </a:p>
          <a:p>
            <a:pPr lvl="1"/>
            <a:r>
              <a:rPr lang="en-US" dirty="0" smtClean="0"/>
              <a:t>Expand </a:t>
            </a:r>
            <a:r>
              <a:rPr lang="en-US" b="1" dirty="0" smtClean="0"/>
              <a:t>Data Entry</a:t>
            </a:r>
            <a:r>
              <a:rPr lang="en-US" dirty="0" smtClean="0"/>
              <a:t>, and then click </a:t>
            </a:r>
            <a:r>
              <a:rPr lang="en-US" b="1" dirty="0" smtClean="0"/>
              <a:t>Transfers and Requisitions</a:t>
            </a:r>
          </a:p>
          <a:p>
            <a:pPr lvl="1"/>
            <a:r>
              <a:rPr lang="en-US" dirty="0" smtClean="0"/>
              <a:t>Click </a:t>
            </a:r>
            <a:r>
              <a:rPr lang="en-US" b="1" dirty="0" smtClean="0"/>
              <a:t>External Transfer Form</a:t>
            </a:r>
            <a:endParaRPr lang="en-US" dirty="0" smtClean="0"/>
          </a:p>
          <a:p>
            <a:pPr lvl="1"/>
            <a:r>
              <a:rPr lang="en-US" dirty="0" smtClean="0"/>
              <a:t>Click the </a:t>
            </a:r>
            <a:r>
              <a:rPr lang="en-US" b="1" dirty="0" smtClean="0"/>
              <a:t>Blank Transfer </a:t>
            </a:r>
            <a:r>
              <a:rPr lang="en-US" dirty="0" smtClean="0"/>
              <a:t>template</a:t>
            </a:r>
          </a:p>
          <a:p>
            <a:pPr lvl="1"/>
            <a:r>
              <a:rPr lang="en-US" dirty="0" smtClean="0"/>
              <a:t>On the </a:t>
            </a:r>
            <a:r>
              <a:rPr lang="en-US" b="1" dirty="0" smtClean="0"/>
              <a:t>Header</a:t>
            </a:r>
            <a:r>
              <a:rPr lang="en-US" dirty="0" smtClean="0"/>
              <a:t> tab of the transfer, select the appropriate location from the </a:t>
            </a:r>
            <a:r>
              <a:rPr lang="en-US" b="1" dirty="0" smtClean="0"/>
              <a:t>Send To</a:t>
            </a:r>
            <a:r>
              <a:rPr lang="en-US" dirty="0" smtClean="0"/>
              <a:t> list</a:t>
            </a:r>
          </a:p>
          <a:p>
            <a:pPr lvl="1"/>
            <a:r>
              <a:rPr lang="en-US" dirty="0" smtClean="0"/>
              <a:t>Leave the date and time stamp as is or edit it to suit your needs</a:t>
            </a:r>
          </a:p>
          <a:p>
            <a:pPr lvl="1"/>
            <a:r>
              <a:rPr lang="en-US" dirty="0" smtClean="0"/>
              <a:t>Enter a reference and comment that identifies the purpose of the transfer</a:t>
            </a:r>
          </a:p>
          <a:p>
            <a:pPr lvl="1"/>
            <a:r>
              <a:rPr lang="en-US" dirty="0" smtClean="0"/>
              <a:t>Click on the </a:t>
            </a:r>
            <a:r>
              <a:rPr lang="en-US" b="1" dirty="0" smtClean="0"/>
              <a:t>Details</a:t>
            </a:r>
            <a:r>
              <a:rPr lang="en-US" dirty="0" smtClean="0"/>
              <a:t> tab, click the link to insert an item to the beginning of the form</a:t>
            </a:r>
          </a:p>
          <a:p>
            <a:pPr lvl="1"/>
            <a:r>
              <a:rPr lang="en-US" dirty="0" smtClean="0"/>
              <a:t>Enter the items that you would like to transfer</a:t>
            </a:r>
          </a:p>
          <a:p>
            <a:pPr lvl="1"/>
            <a:r>
              <a:rPr lang="en-US" dirty="0" smtClean="0"/>
              <a:t>When finished, click </a:t>
            </a:r>
            <a:r>
              <a:rPr lang="en-US" b="1" dirty="0" smtClean="0"/>
              <a:t>Complete (1 of 2)</a:t>
            </a:r>
            <a:endParaRPr lang="en-US" dirty="0" smtClean="0"/>
          </a:p>
          <a:p>
            <a:pPr lvl="1"/>
            <a:r>
              <a:rPr lang="en-US" dirty="0" smtClean="0"/>
              <a:t>On the summary page, check the box that says </a:t>
            </a:r>
            <a:r>
              <a:rPr lang="en-US" b="1" dirty="0" smtClean="0"/>
              <a:t>Print when Completed</a:t>
            </a:r>
            <a:r>
              <a:rPr lang="en-US" dirty="0" smtClean="0"/>
              <a:t> then click </a:t>
            </a:r>
            <a:r>
              <a:rPr lang="en-US" b="1" dirty="0" smtClean="0"/>
              <a:t>Complete (2 of 2)</a:t>
            </a:r>
          </a:p>
          <a:p>
            <a:pPr lvl="1"/>
            <a:r>
              <a:rPr lang="en-US" dirty="0" smtClean="0"/>
              <a:t>Choose the </a:t>
            </a:r>
            <a:r>
              <a:rPr lang="en-US" b="1" dirty="0" smtClean="0"/>
              <a:t>Complete without sending</a:t>
            </a:r>
            <a:r>
              <a:rPr lang="en-US" dirty="0" smtClean="0"/>
              <a:t> option and click </a:t>
            </a:r>
            <a:r>
              <a:rPr lang="en-US" b="1" dirty="0" smtClean="0"/>
              <a:t>OK</a:t>
            </a:r>
            <a:endParaRPr lang="en-US" dirty="0" smtClean="0"/>
          </a:p>
          <a:p>
            <a:pPr lvl="1"/>
            <a:r>
              <a:rPr lang="en-US" dirty="0" smtClean="0"/>
              <a:t>To edit or reprint a form, follow the first two steps and then click on the </a:t>
            </a:r>
            <a:r>
              <a:rPr lang="en-US" b="1" dirty="0" smtClean="0"/>
              <a:t>Edit </a:t>
            </a:r>
            <a:r>
              <a:rPr lang="en-US" dirty="0" smtClean="0"/>
              <a:t>tab. Click on the waste form ID of the document to be edited and make necessary changes</a:t>
            </a:r>
          </a:p>
        </p:txBody>
      </p:sp>
      <p:sp>
        <p:nvSpPr>
          <p:cNvPr id="5" name="Slide Number Placeholder 4"/>
          <p:cNvSpPr>
            <a:spLocks noGrp="1"/>
          </p:cNvSpPr>
          <p:nvPr>
            <p:ph type="sldNum" sz="quarter" idx="12"/>
          </p:nvPr>
        </p:nvSpPr>
        <p:spPr/>
        <p:txBody>
          <a:bodyPr/>
          <a:lstStyle/>
          <a:p>
            <a:r>
              <a:rPr lang="en-US" dirty="0" smtClean="0"/>
              <a:t>98</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896112"/>
          </a:xfrm>
        </p:spPr>
        <p:txBody>
          <a:bodyPr>
            <a:normAutofit/>
          </a:bodyPr>
          <a:lstStyle/>
          <a:p>
            <a:r>
              <a:rPr lang="en-US" sz="4400" dirty="0" smtClean="0"/>
              <a:t>External Transfers by GL Account Report</a:t>
            </a:r>
            <a:endParaRPr lang="en-US" sz="4400" dirty="0"/>
          </a:p>
        </p:txBody>
      </p:sp>
      <p:sp>
        <p:nvSpPr>
          <p:cNvPr id="3" name="Content Placeholder 2"/>
          <p:cNvSpPr>
            <a:spLocks noGrp="1"/>
          </p:cNvSpPr>
          <p:nvPr>
            <p:ph idx="1"/>
          </p:nvPr>
        </p:nvSpPr>
        <p:spPr>
          <a:xfrm>
            <a:off x="0" y="1752600"/>
            <a:ext cx="9144000" cy="5105400"/>
          </a:xfrm>
        </p:spPr>
        <p:txBody>
          <a:bodyPr>
            <a:normAutofit fontScale="85000" lnSpcReduction="20000"/>
          </a:bodyPr>
          <a:lstStyle/>
          <a:p>
            <a:r>
              <a:rPr lang="en-US" dirty="0" smtClean="0"/>
              <a:t>This report displays the GL account financial data from external transfers and is obtained by:</a:t>
            </a:r>
          </a:p>
          <a:p>
            <a:pPr lvl="1"/>
            <a:r>
              <a:rPr lang="en-US" dirty="0" smtClean="0"/>
              <a:t>From the </a:t>
            </a:r>
            <a:r>
              <a:rPr lang="en-US" b="1" dirty="0" smtClean="0"/>
              <a:t>Main Menu, </a:t>
            </a:r>
            <a:r>
              <a:rPr lang="en-US" dirty="0" smtClean="0"/>
              <a:t>expand </a:t>
            </a:r>
            <a:r>
              <a:rPr lang="en-US" b="1" dirty="0" smtClean="0"/>
              <a:t>Reports</a:t>
            </a:r>
            <a:r>
              <a:rPr lang="en-US" dirty="0" smtClean="0"/>
              <a:t>, expand</a:t>
            </a:r>
            <a:r>
              <a:rPr lang="en-US" b="1" dirty="0" smtClean="0"/>
              <a:t> Accounting</a:t>
            </a:r>
          </a:p>
          <a:p>
            <a:pPr lvl="1"/>
            <a:r>
              <a:rPr lang="en-US" dirty="0" smtClean="0"/>
              <a:t>Click on </a:t>
            </a:r>
            <a:r>
              <a:rPr lang="en-US" b="1" dirty="0" smtClean="0"/>
              <a:t>Transfers and Requisitions</a:t>
            </a:r>
            <a:r>
              <a:rPr lang="en-US" dirty="0" smtClean="0"/>
              <a:t> and then click on </a:t>
            </a:r>
            <a:r>
              <a:rPr lang="en-US" b="1" dirty="0" smtClean="0"/>
              <a:t>External Transfers by GL Account</a:t>
            </a:r>
          </a:p>
          <a:p>
            <a:pPr lvl="1"/>
            <a:r>
              <a:rPr lang="en-US" dirty="0" smtClean="0"/>
              <a:t>Choose the </a:t>
            </a:r>
            <a:r>
              <a:rPr lang="en-US" b="1" dirty="0" smtClean="0"/>
              <a:t>Date Range</a:t>
            </a:r>
            <a:r>
              <a:rPr lang="en-US" dirty="0" smtClean="0"/>
              <a:t> option and then click </a:t>
            </a:r>
            <a:r>
              <a:rPr lang="en-US" b="1" dirty="0" smtClean="0"/>
              <a:t>Next</a:t>
            </a:r>
          </a:p>
          <a:p>
            <a:pPr lvl="1"/>
            <a:r>
              <a:rPr lang="en-US" dirty="0" smtClean="0"/>
              <a:t>Enter a date range and click </a:t>
            </a:r>
            <a:r>
              <a:rPr lang="en-US" b="1" dirty="0" smtClean="0"/>
              <a:t>Next</a:t>
            </a:r>
            <a:endParaRPr lang="en-US" dirty="0" smtClean="0"/>
          </a:p>
          <a:p>
            <a:pPr lvl="1"/>
            <a:r>
              <a:rPr lang="en-US" b="1" dirty="0" smtClean="0"/>
              <a:t>Sort the report according to the ‘From’ account</a:t>
            </a:r>
            <a:r>
              <a:rPr lang="en-US" dirty="0" smtClean="0"/>
              <a:t> by clicking the radio button to the left, click </a:t>
            </a:r>
            <a:r>
              <a:rPr lang="en-US" b="1" dirty="0" smtClean="0"/>
              <a:t>Next</a:t>
            </a:r>
          </a:p>
          <a:p>
            <a:pPr lvl="1"/>
            <a:r>
              <a:rPr lang="en-US" dirty="0" smtClean="0"/>
              <a:t>Select </a:t>
            </a:r>
            <a:r>
              <a:rPr lang="en-US" b="1" dirty="0" smtClean="0"/>
              <a:t>Print Detail and Summary</a:t>
            </a:r>
            <a:r>
              <a:rPr lang="en-US" dirty="0" smtClean="0"/>
              <a:t> by clicking the radio button to the left, click </a:t>
            </a:r>
            <a:r>
              <a:rPr lang="en-US" b="1" dirty="0" smtClean="0"/>
              <a:t>Next</a:t>
            </a:r>
            <a:endParaRPr lang="en-US" dirty="0" smtClean="0"/>
          </a:p>
          <a:p>
            <a:pPr lvl="1"/>
            <a:r>
              <a:rPr lang="en-US" dirty="0" smtClean="0"/>
              <a:t>Change the radio button for file format to </a:t>
            </a:r>
            <a:r>
              <a:rPr lang="en-US" b="1" dirty="0" smtClean="0"/>
              <a:t>Adobe Acrobat</a:t>
            </a:r>
            <a:endParaRPr lang="en-US" dirty="0" smtClean="0"/>
          </a:p>
          <a:p>
            <a:pPr lvl="1"/>
            <a:r>
              <a:rPr lang="en-US" dirty="0" smtClean="0"/>
              <a:t>Click </a:t>
            </a:r>
            <a:r>
              <a:rPr lang="en-US" b="1" dirty="0" smtClean="0"/>
              <a:t> Submit </a:t>
            </a:r>
            <a:r>
              <a:rPr lang="en-US" dirty="0" smtClean="0"/>
              <a:t>and then </a:t>
            </a:r>
            <a:r>
              <a:rPr lang="en-US" b="1" dirty="0" smtClean="0"/>
              <a:t>Submit</a:t>
            </a:r>
            <a:r>
              <a:rPr lang="en-US" dirty="0" smtClean="0"/>
              <a:t> again</a:t>
            </a:r>
          </a:p>
          <a:p>
            <a:pPr lvl="1"/>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pPr lvl="1"/>
            <a:r>
              <a:rPr lang="en-US" dirty="0" smtClean="0"/>
              <a:t>Click the name of the report after the status has updated to ‘Done’ to load the report in the browser</a:t>
            </a:r>
          </a:p>
        </p:txBody>
      </p:sp>
      <p:sp>
        <p:nvSpPr>
          <p:cNvPr id="5" name="Slide Number Placeholder 4"/>
          <p:cNvSpPr>
            <a:spLocks noGrp="1"/>
          </p:cNvSpPr>
          <p:nvPr>
            <p:ph type="sldNum" sz="quarter" idx="12"/>
          </p:nvPr>
        </p:nvSpPr>
        <p:spPr/>
        <p:txBody>
          <a:bodyPr/>
          <a:lstStyle/>
          <a:p>
            <a:r>
              <a:rPr lang="en-US" dirty="0" smtClean="0"/>
              <a:t>99</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Transfer Activity Report</a:t>
            </a:r>
            <a:endParaRPr lang="en-US" dirty="0"/>
          </a:p>
        </p:txBody>
      </p:sp>
      <p:sp>
        <p:nvSpPr>
          <p:cNvPr id="3" name="Content Placeholder 2"/>
          <p:cNvSpPr>
            <a:spLocks noGrp="1"/>
          </p:cNvSpPr>
          <p:nvPr>
            <p:ph idx="1"/>
          </p:nvPr>
        </p:nvSpPr>
        <p:spPr>
          <a:xfrm>
            <a:off x="0" y="1524000"/>
            <a:ext cx="9144000" cy="5334000"/>
          </a:xfrm>
        </p:spPr>
        <p:txBody>
          <a:bodyPr>
            <a:normAutofit fontScale="77500" lnSpcReduction="20000"/>
          </a:bodyPr>
          <a:lstStyle/>
          <a:p>
            <a:r>
              <a:rPr lang="en-US" dirty="0" smtClean="0"/>
              <a:t>This report displays the data for all transfers:</a:t>
            </a:r>
          </a:p>
          <a:p>
            <a:pPr lvl="1"/>
            <a:r>
              <a:rPr lang="en-US" dirty="0" smtClean="0"/>
              <a:t>From the </a:t>
            </a:r>
            <a:r>
              <a:rPr lang="en-US" b="1" dirty="0" smtClean="0"/>
              <a:t>Main Menu, </a:t>
            </a:r>
            <a:r>
              <a:rPr lang="en-US" dirty="0" smtClean="0"/>
              <a:t>expand </a:t>
            </a:r>
            <a:r>
              <a:rPr lang="en-US" b="1" dirty="0" smtClean="0"/>
              <a:t>Reports</a:t>
            </a:r>
            <a:r>
              <a:rPr lang="en-US" dirty="0" smtClean="0"/>
              <a:t>, expand</a:t>
            </a:r>
            <a:r>
              <a:rPr lang="en-US" b="1" dirty="0" smtClean="0"/>
              <a:t> Accounting</a:t>
            </a:r>
          </a:p>
          <a:p>
            <a:pPr lvl="1"/>
            <a:r>
              <a:rPr lang="en-US" dirty="0" smtClean="0"/>
              <a:t>Click on </a:t>
            </a:r>
            <a:r>
              <a:rPr lang="en-US" b="1" dirty="0" smtClean="0"/>
              <a:t>Transfers and Requisitions</a:t>
            </a:r>
            <a:r>
              <a:rPr lang="en-US" dirty="0" smtClean="0"/>
              <a:t> and then click on </a:t>
            </a:r>
            <a:r>
              <a:rPr lang="en-US" b="1" dirty="0" smtClean="0"/>
              <a:t>Transfer Activity</a:t>
            </a:r>
            <a:endParaRPr lang="en-US" dirty="0" smtClean="0"/>
          </a:p>
          <a:p>
            <a:pPr lvl="1"/>
            <a:r>
              <a:rPr lang="en-US" dirty="0" smtClean="0"/>
              <a:t>Choose the </a:t>
            </a:r>
            <a:r>
              <a:rPr lang="en-US" b="1" dirty="0" smtClean="0"/>
              <a:t>Date Range</a:t>
            </a:r>
            <a:r>
              <a:rPr lang="en-US" dirty="0" smtClean="0"/>
              <a:t> option and then click </a:t>
            </a:r>
            <a:r>
              <a:rPr lang="en-US" b="1" dirty="0" smtClean="0"/>
              <a:t>Next</a:t>
            </a:r>
          </a:p>
          <a:p>
            <a:pPr lvl="1"/>
            <a:r>
              <a:rPr lang="en-US" dirty="0" smtClean="0"/>
              <a:t>Enter a date range and click </a:t>
            </a:r>
            <a:r>
              <a:rPr lang="en-US" b="1" dirty="0" smtClean="0"/>
              <a:t>Next</a:t>
            </a:r>
          </a:p>
          <a:p>
            <a:pPr lvl="1"/>
            <a:r>
              <a:rPr lang="en-US" dirty="0" smtClean="0"/>
              <a:t>Select the radio button to the left of </a:t>
            </a:r>
            <a:r>
              <a:rPr lang="en-US" b="1" dirty="0" smtClean="0"/>
              <a:t>Both internal transfers and external transfers</a:t>
            </a:r>
            <a:r>
              <a:rPr lang="en-US" dirty="0" smtClean="0"/>
              <a:t>, click </a:t>
            </a:r>
            <a:r>
              <a:rPr lang="en-US" b="1" dirty="0" smtClean="0"/>
              <a:t>Next</a:t>
            </a:r>
            <a:endParaRPr lang="en-US" dirty="0" smtClean="0"/>
          </a:p>
          <a:p>
            <a:pPr lvl="1"/>
            <a:r>
              <a:rPr lang="en-US" dirty="0" smtClean="0"/>
              <a:t>Select</a:t>
            </a:r>
            <a:r>
              <a:rPr lang="en-US" b="1" dirty="0" smtClean="0"/>
              <a:t> All Transfer Activity</a:t>
            </a:r>
            <a:r>
              <a:rPr lang="en-US" dirty="0" smtClean="0"/>
              <a:t>, click </a:t>
            </a:r>
            <a:r>
              <a:rPr lang="en-US" b="1" dirty="0" smtClean="0"/>
              <a:t>Next</a:t>
            </a:r>
            <a:endParaRPr lang="en-US" dirty="0" smtClean="0"/>
          </a:p>
          <a:p>
            <a:pPr lvl="1"/>
            <a:r>
              <a:rPr lang="en-US" dirty="0" smtClean="0"/>
              <a:t>Select </a:t>
            </a:r>
            <a:r>
              <a:rPr lang="en-US" b="1" dirty="0" smtClean="0"/>
              <a:t>All Items</a:t>
            </a:r>
            <a:r>
              <a:rPr lang="en-US" dirty="0" smtClean="0"/>
              <a:t>, click </a:t>
            </a:r>
            <a:r>
              <a:rPr lang="en-US" b="1" dirty="0" smtClean="0"/>
              <a:t>Next</a:t>
            </a:r>
            <a:endParaRPr lang="en-US" dirty="0" smtClean="0"/>
          </a:p>
          <a:p>
            <a:pPr lvl="1"/>
            <a:r>
              <a:rPr lang="en-US" dirty="0" smtClean="0"/>
              <a:t>For the primary sort order, select </a:t>
            </a:r>
            <a:r>
              <a:rPr lang="en-US" b="1" dirty="0" smtClean="0"/>
              <a:t>Report Group</a:t>
            </a:r>
            <a:r>
              <a:rPr lang="en-US" dirty="0" smtClean="0"/>
              <a:t>, click </a:t>
            </a:r>
            <a:r>
              <a:rPr lang="en-US" b="1" dirty="0" smtClean="0"/>
              <a:t>Next</a:t>
            </a:r>
          </a:p>
          <a:p>
            <a:pPr lvl="1"/>
            <a:r>
              <a:rPr lang="en-US" dirty="0" smtClean="0"/>
              <a:t>For the secondary sort order, select </a:t>
            </a:r>
            <a:r>
              <a:rPr lang="en-US" b="1" dirty="0" smtClean="0"/>
              <a:t>Transfer Date</a:t>
            </a:r>
            <a:r>
              <a:rPr lang="en-US" dirty="0" smtClean="0"/>
              <a:t>, click </a:t>
            </a:r>
            <a:r>
              <a:rPr lang="en-US" b="1" dirty="0" smtClean="0"/>
              <a:t>Next</a:t>
            </a:r>
          </a:p>
          <a:p>
            <a:pPr lvl="1"/>
            <a:r>
              <a:rPr lang="en-US" dirty="0" smtClean="0"/>
              <a:t>Select </a:t>
            </a:r>
            <a:r>
              <a:rPr lang="en-US" b="1" dirty="0" smtClean="0"/>
              <a:t>Print Detail and Summary</a:t>
            </a:r>
            <a:r>
              <a:rPr lang="en-US" dirty="0" smtClean="0"/>
              <a:t> by clicking the radio button to the left, click </a:t>
            </a:r>
            <a:r>
              <a:rPr lang="en-US" b="1" dirty="0" smtClean="0"/>
              <a:t>Next</a:t>
            </a:r>
            <a:endParaRPr lang="en-US" dirty="0" smtClean="0"/>
          </a:p>
          <a:p>
            <a:pPr lvl="1"/>
            <a:r>
              <a:rPr lang="en-US" dirty="0" smtClean="0"/>
              <a:t>Change the radio button for file format to </a:t>
            </a:r>
            <a:r>
              <a:rPr lang="en-US" b="1" dirty="0" smtClean="0"/>
              <a:t>Adobe Acrobat</a:t>
            </a:r>
            <a:endParaRPr lang="en-US" dirty="0" smtClean="0"/>
          </a:p>
          <a:p>
            <a:pPr lvl="1"/>
            <a:r>
              <a:rPr lang="en-US" dirty="0" smtClean="0"/>
              <a:t>Click </a:t>
            </a:r>
            <a:r>
              <a:rPr lang="en-US" b="1" dirty="0" smtClean="0"/>
              <a:t> Submit </a:t>
            </a:r>
            <a:r>
              <a:rPr lang="en-US" dirty="0" smtClean="0"/>
              <a:t>and then </a:t>
            </a:r>
            <a:r>
              <a:rPr lang="en-US" b="1" dirty="0" smtClean="0"/>
              <a:t>Submit</a:t>
            </a:r>
            <a:r>
              <a:rPr lang="en-US" dirty="0" smtClean="0"/>
              <a:t> again</a:t>
            </a:r>
          </a:p>
          <a:p>
            <a:pPr lvl="1"/>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pPr lvl="1"/>
            <a:r>
              <a:rPr lang="en-US" dirty="0" smtClean="0"/>
              <a:t>Click the name of the report after the status has updated to ‘Done’ to load the report in the browser</a:t>
            </a:r>
          </a:p>
          <a:p>
            <a:pPr lvl="2"/>
            <a:endParaRPr lang="en-US" dirty="0"/>
          </a:p>
        </p:txBody>
      </p:sp>
      <p:sp>
        <p:nvSpPr>
          <p:cNvPr id="5" name="Slide Number Placeholder 4"/>
          <p:cNvSpPr>
            <a:spLocks noGrp="1"/>
          </p:cNvSpPr>
          <p:nvPr>
            <p:ph type="sldNum" sz="quarter" idx="12"/>
          </p:nvPr>
        </p:nvSpPr>
        <p:spPr/>
        <p:txBody>
          <a:bodyPr/>
          <a:lstStyle/>
          <a:p>
            <a:r>
              <a:rPr lang="en-US" dirty="0" smtClean="0"/>
              <a:t>100</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896112"/>
          </a:xfrm>
        </p:spPr>
        <p:txBody>
          <a:bodyPr>
            <a:noAutofit/>
          </a:bodyPr>
          <a:lstStyle/>
          <a:p>
            <a:r>
              <a:rPr lang="en-US" sz="4300" dirty="0" err="1" smtClean="0"/>
              <a:t>FoodTrak</a:t>
            </a:r>
            <a:r>
              <a:rPr lang="en-US" sz="4300" dirty="0" smtClean="0"/>
              <a:t> Management Summary Report</a:t>
            </a:r>
            <a:endParaRPr lang="en-US" sz="4300" dirty="0"/>
          </a:p>
        </p:txBody>
      </p:sp>
      <p:sp>
        <p:nvSpPr>
          <p:cNvPr id="3" name="Content Placeholder 2"/>
          <p:cNvSpPr>
            <a:spLocks noGrp="1"/>
          </p:cNvSpPr>
          <p:nvPr>
            <p:ph idx="1"/>
          </p:nvPr>
        </p:nvSpPr>
        <p:spPr/>
        <p:txBody>
          <a:bodyPr>
            <a:normAutofit lnSpcReduction="10000"/>
          </a:bodyPr>
          <a:lstStyle/>
          <a:p>
            <a:r>
              <a:rPr lang="en-US" dirty="0" smtClean="0"/>
              <a:t>This report provides an overview of sales, actual and ideal cost of goods, and a list of the 15 highest overuse items as well as the 5 highest underused items for the report period</a:t>
            </a:r>
          </a:p>
          <a:p>
            <a:r>
              <a:rPr lang="en-US" dirty="0" smtClean="0"/>
              <a:t>Items are ranked by dollars of overuse and underuse, with the highest listed first</a:t>
            </a:r>
          </a:p>
          <a:p>
            <a:r>
              <a:rPr lang="en-US" dirty="0" smtClean="0"/>
              <a:t>This report gives a quick single-page review of the operation and its major problems without burying the analyst in extensive detail</a:t>
            </a:r>
          </a:p>
          <a:p>
            <a:r>
              <a:rPr lang="en-US" dirty="0" smtClean="0"/>
              <a:t>The report is customizable based on the information that the analyst would like to know</a:t>
            </a:r>
          </a:p>
          <a:p>
            <a:endParaRPr lang="en-US" dirty="0"/>
          </a:p>
        </p:txBody>
      </p:sp>
      <p:sp>
        <p:nvSpPr>
          <p:cNvPr id="5" name="Slide Number Placeholder 4"/>
          <p:cNvSpPr>
            <a:spLocks noGrp="1"/>
          </p:cNvSpPr>
          <p:nvPr>
            <p:ph type="sldNum" sz="quarter" idx="12"/>
          </p:nvPr>
        </p:nvSpPr>
        <p:spPr/>
        <p:txBody>
          <a:bodyPr/>
          <a:lstStyle/>
          <a:p>
            <a:r>
              <a:rPr lang="en-US" dirty="0" smtClean="0"/>
              <a:t>101</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35480"/>
            <a:ext cx="8534400" cy="4922520"/>
          </a:xfrm>
        </p:spPr>
        <p:txBody>
          <a:bodyPr>
            <a:normAutofit/>
          </a:bodyPr>
          <a:lstStyle/>
          <a:p>
            <a:r>
              <a:rPr lang="en-US" dirty="0" smtClean="0"/>
              <a:t>To access this report:</a:t>
            </a:r>
          </a:p>
          <a:p>
            <a:pPr lvl="1"/>
            <a:r>
              <a:rPr lang="en-US" dirty="0" smtClean="0"/>
              <a:t>From the </a:t>
            </a:r>
            <a:r>
              <a:rPr lang="en-US" b="1" dirty="0" smtClean="0"/>
              <a:t> Main Menu</a:t>
            </a:r>
            <a:r>
              <a:rPr lang="en-US" dirty="0" smtClean="0"/>
              <a:t>, expand </a:t>
            </a:r>
            <a:r>
              <a:rPr lang="en-US" b="1" dirty="0" smtClean="0"/>
              <a:t>Reports</a:t>
            </a:r>
            <a:r>
              <a:rPr lang="en-US" dirty="0" smtClean="0"/>
              <a:t>, expand </a:t>
            </a:r>
            <a:r>
              <a:rPr lang="en-US" b="1" dirty="0" smtClean="0"/>
              <a:t>Control</a:t>
            </a:r>
            <a:endParaRPr lang="en-US" dirty="0" smtClean="0"/>
          </a:p>
          <a:p>
            <a:pPr lvl="1"/>
            <a:r>
              <a:rPr lang="en-US" dirty="0" smtClean="0"/>
              <a:t>Click </a:t>
            </a:r>
            <a:r>
              <a:rPr lang="en-US" b="1" dirty="0" smtClean="0"/>
              <a:t>Inventory</a:t>
            </a:r>
            <a:r>
              <a:rPr lang="en-US" dirty="0" smtClean="0"/>
              <a:t> then click </a:t>
            </a:r>
            <a:r>
              <a:rPr lang="en-US" b="1" dirty="0" smtClean="0"/>
              <a:t>Management Summary</a:t>
            </a:r>
          </a:p>
          <a:p>
            <a:pPr lvl="1"/>
            <a:r>
              <a:rPr lang="en-US" dirty="0" smtClean="0"/>
              <a:t>Generally, check the box by </a:t>
            </a:r>
            <a:r>
              <a:rPr lang="en-US" b="1" dirty="0" smtClean="0"/>
              <a:t>Group by Profit Center</a:t>
            </a:r>
            <a:r>
              <a:rPr lang="en-US" dirty="0" smtClean="0"/>
              <a:t>, click </a:t>
            </a:r>
            <a:r>
              <a:rPr lang="en-US" b="1" dirty="0" smtClean="0"/>
              <a:t>Next</a:t>
            </a:r>
            <a:endParaRPr lang="en-US" dirty="0" smtClean="0"/>
          </a:p>
          <a:p>
            <a:pPr lvl="1"/>
            <a:r>
              <a:rPr lang="en-US" dirty="0" smtClean="0"/>
              <a:t>Select </a:t>
            </a:r>
            <a:r>
              <a:rPr lang="en-US" b="1" dirty="0" smtClean="0"/>
              <a:t>All Profit Centers</a:t>
            </a:r>
            <a:r>
              <a:rPr lang="en-US" dirty="0" smtClean="0"/>
              <a:t>, click </a:t>
            </a:r>
            <a:r>
              <a:rPr lang="en-US" b="1" dirty="0" smtClean="0"/>
              <a:t>Next</a:t>
            </a:r>
          </a:p>
          <a:p>
            <a:pPr lvl="1"/>
            <a:r>
              <a:rPr lang="en-US" dirty="0" smtClean="0"/>
              <a:t>At this point, the user must determine the desired information</a:t>
            </a:r>
          </a:p>
          <a:p>
            <a:pPr lvl="2"/>
            <a:r>
              <a:rPr lang="en-US" dirty="0" smtClean="0"/>
              <a:t>Enter number values into the boxes, generally 5 or 10 for the information desired</a:t>
            </a:r>
          </a:p>
          <a:p>
            <a:pPr lvl="2"/>
            <a:r>
              <a:rPr lang="en-US" dirty="0" smtClean="0"/>
              <a:t>Run the report</a:t>
            </a:r>
          </a:p>
        </p:txBody>
      </p:sp>
      <p:sp>
        <p:nvSpPr>
          <p:cNvPr id="4" name="Title 1"/>
          <p:cNvSpPr>
            <a:spLocks noGrp="1"/>
          </p:cNvSpPr>
          <p:nvPr>
            <p:ph type="title"/>
          </p:nvPr>
        </p:nvSpPr>
        <p:spPr>
          <a:xfrm>
            <a:off x="0" y="704088"/>
            <a:ext cx="9144000" cy="819912"/>
          </a:xfrm>
        </p:spPr>
        <p:txBody>
          <a:bodyPr>
            <a:noAutofit/>
          </a:bodyPr>
          <a:lstStyle/>
          <a:p>
            <a:r>
              <a:rPr lang="en-US" sz="4300" dirty="0" err="1" smtClean="0"/>
              <a:t>FoodTrak</a:t>
            </a:r>
            <a:r>
              <a:rPr lang="en-US" sz="4300" dirty="0" smtClean="0"/>
              <a:t> Management Summary Report</a:t>
            </a:r>
            <a:endParaRPr lang="en-US" sz="4300" dirty="0"/>
          </a:p>
        </p:txBody>
      </p:sp>
      <p:sp>
        <p:nvSpPr>
          <p:cNvPr id="6" name="Slide Number Placeholder 5"/>
          <p:cNvSpPr>
            <a:spLocks noGrp="1"/>
          </p:cNvSpPr>
          <p:nvPr>
            <p:ph type="sldNum" sz="quarter" idx="12"/>
          </p:nvPr>
        </p:nvSpPr>
        <p:spPr/>
        <p:txBody>
          <a:bodyPr/>
          <a:lstStyle/>
          <a:p>
            <a:r>
              <a:rPr lang="en-US" dirty="0" smtClean="0"/>
              <a:t>102</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Appendix A - Reports</a:t>
            </a:r>
            <a:endParaRPr lang="en-US" dirty="0"/>
          </a:p>
        </p:txBody>
      </p:sp>
      <p:sp>
        <p:nvSpPr>
          <p:cNvPr id="3" name="Content Placeholder 2"/>
          <p:cNvSpPr>
            <a:spLocks noGrp="1"/>
          </p:cNvSpPr>
          <p:nvPr>
            <p:ph idx="1"/>
          </p:nvPr>
        </p:nvSpPr>
        <p:spPr>
          <a:xfrm>
            <a:off x="1219200" y="1524000"/>
            <a:ext cx="7315200" cy="4800600"/>
          </a:xfrm>
        </p:spPr>
        <p:txBody>
          <a:bodyPr>
            <a:noAutofit/>
          </a:bodyPr>
          <a:lstStyle/>
          <a:p>
            <a:pPr>
              <a:buNone/>
            </a:pPr>
            <a:r>
              <a:rPr lang="en-US" sz="2100" dirty="0" smtClean="0"/>
              <a:t>Inventory Locations Report……………………………………… 38</a:t>
            </a:r>
          </a:p>
          <a:p>
            <a:pPr>
              <a:buNone/>
            </a:pPr>
            <a:r>
              <a:rPr lang="en-US" sz="2100" dirty="0" smtClean="0"/>
              <a:t>Locations Group Report…………………………………………… 41</a:t>
            </a:r>
          </a:p>
          <a:p>
            <a:pPr>
              <a:buNone/>
            </a:pPr>
            <a:r>
              <a:rPr lang="en-US" sz="2100" dirty="0" smtClean="0"/>
              <a:t>Recipe Group Report……………………………………………….. 46</a:t>
            </a:r>
          </a:p>
          <a:p>
            <a:pPr>
              <a:buNone/>
            </a:pPr>
            <a:r>
              <a:rPr lang="en-US" sz="2100" dirty="0" smtClean="0"/>
              <a:t>Product Group Report……………………………………………… 47</a:t>
            </a:r>
          </a:p>
          <a:p>
            <a:pPr>
              <a:buNone/>
            </a:pPr>
            <a:r>
              <a:rPr lang="en-US" sz="2100" dirty="0" smtClean="0"/>
              <a:t>General Ledger (GL) Account Report………………………. 53</a:t>
            </a:r>
          </a:p>
          <a:p>
            <a:pPr>
              <a:buNone/>
            </a:pPr>
            <a:r>
              <a:rPr lang="en-US" sz="2100" dirty="0" smtClean="0"/>
              <a:t>Vendor Listing Report……………………………………………… 56</a:t>
            </a:r>
          </a:p>
          <a:p>
            <a:pPr>
              <a:buNone/>
            </a:pPr>
            <a:r>
              <a:rPr lang="en-US" sz="2100" dirty="0" smtClean="0"/>
              <a:t>Entering Invoices Report…………………………………………. 64</a:t>
            </a:r>
          </a:p>
          <a:p>
            <a:pPr>
              <a:buNone/>
            </a:pPr>
            <a:r>
              <a:rPr lang="en-US" sz="2100" dirty="0" smtClean="0"/>
              <a:t>Shelf Order Inventory Report………………...................... 91</a:t>
            </a:r>
          </a:p>
          <a:p>
            <a:pPr>
              <a:buNone/>
            </a:pPr>
            <a:r>
              <a:rPr lang="en-US" sz="2100" dirty="0" smtClean="0"/>
              <a:t>Waste Listing Report……………………………………………….. 95</a:t>
            </a:r>
          </a:p>
          <a:p>
            <a:pPr>
              <a:buNone/>
            </a:pPr>
            <a:r>
              <a:rPr lang="en-US" sz="2100" dirty="0" smtClean="0"/>
              <a:t>Waste Activity Report………………………………………………. 96</a:t>
            </a:r>
          </a:p>
          <a:p>
            <a:pPr>
              <a:buNone/>
            </a:pPr>
            <a:r>
              <a:rPr lang="en-US" sz="2100" dirty="0" smtClean="0"/>
              <a:t>External Transfers by General Ledger (GL) Report…… 99</a:t>
            </a:r>
          </a:p>
          <a:p>
            <a:pPr>
              <a:buNone/>
            </a:pPr>
            <a:r>
              <a:rPr lang="en-US" sz="2100" dirty="0" smtClean="0"/>
              <a:t>Transfer Activity Report…………………………………………… 100</a:t>
            </a:r>
          </a:p>
          <a:p>
            <a:pPr>
              <a:buNone/>
            </a:pPr>
            <a:r>
              <a:rPr lang="en-US" sz="2100" dirty="0" smtClean="0"/>
              <a:t>Management Summary Report………………………………… 102</a:t>
            </a:r>
            <a:endParaRPr lang="en-US" sz="2100" dirty="0"/>
          </a:p>
        </p:txBody>
      </p:sp>
      <p:sp>
        <p:nvSpPr>
          <p:cNvPr id="5" name="Slide Number Placeholder 4"/>
          <p:cNvSpPr>
            <a:spLocks noGrp="1"/>
          </p:cNvSpPr>
          <p:nvPr>
            <p:ph type="sldNum" sz="quarter" idx="12"/>
          </p:nvPr>
        </p:nvSpPr>
        <p:spPr/>
        <p:txBody>
          <a:bodyPr/>
          <a:lstStyle/>
          <a:p>
            <a:r>
              <a:rPr lang="en-US" dirty="0" smtClean="0"/>
              <a:t>103</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763000" cy="819912"/>
          </a:xfrm>
        </p:spPr>
        <p:txBody>
          <a:bodyPr>
            <a:normAutofit/>
          </a:bodyPr>
          <a:lstStyle/>
          <a:p>
            <a:r>
              <a:rPr lang="en-US" dirty="0" smtClean="0"/>
              <a:t>Appendix B – How To </a:t>
            </a:r>
            <a:r>
              <a:rPr lang="en-US" sz="2200" dirty="0" smtClean="0"/>
              <a:t>(step by step instructions)</a:t>
            </a:r>
            <a:endParaRPr lang="en-US" sz="2200" dirty="0"/>
          </a:p>
        </p:txBody>
      </p:sp>
      <p:sp>
        <p:nvSpPr>
          <p:cNvPr id="3" name="Content Placeholder 2"/>
          <p:cNvSpPr>
            <a:spLocks noGrp="1"/>
          </p:cNvSpPr>
          <p:nvPr>
            <p:ph idx="1"/>
          </p:nvPr>
        </p:nvSpPr>
        <p:spPr>
          <a:xfrm>
            <a:off x="1981200" y="1447800"/>
            <a:ext cx="5334000" cy="5181600"/>
          </a:xfrm>
        </p:spPr>
        <p:txBody>
          <a:bodyPr>
            <a:noAutofit/>
          </a:bodyPr>
          <a:lstStyle/>
          <a:p>
            <a:pPr>
              <a:buNone/>
            </a:pPr>
            <a:r>
              <a:rPr lang="en-US" sz="1550" dirty="0" smtClean="0"/>
              <a:t>Log-in……………………………………………………………… 26</a:t>
            </a:r>
          </a:p>
          <a:p>
            <a:pPr>
              <a:buNone/>
            </a:pPr>
            <a:r>
              <a:rPr lang="en-US" sz="1550" dirty="0" smtClean="0"/>
              <a:t>Find Version/Serial Number…………………………… 31</a:t>
            </a:r>
          </a:p>
          <a:p>
            <a:pPr>
              <a:buNone/>
            </a:pPr>
            <a:r>
              <a:rPr lang="en-US" sz="1550" dirty="0" smtClean="0"/>
              <a:t>Add Location Groups	…………………………………….. 44</a:t>
            </a:r>
          </a:p>
          <a:p>
            <a:pPr>
              <a:buNone/>
            </a:pPr>
            <a:r>
              <a:rPr lang="en-US" sz="1550" dirty="0" smtClean="0"/>
              <a:t>Add Recipe Groups….......................................... 48</a:t>
            </a:r>
          </a:p>
          <a:p>
            <a:pPr>
              <a:buNone/>
            </a:pPr>
            <a:r>
              <a:rPr lang="en-US" sz="1550" dirty="0" smtClean="0"/>
              <a:t>Add Product Groups………………………………………. 49</a:t>
            </a:r>
          </a:p>
          <a:p>
            <a:pPr>
              <a:buNone/>
            </a:pPr>
            <a:r>
              <a:rPr lang="en-US" sz="1550" dirty="0" smtClean="0"/>
              <a:t>Add Inventory Locations………………………………… 50</a:t>
            </a:r>
          </a:p>
          <a:p>
            <a:pPr>
              <a:buNone/>
            </a:pPr>
            <a:r>
              <a:rPr lang="en-US" sz="1550" dirty="0" smtClean="0"/>
              <a:t>Add General Ledger (GL) Accounts………………… 54</a:t>
            </a:r>
          </a:p>
          <a:p>
            <a:pPr>
              <a:buNone/>
            </a:pPr>
            <a:r>
              <a:rPr lang="en-US" sz="1550" dirty="0" smtClean="0"/>
              <a:t>Add New Vendor……………………………………………… 58</a:t>
            </a:r>
          </a:p>
          <a:p>
            <a:pPr>
              <a:buNone/>
            </a:pPr>
            <a:r>
              <a:rPr lang="en-US" sz="1550" dirty="0" smtClean="0"/>
              <a:t>Adding Items…………………………………………………… 60</a:t>
            </a:r>
          </a:p>
          <a:p>
            <a:pPr>
              <a:buNone/>
            </a:pPr>
            <a:r>
              <a:rPr lang="en-US" sz="1550" dirty="0" smtClean="0"/>
              <a:t>Manual Invoice Entry	………………………………………. 65</a:t>
            </a:r>
          </a:p>
          <a:p>
            <a:pPr>
              <a:buNone/>
            </a:pPr>
            <a:r>
              <a:rPr lang="en-US" sz="1550" dirty="0" smtClean="0"/>
              <a:t>Conduct a Yield Test………………………………………… 71</a:t>
            </a:r>
          </a:p>
          <a:p>
            <a:pPr>
              <a:buNone/>
            </a:pPr>
            <a:r>
              <a:rPr lang="en-US" sz="1550" dirty="0" smtClean="0"/>
              <a:t>Enter Recipes…………………………………………………… 73</a:t>
            </a:r>
          </a:p>
          <a:p>
            <a:pPr>
              <a:buNone/>
            </a:pPr>
            <a:r>
              <a:rPr lang="en-US" sz="1550" dirty="0" smtClean="0"/>
              <a:t>Designate Key (sensitive) Items………………………. 77</a:t>
            </a:r>
          </a:p>
          <a:p>
            <a:pPr>
              <a:buNone/>
            </a:pPr>
            <a:r>
              <a:rPr lang="en-US" sz="1550" dirty="0" smtClean="0"/>
              <a:t>Run Key Item Inventory………………………………….. 78</a:t>
            </a:r>
          </a:p>
          <a:p>
            <a:pPr>
              <a:buNone/>
            </a:pPr>
            <a:r>
              <a:rPr lang="en-US" sz="1550" dirty="0" smtClean="0"/>
              <a:t>Print Inventory Input Form…………………………….. 85</a:t>
            </a:r>
          </a:p>
          <a:p>
            <a:pPr>
              <a:buNone/>
            </a:pPr>
            <a:r>
              <a:rPr lang="en-US" sz="1550" dirty="0" smtClean="0"/>
              <a:t>Enter Inventory……………………………………………….. 86</a:t>
            </a:r>
          </a:p>
          <a:p>
            <a:pPr>
              <a:buNone/>
            </a:pPr>
            <a:r>
              <a:rPr lang="en-US" sz="1550" dirty="0" smtClean="0"/>
              <a:t>Create Shelf Order Inventory Template………….. 90</a:t>
            </a:r>
          </a:p>
          <a:p>
            <a:pPr>
              <a:buNone/>
            </a:pPr>
            <a:r>
              <a:rPr lang="en-US" sz="1550" dirty="0" smtClean="0"/>
              <a:t>Enter Waste Form…………………………………………… 94</a:t>
            </a:r>
          </a:p>
          <a:p>
            <a:pPr>
              <a:buNone/>
            </a:pPr>
            <a:r>
              <a:rPr lang="en-US" sz="1550" dirty="0" smtClean="0"/>
              <a:t>Create External Transfer…………………………………. 98</a:t>
            </a:r>
          </a:p>
        </p:txBody>
      </p:sp>
      <p:sp>
        <p:nvSpPr>
          <p:cNvPr id="5" name="Slide Number Placeholder 4"/>
          <p:cNvSpPr>
            <a:spLocks noGrp="1"/>
          </p:cNvSpPr>
          <p:nvPr>
            <p:ph type="sldNum" sz="quarter" idx="12"/>
          </p:nvPr>
        </p:nvSpPr>
        <p:spPr/>
        <p:txBody>
          <a:bodyPr/>
          <a:lstStyle/>
          <a:p>
            <a:r>
              <a:rPr lang="en-US" dirty="0" smtClean="0"/>
              <a:t>104</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04088"/>
            <a:ext cx="8458200" cy="972312"/>
          </a:xfrm>
        </p:spPr>
        <p:txBody>
          <a:bodyPr>
            <a:noAutofit/>
          </a:bodyPr>
          <a:lstStyle/>
          <a:p>
            <a:r>
              <a:rPr lang="en-US" sz="4300" dirty="0" smtClean="0"/>
              <a:t>FoodTrak Acronyms and Terms (cont.)</a:t>
            </a:r>
            <a:endParaRPr lang="en-US" sz="4300" dirty="0"/>
          </a:p>
        </p:txBody>
      </p:sp>
      <p:sp>
        <p:nvSpPr>
          <p:cNvPr id="8" name="Content Placeholder 7"/>
          <p:cNvSpPr>
            <a:spLocks noGrp="1"/>
          </p:cNvSpPr>
          <p:nvPr>
            <p:ph idx="1"/>
          </p:nvPr>
        </p:nvSpPr>
        <p:spPr/>
        <p:txBody>
          <a:bodyPr>
            <a:normAutofit/>
          </a:bodyPr>
          <a:lstStyle/>
          <a:p>
            <a:r>
              <a:rPr lang="en-US" dirty="0" smtClean="0"/>
              <a:t>Actual Usage = Beginning Inventory + Purchases + Transfers in – Transfers out – Ending Inventory</a:t>
            </a:r>
          </a:p>
          <a:p>
            <a:endParaRPr lang="en-US" dirty="0" smtClean="0"/>
          </a:p>
          <a:p>
            <a:r>
              <a:rPr lang="en-US" dirty="0" smtClean="0"/>
              <a:t>Ideal Usage = derived from multiplying the portion used of every </a:t>
            </a:r>
            <a:r>
              <a:rPr lang="en-US" smtClean="0"/>
              <a:t>item contained </a:t>
            </a:r>
            <a:r>
              <a:rPr lang="en-US" dirty="0" smtClean="0"/>
              <a:t>in recipes sold by the quantity of that recipe sold for a given period (What we </a:t>
            </a:r>
            <a:r>
              <a:rPr lang="en-US" i="1" dirty="0" smtClean="0"/>
              <a:t>should </a:t>
            </a:r>
            <a:r>
              <a:rPr lang="en-US" dirty="0" smtClean="0"/>
              <a:t>have used based on sales)</a:t>
            </a:r>
          </a:p>
          <a:p>
            <a:endParaRPr lang="en-US" dirty="0" smtClean="0"/>
          </a:p>
          <a:p>
            <a:r>
              <a:rPr lang="en-US" dirty="0" smtClean="0"/>
              <a:t>Cost of Goods Sold = Same as Actual Usage formula but expressed in dollars instead of units</a:t>
            </a:r>
          </a:p>
        </p:txBody>
      </p:sp>
      <p:sp>
        <p:nvSpPr>
          <p:cNvPr id="5" name="Slide Number Placeholder 4"/>
          <p:cNvSpPr>
            <a:spLocks noGrp="1"/>
          </p:cNvSpPr>
          <p:nvPr>
            <p:ph type="sldNum" sz="quarter" idx="12"/>
          </p:nvPr>
        </p:nvSpPr>
        <p:spPr/>
        <p:txBody>
          <a:bodyPr/>
          <a:lstStyle/>
          <a:p>
            <a:r>
              <a:rPr lang="en-US" dirty="0" smtClean="0"/>
              <a:t>8</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Elements</a:t>
            </a:r>
            <a:endParaRPr lang="en-US" dirty="0"/>
          </a:p>
        </p:txBody>
      </p:sp>
      <p:sp>
        <p:nvSpPr>
          <p:cNvPr id="3" name="Content Placeholder 2"/>
          <p:cNvSpPr>
            <a:spLocks noGrp="1"/>
          </p:cNvSpPr>
          <p:nvPr>
            <p:ph idx="1"/>
          </p:nvPr>
        </p:nvSpPr>
        <p:spPr>
          <a:xfrm>
            <a:off x="457200" y="2133600"/>
            <a:ext cx="8229600" cy="4191000"/>
          </a:xfrm>
        </p:spPr>
        <p:txBody>
          <a:bodyPr/>
          <a:lstStyle/>
          <a:p>
            <a:r>
              <a:rPr lang="en-US" dirty="0" smtClean="0"/>
              <a:t>Site Administration</a:t>
            </a:r>
          </a:p>
          <a:p>
            <a:r>
              <a:rPr lang="en-US" dirty="0" smtClean="0"/>
              <a:t>Database</a:t>
            </a:r>
          </a:p>
          <a:p>
            <a:r>
              <a:rPr lang="en-US" dirty="0" smtClean="0"/>
              <a:t>Data Entry</a:t>
            </a:r>
          </a:p>
          <a:p>
            <a:r>
              <a:rPr lang="en-US" dirty="0" smtClean="0"/>
              <a:t>Reports</a:t>
            </a:r>
            <a:endParaRPr lang="en-US" dirty="0"/>
          </a:p>
        </p:txBody>
      </p:sp>
      <p:sp>
        <p:nvSpPr>
          <p:cNvPr id="5" name="Slide Number Placeholder 4"/>
          <p:cNvSpPr>
            <a:spLocks noGrp="1"/>
          </p:cNvSpPr>
          <p:nvPr>
            <p:ph type="sldNum" sz="quarter" idx="12"/>
          </p:nvPr>
        </p:nvSpPr>
        <p:spPr/>
        <p:txBody>
          <a:bodyPr/>
          <a:lstStyle/>
          <a:p>
            <a:r>
              <a:rPr lang="en-US" dirty="0" smtClean="0"/>
              <a:t>9</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Administration</a:t>
            </a:r>
            <a:endParaRPr lang="en-US" dirty="0"/>
          </a:p>
        </p:txBody>
      </p:sp>
      <p:sp>
        <p:nvSpPr>
          <p:cNvPr id="3" name="Content Placeholder 2"/>
          <p:cNvSpPr>
            <a:spLocks noGrp="1"/>
          </p:cNvSpPr>
          <p:nvPr>
            <p:ph idx="1"/>
          </p:nvPr>
        </p:nvSpPr>
        <p:spPr/>
        <p:txBody>
          <a:bodyPr/>
          <a:lstStyle/>
          <a:p>
            <a:r>
              <a:rPr lang="en-US" dirty="0" smtClean="0"/>
              <a:t>General</a:t>
            </a:r>
          </a:p>
          <a:p>
            <a:pPr lvl="1"/>
            <a:r>
              <a:rPr lang="en-US" dirty="0" smtClean="0">
                <a:solidFill>
                  <a:srgbClr val="FF0000"/>
                </a:solidFill>
              </a:rPr>
              <a:t>Profit Center Location Assignment</a:t>
            </a:r>
          </a:p>
          <a:p>
            <a:pPr lvl="1"/>
            <a:r>
              <a:rPr lang="en-US" dirty="0" smtClean="0">
                <a:solidFill>
                  <a:srgbClr val="FF0000"/>
                </a:solidFill>
              </a:rPr>
              <a:t>Recalculate Par Levels</a:t>
            </a:r>
          </a:p>
          <a:p>
            <a:pPr lvl="1"/>
            <a:r>
              <a:rPr lang="en-US" dirty="0" smtClean="0">
                <a:solidFill>
                  <a:srgbClr val="FF0000"/>
                </a:solidFill>
              </a:rPr>
              <a:t>Site Information</a:t>
            </a:r>
          </a:p>
          <a:p>
            <a:pPr lvl="1"/>
            <a:r>
              <a:rPr lang="en-US" dirty="0" smtClean="0"/>
              <a:t>Undelete Items</a:t>
            </a:r>
          </a:p>
          <a:p>
            <a:pPr lvl="1">
              <a:buNone/>
            </a:pPr>
            <a:endParaRPr lang="en-US" dirty="0" smtClean="0">
              <a:solidFill>
                <a:srgbClr val="FF0000"/>
              </a:solidFill>
            </a:endParaRPr>
          </a:p>
          <a:p>
            <a:r>
              <a:rPr lang="en-US" dirty="0" smtClean="0">
                <a:solidFill>
                  <a:srgbClr val="FF0000"/>
                </a:solidFill>
              </a:rPr>
              <a:t>Corporate Functions</a:t>
            </a:r>
          </a:p>
          <a:p>
            <a:pPr lvl="1"/>
            <a:r>
              <a:rPr lang="en-US" dirty="0" smtClean="0">
                <a:solidFill>
                  <a:srgbClr val="FF0000"/>
                </a:solidFill>
              </a:rPr>
              <a:t>POS Audit Review</a:t>
            </a:r>
            <a:endParaRPr lang="en-US" dirty="0">
              <a:solidFill>
                <a:srgbClr val="FF0000"/>
              </a:solidFill>
            </a:endParaRPr>
          </a:p>
        </p:txBody>
      </p:sp>
      <p:sp>
        <p:nvSpPr>
          <p:cNvPr id="5" name="Slide Number Placeholder 4"/>
          <p:cNvSpPr>
            <a:spLocks noGrp="1"/>
          </p:cNvSpPr>
          <p:nvPr>
            <p:ph type="sldNum" sz="quarter" idx="12"/>
          </p:nvPr>
        </p:nvSpPr>
        <p:spPr/>
        <p:txBody>
          <a:bodyPr/>
          <a:lstStyle/>
          <a:p>
            <a:r>
              <a:rPr lang="en-US" dirty="0" smtClean="0"/>
              <a:t>10</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Elements</a:t>
            </a:r>
            <a:endParaRPr lang="en-US" dirty="0"/>
          </a:p>
        </p:txBody>
      </p:sp>
      <p:sp>
        <p:nvSpPr>
          <p:cNvPr id="3" name="Content Placeholder 2"/>
          <p:cNvSpPr>
            <a:spLocks noGrp="1"/>
          </p:cNvSpPr>
          <p:nvPr>
            <p:ph idx="1"/>
          </p:nvPr>
        </p:nvSpPr>
        <p:spPr/>
        <p:txBody>
          <a:bodyPr/>
          <a:lstStyle/>
          <a:p>
            <a:r>
              <a:rPr lang="en-US" dirty="0" smtClean="0"/>
              <a:t>G/L Accounts</a:t>
            </a:r>
          </a:p>
          <a:p>
            <a:r>
              <a:rPr lang="en-US" dirty="0" smtClean="0"/>
              <a:t>Items</a:t>
            </a:r>
          </a:p>
          <a:p>
            <a:pPr lvl="1"/>
            <a:r>
              <a:rPr lang="en-US" dirty="0" smtClean="0"/>
              <a:t>Purchased</a:t>
            </a:r>
          </a:p>
          <a:p>
            <a:pPr lvl="1"/>
            <a:r>
              <a:rPr lang="en-US" dirty="0" smtClean="0"/>
              <a:t>Prep/Sub Recipes</a:t>
            </a:r>
          </a:p>
          <a:p>
            <a:pPr lvl="1"/>
            <a:r>
              <a:rPr lang="en-US" dirty="0" smtClean="0"/>
              <a:t>Saleable Recipes</a:t>
            </a:r>
          </a:p>
          <a:p>
            <a:r>
              <a:rPr lang="en-US" dirty="0" smtClean="0"/>
              <a:t>Recipe Designer</a:t>
            </a:r>
          </a:p>
          <a:p>
            <a:r>
              <a:rPr lang="en-US" dirty="0" smtClean="0"/>
              <a:t>Units</a:t>
            </a:r>
          </a:p>
          <a:p>
            <a:r>
              <a:rPr lang="en-US" dirty="0" smtClean="0"/>
              <a:t>Vendors</a:t>
            </a:r>
          </a:p>
          <a:p>
            <a:pPr lvl="1"/>
            <a:endParaRPr lang="en-US" dirty="0"/>
          </a:p>
        </p:txBody>
      </p:sp>
      <p:sp>
        <p:nvSpPr>
          <p:cNvPr id="5" name="Slide Number Placeholder 4"/>
          <p:cNvSpPr>
            <a:spLocks noGrp="1"/>
          </p:cNvSpPr>
          <p:nvPr>
            <p:ph type="sldNum" sz="quarter" idx="12"/>
          </p:nvPr>
        </p:nvSpPr>
        <p:spPr/>
        <p:txBody>
          <a:bodyP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Groups</a:t>
            </a:r>
            <a:endParaRPr lang="en-US" dirty="0"/>
          </a:p>
        </p:txBody>
      </p:sp>
      <p:sp>
        <p:nvSpPr>
          <p:cNvPr id="3" name="Content Placeholder 2"/>
          <p:cNvSpPr>
            <a:spLocks noGrp="1"/>
          </p:cNvSpPr>
          <p:nvPr>
            <p:ph idx="1"/>
          </p:nvPr>
        </p:nvSpPr>
        <p:spPr/>
        <p:txBody>
          <a:bodyPr/>
          <a:lstStyle/>
          <a:p>
            <a:r>
              <a:rPr lang="en-US" dirty="0" smtClean="0">
                <a:solidFill>
                  <a:srgbClr val="FF0000"/>
                </a:solidFill>
              </a:rPr>
              <a:t>How Cooked Categories</a:t>
            </a:r>
          </a:p>
          <a:p>
            <a:r>
              <a:rPr lang="en-US" dirty="0" smtClean="0"/>
              <a:t>Location Groups</a:t>
            </a:r>
          </a:p>
          <a:p>
            <a:r>
              <a:rPr lang="en-US" dirty="0" smtClean="0">
                <a:solidFill>
                  <a:srgbClr val="FF0000"/>
                </a:solidFill>
              </a:rPr>
              <a:t>Main Ingredient Categories</a:t>
            </a:r>
          </a:p>
          <a:p>
            <a:r>
              <a:rPr lang="en-US" dirty="0" smtClean="0"/>
              <a:t>Product Groups </a:t>
            </a:r>
          </a:p>
          <a:p>
            <a:r>
              <a:rPr lang="en-US" dirty="0" smtClean="0"/>
              <a:t>Profit Center Groups</a:t>
            </a:r>
          </a:p>
          <a:p>
            <a:r>
              <a:rPr lang="en-US" dirty="0" smtClean="0"/>
              <a:t>Recipe Categories</a:t>
            </a:r>
          </a:p>
          <a:p>
            <a:r>
              <a:rPr lang="en-US" dirty="0" smtClean="0"/>
              <a:t>Report Groups</a:t>
            </a:r>
            <a:endParaRPr lang="en-US" dirty="0"/>
          </a:p>
        </p:txBody>
      </p:sp>
      <p:sp>
        <p:nvSpPr>
          <p:cNvPr id="5" name="Slide Number Placeholder 4"/>
          <p:cNvSpPr>
            <a:spLocks noGrp="1"/>
          </p:cNvSpPr>
          <p:nvPr>
            <p:ph type="sldNum" sz="quarter" idx="12"/>
          </p:nvPr>
        </p:nvSpPr>
        <p:spPr/>
        <p:txBody>
          <a:bodyPr/>
          <a:lstStyle/>
          <a:p>
            <a:r>
              <a:rPr lang="en-US" dirty="0" smtClean="0"/>
              <a:t>12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a:t>
            </a:r>
            <a:endParaRPr lang="en-US" dirty="0"/>
          </a:p>
        </p:txBody>
      </p:sp>
      <p:sp>
        <p:nvSpPr>
          <p:cNvPr id="3" name="Content Placeholder 2"/>
          <p:cNvSpPr>
            <a:spLocks noGrp="1"/>
          </p:cNvSpPr>
          <p:nvPr>
            <p:ph idx="1"/>
          </p:nvPr>
        </p:nvSpPr>
        <p:spPr/>
        <p:txBody>
          <a:bodyPr/>
          <a:lstStyle/>
          <a:p>
            <a:r>
              <a:rPr lang="en-US" dirty="0" smtClean="0"/>
              <a:t>Inventories</a:t>
            </a:r>
          </a:p>
          <a:p>
            <a:r>
              <a:rPr lang="en-US" dirty="0" smtClean="0"/>
              <a:t>Procurement</a:t>
            </a:r>
          </a:p>
          <a:p>
            <a:r>
              <a:rPr lang="en-US" dirty="0" smtClean="0"/>
              <a:t>Sales </a:t>
            </a:r>
          </a:p>
          <a:p>
            <a:r>
              <a:rPr lang="en-US" dirty="0" smtClean="0"/>
              <a:t>Transfers and Requisitions</a:t>
            </a:r>
            <a:endParaRPr lang="en-US" dirty="0"/>
          </a:p>
        </p:txBody>
      </p:sp>
      <p:sp>
        <p:nvSpPr>
          <p:cNvPr id="5" name="Slide Number Placeholder 4"/>
          <p:cNvSpPr>
            <a:spLocks noGrp="1"/>
          </p:cNvSpPr>
          <p:nvPr>
            <p:ph type="sldNum" sz="quarter" idx="12"/>
          </p:nvPr>
        </p:nvSpPr>
        <p:spPr/>
        <p:txBody>
          <a:bodyPr/>
          <a:lstStyle/>
          <a:p>
            <a:r>
              <a:rPr lang="en-US" dirty="0" smtClean="0"/>
              <a:t>13</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 Inventories</a:t>
            </a:r>
            <a:endParaRPr lang="en-US" dirty="0"/>
          </a:p>
        </p:txBody>
      </p:sp>
      <p:sp>
        <p:nvSpPr>
          <p:cNvPr id="3" name="Content Placeholder 2"/>
          <p:cNvSpPr>
            <a:spLocks noGrp="1"/>
          </p:cNvSpPr>
          <p:nvPr>
            <p:ph idx="1"/>
          </p:nvPr>
        </p:nvSpPr>
        <p:spPr/>
        <p:txBody>
          <a:bodyPr/>
          <a:lstStyle/>
          <a:p>
            <a:r>
              <a:rPr lang="en-US" dirty="0" smtClean="0"/>
              <a:t>Inventory Entry Form</a:t>
            </a:r>
          </a:p>
          <a:p>
            <a:pPr lvl="1"/>
            <a:r>
              <a:rPr lang="en-US" dirty="0" smtClean="0"/>
              <a:t>Create New Form</a:t>
            </a:r>
          </a:p>
          <a:p>
            <a:pPr lvl="1"/>
            <a:r>
              <a:rPr lang="en-US" dirty="0" smtClean="0"/>
              <a:t>Edit Existing Form</a:t>
            </a:r>
          </a:p>
          <a:p>
            <a:r>
              <a:rPr lang="en-US" dirty="0" smtClean="0"/>
              <a:t>Inventory Template Manager</a:t>
            </a:r>
          </a:p>
          <a:p>
            <a:r>
              <a:rPr lang="en-US" dirty="0" smtClean="0">
                <a:solidFill>
                  <a:srgbClr val="FF0000"/>
                </a:solidFill>
              </a:rPr>
              <a:t>Link Inventory Forms</a:t>
            </a:r>
          </a:p>
          <a:p>
            <a:r>
              <a:rPr lang="en-US" dirty="0" smtClean="0"/>
              <a:t>Spot Count</a:t>
            </a:r>
            <a:endParaRPr lang="en-US" dirty="0"/>
          </a:p>
        </p:txBody>
      </p:sp>
      <p:sp>
        <p:nvSpPr>
          <p:cNvPr id="5" name="Slide Number Placeholder 4"/>
          <p:cNvSpPr>
            <a:spLocks noGrp="1"/>
          </p:cNvSpPr>
          <p:nvPr>
            <p:ph type="sldNum" sz="quarter" idx="12"/>
          </p:nvPr>
        </p:nvSpPr>
        <p:spPr/>
        <p:txBody>
          <a:bodyPr/>
          <a:lstStyle/>
          <a:p>
            <a:r>
              <a:rPr lang="en-US" dirty="0" smtClean="0"/>
              <a:t>14</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 Procurement</a:t>
            </a:r>
            <a:endParaRPr lang="en-US" dirty="0"/>
          </a:p>
        </p:txBody>
      </p:sp>
      <p:sp>
        <p:nvSpPr>
          <p:cNvPr id="3" name="Content Placeholder 2"/>
          <p:cNvSpPr>
            <a:spLocks noGrp="1"/>
          </p:cNvSpPr>
          <p:nvPr>
            <p:ph idx="1"/>
          </p:nvPr>
        </p:nvSpPr>
        <p:spPr/>
        <p:txBody>
          <a:bodyPr/>
          <a:lstStyle/>
          <a:p>
            <a:r>
              <a:rPr lang="en-US" dirty="0" smtClean="0">
                <a:solidFill>
                  <a:srgbClr val="FF0000"/>
                </a:solidFill>
              </a:rPr>
              <a:t>Automatic Purchase Order (PO) Creation</a:t>
            </a:r>
          </a:p>
          <a:p>
            <a:r>
              <a:rPr lang="en-US" dirty="0" smtClean="0">
                <a:solidFill>
                  <a:srgbClr val="FF0000"/>
                </a:solidFill>
              </a:rPr>
              <a:t>Interactive Purchase Order (PO) Creation</a:t>
            </a:r>
          </a:p>
          <a:p>
            <a:r>
              <a:rPr lang="en-US" dirty="0" smtClean="0"/>
              <a:t>Invoice Entry Form</a:t>
            </a:r>
          </a:p>
          <a:p>
            <a:r>
              <a:rPr lang="en-US" dirty="0" smtClean="0">
                <a:solidFill>
                  <a:srgbClr val="FF0000"/>
                </a:solidFill>
              </a:rPr>
              <a:t>Procurement Template Manager</a:t>
            </a:r>
          </a:p>
          <a:p>
            <a:r>
              <a:rPr lang="en-US" dirty="0" smtClean="0">
                <a:solidFill>
                  <a:srgbClr val="FF0000"/>
                </a:solidFill>
              </a:rPr>
              <a:t>Purchase Order Entry Form</a:t>
            </a:r>
          </a:p>
          <a:p>
            <a:r>
              <a:rPr lang="en-US" dirty="0" smtClean="0">
                <a:solidFill>
                  <a:srgbClr val="FF0000"/>
                </a:solidFill>
              </a:rPr>
              <a:t>Shopping List Entry Form</a:t>
            </a:r>
            <a:endParaRPr lang="en-US" dirty="0">
              <a:solidFill>
                <a:srgbClr val="FF0000"/>
              </a:solidFill>
            </a:endParaRPr>
          </a:p>
        </p:txBody>
      </p:sp>
      <p:sp>
        <p:nvSpPr>
          <p:cNvPr id="5" name="Slide Number Placeholder 4"/>
          <p:cNvSpPr>
            <a:spLocks noGrp="1"/>
          </p:cNvSpPr>
          <p:nvPr>
            <p:ph type="sldNum" sz="quarter" idx="12"/>
          </p:nvPr>
        </p:nvSpPr>
        <p:spPr/>
        <p:txBody>
          <a:bodyPr/>
          <a:lstStyle/>
          <a:p>
            <a:r>
              <a:rPr lang="en-US" dirty="0" smtClean="0"/>
              <a:t>15</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 Sales</a:t>
            </a:r>
            <a:endParaRPr lang="en-US" dirty="0"/>
          </a:p>
        </p:txBody>
      </p:sp>
      <p:sp>
        <p:nvSpPr>
          <p:cNvPr id="3" name="Content Placeholder 2"/>
          <p:cNvSpPr>
            <a:spLocks noGrp="1"/>
          </p:cNvSpPr>
          <p:nvPr>
            <p:ph idx="1"/>
          </p:nvPr>
        </p:nvSpPr>
        <p:spPr/>
        <p:txBody>
          <a:bodyPr/>
          <a:lstStyle/>
          <a:p>
            <a:r>
              <a:rPr lang="en-US" dirty="0" smtClean="0">
                <a:solidFill>
                  <a:srgbClr val="FF0000"/>
                </a:solidFill>
              </a:rPr>
              <a:t>Sales Entry Form</a:t>
            </a:r>
            <a:endParaRPr lang="en-US" dirty="0">
              <a:solidFill>
                <a:srgbClr val="FF0000"/>
              </a:solidFill>
            </a:endParaRPr>
          </a:p>
        </p:txBody>
      </p:sp>
      <p:sp>
        <p:nvSpPr>
          <p:cNvPr id="5" name="Slide Number Placeholder 4"/>
          <p:cNvSpPr>
            <a:spLocks noGrp="1"/>
          </p:cNvSpPr>
          <p:nvPr>
            <p:ph type="sldNum" sz="quarter" idx="12"/>
          </p:nvPr>
        </p:nvSpPr>
        <p:spPr/>
        <p:txBody>
          <a:bodyPr/>
          <a:lstStyle/>
          <a:p>
            <a:r>
              <a:rPr lang="en-US" dirty="0" smtClean="0"/>
              <a:t>16</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 (cont.)</a:t>
            </a:r>
            <a:endParaRPr lang="en-US" dirty="0"/>
          </a:p>
        </p:txBody>
      </p:sp>
      <p:sp>
        <p:nvSpPr>
          <p:cNvPr id="3" name="Content Placeholder 2"/>
          <p:cNvSpPr>
            <a:spLocks noGrp="1"/>
          </p:cNvSpPr>
          <p:nvPr>
            <p:ph idx="1"/>
          </p:nvPr>
        </p:nvSpPr>
        <p:spPr/>
        <p:txBody>
          <a:bodyPr/>
          <a:lstStyle/>
          <a:p>
            <a:r>
              <a:rPr lang="en-US" dirty="0" smtClean="0"/>
              <a:t>Section 2 – Database &amp; System Setup</a:t>
            </a:r>
          </a:p>
          <a:p>
            <a:pPr lvl="1"/>
            <a:r>
              <a:rPr lang="en-US" dirty="0" smtClean="0"/>
              <a:t>Inventory Locations	</a:t>
            </a:r>
            <a:r>
              <a:rPr lang="en-US" dirty="0" smtClean="0"/>
              <a:t>		37</a:t>
            </a:r>
            <a:endParaRPr lang="en-US" dirty="0" smtClean="0"/>
          </a:p>
          <a:p>
            <a:pPr lvl="1"/>
            <a:r>
              <a:rPr lang="en-US" dirty="0" smtClean="0"/>
              <a:t>Location Groups		</a:t>
            </a:r>
            <a:r>
              <a:rPr lang="en-US" dirty="0" smtClean="0"/>
              <a:t>	40</a:t>
            </a:r>
            <a:endParaRPr lang="en-US" dirty="0" smtClean="0"/>
          </a:p>
          <a:p>
            <a:pPr lvl="1"/>
            <a:r>
              <a:rPr lang="en-US" dirty="0" smtClean="0"/>
              <a:t>Recipe and Product Groups	</a:t>
            </a:r>
            <a:r>
              <a:rPr lang="en-US" dirty="0" smtClean="0"/>
              <a:t>	45</a:t>
            </a:r>
            <a:endParaRPr lang="en-US" dirty="0" smtClean="0"/>
          </a:p>
          <a:p>
            <a:pPr lvl="1"/>
            <a:r>
              <a:rPr lang="en-US" dirty="0" smtClean="0"/>
              <a:t>General Ledger (GL) Accounts	52</a:t>
            </a:r>
          </a:p>
          <a:p>
            <a:pPr lvl="1"/>
            <a:r>
              <a:rPr lang="en-US" dirty="0" smtClean="0"/>
              <a:t>Vendors			</a:t>
            </a:r>
            <a:r>
              <a:rPr lang="en-US" dirty="0" smtClean="0"/>
              <a:t>		55</a:t>
            </a:r>
          </a:p>
          <a:p>
            <a:pPr lvl="1"/>
            <a:r>
              <a:rPr lang="en-US" dirty="0" smtClean="0"/>
              <a:t>Items					60</a:t>
            </a:r>
          </a:p>
          <a:p>
            <a:pPr lvl="1"/>
            <a:r>
              <a:rPr lang="en-US" dirty="0" smtClean="0"/>
              <a:t>Invoices					62</a:t>
            </a:r>
            <a:endParaRPr lang="en-US" dirty="0" smtClean="0"/>
          </a:p>
          <a:p>
            <a:endParaRPr lang="en-US" dirty="0"/>
          </a:p>
        </p:txBody>
      </p:sp>
      <p:sp>
        <p:nvSpPr>
          <p:cNvPr id="6" name="Slide Number Placeholder 5"/>
          <p:cNvSpPr>
            <a:spLocks noGrp="1"/>
          </p:cNvSpPr>
          <p:nvPr>
            <p:ph type="sldNum" sz="quarter" idx="12"/>
          </p:nvPr>
        </p:nvSpPr>
        <p:spPr/>
        <p:txBody>
          <a:bodyPr/>
          <a:lstStyle/>
          <a:p>
            <a:r>
              <a:rPr lang="en-US" dirty="0" smtClean="0"/>
              <a:t>ii</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Entry: Production Planning</a:t>
            </a:r>
            <a:endParaRPr lang="en-US" dirty="0"/>
          </a:p>
        </p:txBody>
      </p:sp>
      <p:sp>
        <p:nvSpPr>
          <p:cNvPr id="3" name="Content Placeholder 2"/>
          <p:cNvSpPr>
            <a:spLocks noGrp="1"/>
          </p:cNvSpPr>
          <p:nvPr>
            <p:ph idx="1"/>
          </p:nvPr>
        </p:nvSpPr>
        <p:spPr/>
        <p:txBody>
          <a:bodyPr/>
          <a:lstStyle/>
          <a:p>
            <a:r>
              <a:rPr lang="en-US" dirty="0" smtClean="0"/>
              <a:t>Fabrication Input Form</a:t>
            </a:r>
          </a:p>
          <a:p>
            <a:r>
              <a:rPr lang="en-US" dirty="0" smtClean="0"/>
              <a:t>Menu Planning Form</a:t>
            </a:r>
          </a:p>
          <a:p>
            <a:r>
              <a:rPr lang="en-US" dirty="0" smtClean="0"/>
              <a:t>Production Input Form</a:t>
            </a:r>
            <a:endParaRPr lang="en-US" dirty="0"/>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763000" cy="1048512"/>
          </a:xfrm>
        </p:spPr>
        <p:txBody>
          <a:bodyPr>
            <a:normAutofit fontScale="90000"/>
          </a:bodyPr>
          <a:lstStyle/>
          <a:p>
            <a:r>
              <a:rPr lang="en-US" dirty="0" smtClean="0"/>
              <a:t>Data Entry: Transfers and Requisitions</a:t>
            </a:r>
            <a:endParaRPr lang="en-US" dirty="0"/>
          </a:p>
        </p:txBody>
      </p:sp>
      <p:sp>
        <p:nvSpPr>
          <p:cNvPr id="3" name="Content Placeholder 2"/>
          <p:cNvSpPr>
            <a:spLocks noGrp="1"/>
          </p:cNvSpPr>
          <p:nvPr>
            <p:ph idx="1"/>
          </p:nvPr>
        </p:nvSpPr>
        <p:spPr/>
        <p:txBody>
          <a:bodyPr/>
          <a:lstStyle/>
          <a:p>
            <a:r>
              <a:rPr lang="en-US" dirty="0" smtClean="0">
                <a:solidFill>
                  <a:srgbClr val="FF0000"/>
                </a:solidFill>
              </a:rPr>
              <a:t>Automatic Requisition Creation</a:t>
            </a:r>
          </a:p>
          <a:p>
            <a:r>
              <a:rPr lang="en-US" dirty="0" smtClean="0">
                <a:solidFill>
                  <a:srgbClr val="FF0000"/>
                </a:solidFill>
              </a:rPr>
              <a:t>External Requisition Form</a:t>
            </a:r>
          </a:p>
          <a:p>
            <a:r>
              <a:rPr lang="en-US" dirty="0" smtClean="0"/>
              <a:t>External Transfer Form</a:t>
            </a:r>
          </a:p>
          <a:p>
            <a:r>
              <a:rPr lang="en-US" dirty="0" smtClean="0">
                <a:solidFill>
                  <a:srgbClr val="FF0000"/>
                </a:solidFill>
              </a:rPr>
              <a:t>Interactive Requisition Creation</a:t>
            </a:r>
          </a:p>
          <a:p>
            <a:r>
              <a:rPr lang="en-US" dirty="0" smtClean="0">
                <a:solidFill>
                  <a:srgbClr val="FF0000"/>
                </a:solidFill>
              </a:rPr>
              <a:t>Internal Requisition Form</a:t>
            </a:r>
          </a:p>
          <a:p>
            <a:r>
              <a:rPr lang="en-US" dirty="0" smtClean="0"/>
              <a:t>Internal Transfer Form</a:t>
            </a:r>
          </a:p>
          <a:p>
            <a:r>
              <a:rPr lang="en-US" dirty="0" smtClean="0"/>
              <a:t>Waste Form</a:t>
            </a:r>
            <a:endParaRPr lang="en-US" dirty="0"/>
          </a:p>
        </p:txBody>
      </p:sp>
      <p:sp>
        <p:nvSpPr>
          <p:cNvPr id="5" name="Slide Number Placeholder 4"/>
          <p:cNvSpPr>
            <a:spLocks noGrp="1"/>
          </p:cNvSpPr>
          <p:nvPr>
            <p:ph type="sldNum" sz="quarter" idx="12"/>
          </p:nvPr>
        </p:nvSpPr>
        <p:spPr/>
        <p:txBody>
          <a:bodyPr/>
          <a:lstStyle/>
          <a:p>
            <a:r>
              <a:rPr lang="en-US" dirty="0" smtClean="0"/>
              <a:t>18</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Accounting</a:t>
            </a:r>
            <a:endParaRPr lang="en-US" dirty="0"/>
          </a:p>
        </p:txBody>
      </p:sp>
      <p:sp>
        <p:nvSpPr>
          <p:cNvPr id="3" name="Content Placeholder 2"/>
          <p:cNvSpPr>
            <a:spLocks noGrp="1"/>
          </p:cNvSpPr>
          <p:nvPr>
            <p:ph idx="1"/>
          </p:nvPr>
        </p:nvSpPr>
        <p:spPr/>
        <p:txBody>
          <a:bodyPr/>
          <a:lstStyle/>
          <a:p>
            <a:r>
              <a:rPr lang="en-US" dirty="0" smtClean="0"/>
              <a:t>Inventory</a:t>
            </a:r>
          </a:p>
          <a:p>
            <a:r>
              <a:rPr lang="en-US" dirty="0" smtClean="0"/>
              <a:t>Planning</a:t>
            </a:r>
          </a:p>
          <a:p>
            <a:r>
              <a:rPr lang="en-US" dirty="0" smtClean="0"/>
              <a:t>Procurement</a:t>
            </a:r>
          </a:p>
          <a:p>
            <a:r>
              <a:rPr lang="en-US" dirty="0" smtClean="0"/>
              <a:t>Sales and Sales Orders</a:t>
            </a:r>
          </a:p>
          <a:p>
            <a:r>
              <a:rPr lang="en-US" dirty="0" smtClean="0"/>
              <a:t>Transfers and Requisitions</a:t>
            </a:r>
          </a:p>
          <a:p>
            <a:endParaRPr lang="en-US" dirty="0" smtClean="0"/>
          </a:p>
        </p:txBody>
      </p:sp>
      <p:sp>
        <p:nvSpPr>
          <p:cNvPr id="5" name="Slide Number Placeholder 4"/>
          <p:cNvSpPr>
            <a:spLocks noGrp="1"/>
          </p:cNvSpPr>
          <p:nvPr>
            <p:ph type="sldNum" sz="quarter" idx="12"/>
          </p:nvPr>
        </p:nvSpPr>
        <p:spPr/>
        <p:txBody>
          <a:bodyPr/>
          <a:lstStyle/>
          <a:p>
            <a:r>
              <a:rPr lang="en-US" dirty="0" smtClean="0"/>
              <a:t>19</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Accounting Reports</a:t>
            </a:r>
            <a:endParaRPr lang="en-US" dirty="0"/>
          </a:p>
        </p:txBody>
      </p:sp>
      <p:sp>
        <p:nvSpPr>
          <p:cNvPr id="3" name="Content Placeholder 2"/>
          <p:cNvSpPr>
            <a:spLocks noGrp="1"/>
          </p:cNvSpPr>
          <p:nvPr>
            <p:ph idx="1"/>
          </p:nvPr>
        </p:nvSpPr>
        <p:spPr/>
        <p:txBody>
          <a:bodyPr/>
          <a:lstStyle/>
          <a:p>
            <a:r>
              <a:rPr lang="en-US" dirty="0" smtClean="0"/>
              <a:t>Inventory Extension</a:t>
            </a:r>
          </a:p>
          <a:p>
            <a:r>
              <a:rPr lang="en-US" dirty="0" smtClean="0"/>
              <a:t>Cost of Goods</a:t>
            </a:r>
          </a:p>
          <a:p>
            <a:r>
              <a:rPr lang="en-US" dirty="0" smtClean="0"/>
              <a:t>Invoices</a:t>
            </a:r>
          </a:p>
          <a:p>
            <a:r>
              <a:rPr lang="en-US" dirty="0" smtClean="0"/>
              <a:t>Price Exception</a:t>
            </a:r>
          </a:p>
          <a:p>
            <a:r>
              <a:rPr lang="en-US" dirty="0" smtClean="0"/>
              <a:t>Transfer Activity</a:t>
            </a:r>
          </a:p>
          <a:p>
            <a:r>
              <a:rPr lang="en-US" dirty="0" smtClean="0"/>
              <a:t>Waste Activity</a:t>
            </a:r>
            <a:endParaRPr lang="en-US" dirty="0"/>
          </a:p>
        </p:txBody>
      </p:sp>
      <p:sp>
        <p:nvSpPr>
          <p:cNvPr id="5" name="Slide Number Placeholder 4"/>
          <p:cNvSpPr>
            <a:spLocks noGrp="1"/>
          </p:cNvSpPr>
          <p:nvPr>
            <p:ph type="sldNum" sz="quarter" idx="12"/>
          </p:nvPr>
        </p:nvSpPr>
        <p:spPr/>
        <p:txBody>
          <a:bodyPr/>
          <a:lstStyle/>
          <a:p>
            <a:r>
              <a:rPr lang="en-US" dirty="0" smtClean="0"/>
              <a:t>20</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Control</a:t>
            </a:r>
            <a:endParaRPr lang="en-US" dirty="0"/>
          </a:p>
        </p:txBody>
      </p:sp>
      <p:sp>
        <p:nvSpPr>
          <p:cNvPr id="3" name="Content Placeholder 2"/>
          <p:cNvSpPr>
            <a:spLocks noGrp="1"/>
          </p:cNvSpPr>
          <p:nvPr>
            <p:ph idx="1"/>
          </p:nvPr>
        </p:nvSpPr>
        <p:spPr/>
        <p:txBody>
          <a:bodyPr/>
          <a:lstStyle/>
          <a:p>
            <a:r>
              <a:rPr lang="en-US" dirty="0" smtClean="0"/>
              <a:t>Forecasting</a:t>
            </a:r>
          </a:p>
          <a:p>
            <a:r>
              <a:rPr lang="en-US" dirty="0" smtClean="0"/>
              <a:t>Inventory</a:t>
            </a:r>
          </a:p>
          <a:p>
            <a:r>
              <a:rPr lang="en-US" dirty="0" smtClean="0"/>
              <a:t>Menu Engineering</a:t>
            </a:r>
          </a:p>
          <a:p>
            <a:r>
              <a:rPr lang="en-US" dirty="0" smtClean="0"/>
              <a:t>Planning</a:t>
            </a:r>
          </a:p>
          <a:p>
            <a:r>
              <a:rPr lang="en-US" dirty="0" smtClean="0"/>
              <a:t>Procurement</a:t>
            </a:r>
          </a:p>
          <a:p>
            <a:r>
              <a:rPr lang="en-US" dirty="0" smtClean="0"/>
              <a:t>Sales and Sales Orders</a:t>
            </a:r>
          </a:p>
          <a:p>
            <a:r>
              <a:rPr lang="en-US" dirty="0" smtClean="0"/>
              <a:t>Transfers and Requisitions</a:t>
            </a:r>
          </a:p>
        </p:txBody>
      </p:sp>
      <p:sp>
        <p:nvSpPr>
          <p:cNvPr id="5" name="Slide Number Placeholder 4"/>
          <p:cNvSpPr>
            <a:spLocks noGrp="1"/>
          </p:cNvSpPr>
          <p:nvPr>
            <p:ph type="sldNum" sz="quarter" idx="12"/>
          </p:nvPr>
        </p:nvSpPr>
        <p:spPr/>
        <p:txBody>
          <a:bodyPr/>
          <a:lstStyle/>
          <a:p>
            <a:r>
              <a:rPr lang="en-US" dirty="0" smtClean="0"/>
              <a:t>21</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Control Reports</a:t>
            </a:r>
            <a:endParaRPr lang="en-US" dirty="0"/>
          </a:p>
        </p:txBody>
      </p:sp>
      <p:sp>
        <p:nvSpPr>
          <p:cNvPr id="3" name="Content Placeholder 2"/>
          <p:cNvSpPr>
            <a:spLocks noGrp="1"/>
          </p:cNvSpPr>
          <p:nvPr>
            <p:ph idx="1"/>
          </p:nvPr>
        </p:nvSpPr>
        <p:spPr/>
        <p:txBody>
          <a:bodyPr/>
          <a:lstStyle/>
          <a:p>
            <a:r>
              <a:rPr lang="en-US" dirty="0" smtClean="0"/>
              <a:t>Item Usage</a:t>
            </a:r>
          </a:p>
          <a:p>
            <a:r>
              <a:rPr lang="en-US" dirty="0" smtClean="0"/>
              <a:t>Management Summary</a:t>
            </a:r>
          </a:p>
          <a:p>
            <a:r>
              <a:rPr lang="en-US" dirty="0" smtClean="0"/>
              <a:t>Perpetual Summary</a:t>
            </a:r>
          </a:p>
          <a:p>
            <a:r>
              <a:rPr lang="en-US" dirty="0" smtClean="0"/>
              <a:t>Waste Control</a:t>
            </a:r>
          </a:p>
          <a:p>
            <a:r>
              <a:rPr lang="en-US" dirty="0" smtClean="0"/>
              <a:t>Inventory Level Variance</a:t>
            </a:r>
          </a:p>
          <a:p>
            <a:pPr>
              <a:buNone/>
            </a:pPr>
            <a:endParaRPr lang="en-US" dirty="0"/>
          </a:p>
        </p:txBody>
      </p:sp>
      <p:sp>
        <p:nvSpPr>
          <p:cNvPr id="5" name="Slide Number Placeholder 4"/>
          <p:cNvSpPr>
            <a:spLocks noGrp="1"/>
          </p:cNvSpPr>
          <p:nvPr>
            <p:ph type="sldNum" sz="quarter" idx="12"/>
          </p:nvPr>
        </p:nvSpPr>
        <p:spPr/>
        <p:txBody>
          <a:bodyPr/>
          <a:lstStyle/>
          <a:p>
            <a:r>
              <a:rPr lang="en-US" dirty="0" smtClean="0"/>
              <a:t>22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Data Lists</a:t>
            </a:r>
            <a:endParaRPr lang="en-US" dirty="0"/>
          </a:p>
        </p:txBody>
      </p:sp>
      <p:sp>
        <p:nvSpPr>
          <p:cNvPr id="3" name="Content Placeholder 2"/>
          <p:cNvSpPr>
            <a:spLocks noGrp="1"/>
          </p:cNvSpPr>
          <p:nvPr>
            <p:ph idx="1"/>
          </p:nvPr>
        </p:nvSpPr>
        <p:spPr>
          <a:xfrm>
            <a:off x="457200" y="1828800"/>
            <a:ext cx="8229600" cy="5029200"/>
          </a:xfrm>
        </p:spPr>
        <p:txBody>
          <a:bodyPr>
            <a:normAutofit fontScale="92500" lnSpcReduction="10000"/>
          </a:bodyPr>
          <a:lstStyle/>
          <a:p>
            <a:r>
              <a:rPr lang="en-US" dirty="0" smtClean="0"/>
              <a:t>Company Information</a:t>
            </a:r>
          </a:p>
          <a:p>
            <a:r>
              <a:rPr lang="en-US" dirty="0" smtClean="0"/>
              <a:t>G/L Account List</a:t>
            </a:r>
          </a:p>
          <a:p>
            <a:r>
              <a:rPr lang="en-US" dirty="0" smtClean="0"/>
              <a:t>Group List</a:t>
            </a:r>
          </a:p>
          <a:p>
            <a:r>
              <a:rPr lang="en-US" dirty="0" smtClean="0"/>
              <a:t>Item List</a:t>
            </a:r>
          </a:p>
          <a:p>
            <a:r>
              <a:rPr lang="en-US" dirty="0" smtClean="0">
                <a:solidFill>
                  <a:srgbClr val="FF0000"/>
                </a:solidFill>
              </a:rPr>
              <a:t>Par Level Parameters</a:t>
            </a:r>
          </a:p>
          <a:p>
            <a:r>
              <a:rPr lang="en-US" dirty="0" smtClean="0"/>
              <a:t>Product List</a:t>
            </a:r>
          </a:p>
          <a:p>
            <a:r>
              <a:rPr lang="en-US" dirty="0" smtClean="0"/>
              <a:t>Recipe List </a:t>
            </a:r>
          </a:p>
          <a:p>
            <a:r>
              <a:rPr lang="en-US" dirty="0" smtClean="0">
                <a:solidFill>
                  <a:srgbClr val="FF0000"/>
                </a:solidFill>
              </a:rPr>
              <a:t>Security Group Settings</a:t>
            </a:r>
          </a:p>
          <a:p>
            <a:r>
              <a:rPr lang="en-US" dirty="0" smtClean="0">
                <a:solidFill>
                  <a:srgbClr val="FF0000"/>
                </a:solidFill>
              </a:rPr>
              <a:t>Stand Item List</a:t>
            </a:r>
          </a:p>
          <a:p>
            <a:r>
              <a:rPr lang="en-US" dirty="0" smtClean="0">
                <a:solidFill>
                  <a:srgbClr val="FF0000"/>
                </a:solidFill>
              </a:rPr>
              <a:t>System Message List</a:t>
            </a:r>
          </a:p>
          <a:p>
            <a:r>
              <a:rPr lang="en-US" dirty="0" smtClean="0">
                <a:solidFill>
                  <a:srgbClr val="FF0000"/>
                </a:solidFill>
              </a:rPr>
              <a:t>Vendor Item List</a:t>
            </a:r>
          </a:p>
          <a:p>
            <a:r>
              <a:rPr lang="en-US" dirty="0" smtClean="0"/>
              <a:t>Vendor List</a:t>
            </a:r>
            <a:endParaRPr lang="en-US" dirty="0"/>
          </a:p>
        </p:txBody>
      </p:sp>
      <p:sp>
        <p:nvSpPr>
          <p:cNvPr id="5" name="Slide Number Placeholder 4"/>
          <p:cNvSpPr>
            <a:spLocks noGrp="1"/>
          </p:cNvSpPr>
          <p:nvPr>
            <p:ph type="sldNum" sz="quarter" idx="12"/>
          </p:nvPr>
        </p:nvSpPr>
        <p:spPr/>
        <p:txBody>
          <a:bodyPr/>
          <a:lstStyle/>
          <a:p>
            <a:r>
              <a:rPr lang="en-US" dirty="0" smtClean="0"/>
              <a:t>23</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Input Forms</a:t>
            </a:r>
            <a:endParaRPr lang="en-US" dirty="0"/>
          </a:p>
        </p:txBody>
      </p:sp>
      <p:sp>
        <p:nvSpPr>
          <p:cNvPr id="3" name="Content Placeholder 2"/>
          <p:cNvSpPr>
            <a:spLocks noGrp="1"/>
          </p:cNvSpPr>
          <p:nvPr>
            <p:ph idx="1"/>
          </p:nvPr>
        </p:nvSpPr>
        <p:spPr/>
        <p:txBody>
          <a:bodyPr numCol="2">
            <a:normAutofit/>
          </a:bodyPr>
          <a:lstStyle/>
          <a:p>
            <a:r>
              <a:rPr lang="en-US" dirty="0" smtClean="0">
                <a:solidFill>
                  <a:srgbClr val="FF0000"/>
                </a:solidFill>
              </a:rPr>
              <a:t>Barcode Sheets</a:t>
            </a:r>
          </a:p>
          <a:p>
            <a:r>
              <a:rPr lang="en-US" dirty="0" smtClean="0">
                <a:solidFill>
                  <a:srgbClr val="FF0000"/>
                </a:solidFill>
              </a:rPr>
              <a:t>Bid Request Form</a:t>
            </a:r>
          </a:p>
          <a:p>
            <a:r>
              <a:rPr lang="en-US" dirty="0" smtClean="0">
                <a:solidFill>
                  <a:srgbClr val="FF0000"/>
                </a:solidFill>
              </a:rPr>
              <a:t>Database Changes</a:t>
            </a:r>
          </a:p>
          <a:p>
            <a:r>
              <a:rPr lang="en-US" dirty="0" smtClean="0">
                <a:solidFill>
                  <a:srgbClr val="FF0000"/>
                </a:solidFill>
              </a:rPr>
              <a:t>Fabrication Input Form</a:t>
            </a:r>
          </a:p>
          <a:p>
            <a:r>
              <a:rPr lang="en-US" dirty="0" smtClean="0"/>
              <a:t>Inventory Form</a:t>
            </a:r>
          </a:p>
          <a:p>
            <a:r>
              <a:rPr lang="en-US" dirty="0" smtClean="0">
                <a:solidFill>
                  <a:srgbClr val="FF0000"/>
                </a:solidFill>
              </a:rPr>
              <a:t>Product Input Form</a:t>
            </a:r>
          </a:p>
          <a:p>
            <a:r>
              <a:rPr lang="en-US" dirty="0" smtClean="0">
                <a:solidFill>
                  <a:srgbClr val="FF0000"/>
                </a:solidFill>
              </a:rPr>
              <a:t>Purchase Order Receiving Document</a:t>
            </a:r>
          </a:p>
          <a:p>
            <a:r>
              <a:rPr lang="en-US" dirty="0" smtClean="0">
                <a:solidFill>
                  <a:srgbClr val="FF0000"/>
                </a:solidFill>
              </a:rPr>
              <a:t>Receiving Log</a:t>
            </a:r>
          </a:p>
          <a:p>
            <a:r>
              <a:rPr lang="en-US" dirty="0" smtClean="0">
                <a:solidFill>
                  <a:srgbClr val="FF0000"/>
                </a:solidFill>
              </a:rPr>
              <a:t>Recipe Production/ Transfer Worksheet</a:t>
            </a:r>
          </a:p>
          <a:p>
            <a:r>
              <a:rPr lang="en-US" dirty="0" smtClean="0">
                <a:solidFill>
                  <a:srgbClr val="FF0000"/>
                </a:solidFill>
              </a:rPr>
              <a:t>Requisition Input Form </a:t>
            </a:r>
          </a:p>
          <a:p>
            <a:r>
              <a:rPr lang="en-US" dirty="0" smtClean="0">
                <a:solidFill>
                  <a:srgbClr val="FF0000"/>
                </a:solidFill>
              </a:rPr>
              <a:t>Requisition Pick Form</a:t>
            </a:r>
          </a:p>
          <a:p>
            <a:r>
              <a:rPr lang="en-US" dirty="0" smtClean="0">
                <a:solidFill>
                  <a:srgbClr val="FF0000"/>
                </a:solidFill>
              </a:rPr>
              <a:t>Sales Input Form</a:t>
            </a:r>
          </a:p>
          <a:p>
            <a:r>
              <a:rPr lang="en-US" dirty="0" smtClean="0">
                <a:solidFill>
                  <a:srgbClr val="FF0000"/>
                </a:solidFill>
              </a:rPr>
              <a:t>Security Worksheet</a:t>
            </a:r>
          </a:p>
          <a:p>
            <a:r>
              <a:rPr lang="en-US" dirty="0" smtClean="0">
                <a:solidFill>
                  <a:srgbClr val="FF0000"/>
                </a:solidFill>
              </a:rPr>
              <a:t>Shopping List Input Form</a:t>
            </a:r>
          </a:p>
          <a:p>
            <a:r>
              <a:rPr lang="en-US" dirty="0" smtClean="0"/>
              <a:t>Waste Input Form</a:t>
            </a:r>
            <a:endParaRPr lang="en-US" dirty="0"/>
          </a:p>
        </p:txBody>
      </p:sp>
      <p:sp>
        <p:nvSpPr>
          <p:cNvPr id="5" name="Slide Number Placeholder 4"/>
          <p:cNvSpPr>
            <a:spLocks noGrp="1"/>
          </p:cNvSpPr>
          <p:nvPr>
            <p:ph type="sldNum" sz="quarter" idx="12"/>
          </p:nvPr>
        </p:nvSpPr>
        <p:spPr/>
        <p:txBody>
          <a:bodyPr/>
          <a:lstStyle/>
          <a:p>
            <a:r>
              <a:rPr lang="en-US" dirty="0" smtClean="0"/>
              <a:t>24</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Nutrition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Item Nutrition Report</a:t>
            </a:r>
          </a:p>
          <a:p>
            <a:r>
              <a:rPr lang="en-US" dirty="0" smtClean="0">
                <a:solidFill>
                  <a:srgbClr val="FF0000"/>
                </a:solidFill>
              </a:rPr>
              <a:t>Saleable Item Nutrition Labels</a:t>
            </a:r>
          </a:p>
          <a:p>
            <a:r>
              <a:rPr lang="en-US" dirty="0" smtClean="0">
                <a:solidFill>
                  <a:srgbClr val="FF0000"/>
                </a:solidFill>
              </a:rPr>
              <a:t>Saleable Item Nutrition Report</a:t>
            </a:r>
            <a:endParaRPr lang="en-US" dirty="0">
              <a:solidFill>
                <a:srgbClr val="FF0000"/>
              </a:solidFill>
            </a:endParaRPr>
          </a:p>
        </p:txBody>
      </p:sp>
      <p:sp>
        <p:nvSpPr>
          <p:cNvPr id="5" name="Slide Number Placeholder 4"/>
          <p:cNvSpPr>
            <a:spLocks noGrp="1"/>
          </p:cNvSpPr>
          <p:nvPr>
            <p:ph type="sldNum" sz="quarter" idx="12"/>
          </p:nvPr>
        </p:nvSpPr>
        <p:spPr/>
        <p:txBody>
          <a:bodyPr/>
          <a:lstStyle/>
          <a:p>
            <a:r>
              <a:rPr lang="en-US" dirty="0" smtClean="0"/>
              <a:t>25</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Log-In</a:t>
            </a:r>
            <a:endParaRPr lang="en-US" dirty="0"/>
          </a:p>
        </p:txBody>
      </p:sp>
      <p:sp>
        <p:nvSpPr>
          <p:cNvPr id="3" name="Content Placeholder 2"/>
          <p:cNvSpPr>
            <a:spLocks noGrp="1"/>
          </p:cNvSpPr>
          <p:nvPr>
            <p:ph idx="1"/>
          </p:nvPr>
        </p:nvSpPr>
        <p:spPr>
          <a:xfrm>
            <a:off x="457200" y="1600200"/>
            <a:ext cx="8229600" cy="1645920"/>
          </a:xfrm>
        </p:spPr>
        <p:txBody>
          <a:bodyPr>
            <a:normAutofit lnSpcReduction="10000"/>
          </a:bodyPr>
          <a:lstStyle/>
          <a:p>
            <a:r>
              <a:rPr lang="en-US" dirty="0" smtClean="0"/>
              <a:t>Go to the website:</a:t>
            </a:r>
          </a:p>
          <a:p>
            <a:pPr lvl="1"/>
            <a:r>
              <a:rPr lang="en-US" dirty="0" smtClean="0">
                <a:hlinkClick r:id="rId2"/>
              </a:rPr>
              <a:t>https://www.mwrportal.army.mil/</a:t>
            </a:r>
            <a:r>
              <a:rPr lang="en-US" dirty="0" smtClean="0"/>
              <a:t> </a:t>
            </a:r>
          </a:p>
          <a:p>
            <a:r>
              <a:rPr lang="en-US" dirty="0" smtClean="0"/>
              <a:t>Under the Global Applications, click on the </a:t>
            </a:r>
            <a:r>
              <a:rPr lang="en-US" dirty="0" err="1" smtClean="0"/>
              <a:t>FoodTrak</a:t>
            </a:r>
            <a:r>
              <a:rPr lang="en-US" dirty="0" smtClean="0"/>
              <a:t> link and the following window will pop-up:</a:t>
            </a:r>
            <a:endParaRPr lang="en-US" dirty="0"/>
          </a:p>
        </p:txBody>
      </p:sp>
      <p:pic>
        <p:nvPicPr>
          <p:cNvPr id="1026" name="Picture 2"/>
          <p:cNvPicPr>
            <a:picLocks noChangeAspect="1" noChangeArrowheads="1"/>
          </p:cNvPicPr>
          <p:nvPr/>
        </p:nvPicPr>
        <p:blipFill>
          <a:blip r:embed="rId3" cstate="print"/>
          <a:srcRect l="20000" t="22571" r="31428" b="11143"/>
          <a:stretch>
            <a:fillRect/>
          </a:stretch>
        </p:blipFill>
        <p:spPr bwMode="auto">
          <a:xfrm>
            <a:off x="2438399" y="3352800"/>
            <a:ext cx="3930869" cy="3352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26</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 (cont.)</a:t>
            </a:r>
            <a:endParaRPr lang="en-US" dirty="0"/>
          </a:p>
        </p:txBody>
      </p:sp>
      <p:sp>
        <p:nvSpPr>
          <p:cNvPr id="3" name="Content Placeholder 2"/>
          <p:cNvSpPr>
            <a:spLocks noGrp="1"/>
          </p:cNvSpPr>
          <p:nvPr>
            <p:ph idx="1"/>
          </p:nvPr>
        </p:nvSpPr>
        <p:spPr>
          <a:xfrm>
            <a:off x="381000" y="1935480"/>
            <a:ext cx="8305800" cy="4617720"/>
          </a:xfrm>
        </p:spPr>
        <p:txBody>
          <a:bodyPr>
            <a:normAutofit/>
          </a:bodyPr>
          <a:lstStyle/>
          <a:p>
            <a:r>
              <a:rPr lang="en-US" dirty="0" smtClean="0"/>
              <a:t>Section 3 – Data Entry &amp; Report Analysis</a:t>
            </a:r>
          </a:p>
          <a:p>
            <a:pPr lvl="1"/>
            <a:r>
              <a:rPr lang="en-US" dirty="0" smtClean="0"/>
              <a:t>Prep Items					68</a:t>
            </a:r>
          </a:p>
          <a:p>
            <a:pPr lvl="1"/>
            <a:r>
              <a:rPr lang="en-US" dirty="0" smtClean="0"/>
              <a:t>Recipes						72</a:t>
            </a:r>
          </a:p>
          <a:p>
            <a:pPr lvl="1"/>
            <a:r>
              <a:rPr lang="en-US" dirty="0" smtClean="0"/>
              <a:t>Key (sensitive) Items				76</a:t>
            </a:r>
          </a:p>
          <a:p>
            <a:pPr lvl="1"/>
            <a:r>
              <a:rPr lang="en-US" dirty="0" smtClean="0"/>
              <a:t>Inventory					79</a:t>
            </a:r>
          </a:p>
          <a:p>
            <a:pPr lvl="1"/>
            <a:r>
              <a:rPr lang="en-US" dirty="0" smtClean="0"/>
              <a:t>Shelf Order Inventory Template		89</a:t>
            </a:r>
          </a:p>
          <a:p>
            <a:pPr lvl="1"/>
            <a:r>
              <a:rPr lang="en-US" dirty="0" smtClean="0"/>
              <a:t>Waste						92</a:t>
            </a:r>
          </a:p>
          <a:p>
            <a:pPr lvl="1"/>
            <a:r>
              <a:rPr lang="en-US" dirty="0" smtClean="0"/>
              <a:t>Management Summary			101</a:t>
            </a:r>
          </a:p>
          <a:p>
            <a:r>
              <a:rPr lang="en-US" dirty="0" smtClean="0"/>
              <a:t>Appendix A – Reports				103</a:t>
            </a:r>
          </a:p>
          <a:p>
            <a:r>
              <a:rPr lang="en-US" dirty="0" smtClean="0"/>
              <a:t>Appendix B – How To </a:t>
            </a:r>
            <a:r>
              <a:rPr lang="en-US" sz="2000" dirty="0" smtClean="0"/>
              <a:t>(step by step instructions)	</a:t>
            </a:r>
            <a:r>
              <a:rPr lang="en-US" dirty="0" smtClean="0"/>
              <a:t>104</a:t>
            </a:r>
            <a:endParaRPr lang="en-US" dirty="0"/>
          </a:p>
        </p:txBody>
      </p:sp>
      <p:sp>
        <p:nvSpPr>
          <p:cNvPr id="4" name="Slide Number Placeholder 3"/>
          <p:cNvSpPr>
            <a:spLocks noGrp="1"/>
          </p:cNvSpPr>
          <p:nvPr>
            <p:ph type="sldNum" sz="quarter" idx="12"/>
          </p:nvPr>
        </p:nvSpPr>
        <p:spPr/>
        <p:txBody>
          <a:bodyPr/>
          <a:lstStyle/>
          <a:p>
            <a:r>
              <a:rPr lang="en-US" dirty="0" smtClean="0"/>
              <a:t>iii</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Log-In (cont.)</a:t>
            </a:r>
            <a:endParaRPr lang="en-US" dirty="0"/>
          </a:p>
        </p:txBody>
      </p:sp>
      <p:sp>
        <p:nvSpPr>
          <p:cNvPr id="3" name="Content Placeholder 2"/>
          <p:cNvSpPr>
            <a:spLocks noGrp="1"/>
          </p:cNvSpPr>
          <p:nvPr>
            <p:ph idx="1"/>
          </p:nvPr>
        </p:nvSpPr>
        <p:spPr>
          <a:xfrm>
            <a:off x="457200" y="1676400"/>
            <a:ext cx="8229600" cy="4389120"/>
          </a:xfrm>
        </p:spPr>
        <p:txBody>
          <a:bodyPr/>
          <a:lstStyle/>
          <a:p>
            <a:r>
              <a:rPr lang="en-US" dirty="0" smtClean="0"/>
              <a:t>Type in your assigned User Name and Password, click login and the following box will popup:</a:t>
            </a:r>
            <a:endParaRPr lang="en-US" dirty="0"/>
          </a:p>
        </p:txBody>
      </p:sp>
      <p:pic>
        <p:nvPicPr>
          <p:cNvPr id="2050" name="Picture 2"/>
          <p:cNvPicPr>
            <a:picLocks noChangeAspect="1" noChangeArrowheads="1"/>
          </p:cNvPicPr>
          <p:nvPr/>
        </p:nvPicPr>
        <p:blipFill>
          <a:blip r:embed="rId2" cstate="print"/>
          <a:srcRect l="1428" t="12191" r="50476" b="21524"/>
          <a:stretch>
            <a:fillRect/>
          </a:stretch>
        </p:blipFill>
        <p:spPr bwMode="auto">
          <a:xfrm>
            <a:off x="2133600" y="2590800"/>
            <a:ext cx="4800600" cy="413517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27</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(cont.)</a:t>
            </a:r>
            <a:endParaRPr lang="en-US" dirty="0"/>
          </a:p>
        </p:txBody>
      </p:sp>
      <p:sp>
        <p:nvSpPr>
          <p:cNvPr id="3" name="Content Placeholder 2"/>
          <p:cNvSpPr>
            <a:spLocks noGrp="1"/>
          </p:cNvSpPr>
          <p:nvPr>
            <p:ph idx="1"/>
          </p:nvPr>
        </p:nvSpPr>
        <p:spPr>
          <a:xfrm>
            <a:off x="457200" y="1935480"/>
            <a:ext cx="2895600" cy="4389120"/>
          </a:xfrm>
        </p:spPr>
        <p:txBody>
          <a:bodyPr/>
          <a:lstStyle/>
          <a:p>
            <a:r>
              <a:rPr lang="en-US" dirty="0" smtClean="0"/>
              <a:t>From the drop down box, select your facility then click Select Site </a:t>
            </a:r>
            <a:endParaRPr lang="en-US" dirty="0"/>
          </a:p>
        </p:txBody>
      </p:sp>
      <p:pic>
        <p:nvPicPr>
          <p:cNvPr id="4" name="Picture 2"/>
          <p:cNvPicPr>
            <a:picLocks noChangeAspect="1" noChangeArrowheads="1"/>
          </p:cNvPicPr>
          <p:nvPr/>
        </p:nvPicPr>
        <p:blipFill>
          <a:blip r:embed="rId2" cstate="print"/>
          <a:srcRect l="1428" t="12191" r="50476" b="21524"/>
          <a:stretch>
            <a:fillRect/>
          </a:stretch>
        </p:blipFill>
        <p:spPr bwMode="auto">
          <a:xfrm>
            <a:off x="3657600" y="2133600"/>
            <a:ext cx="5105400" cy="4397722"/>
          </a:xfrm>
          <a:prstGeom prst="rect">
            <a:avLst/>
          </a:prstGeom>
          <a:noFill/>
          <a:ln w="9525">
            <a:noFill/>
            <a:miter lim="800000"/>
            <a:headEnd/>
            <a:tailEnd/>
          </a:ln>
        </p:spPr>
      </p:pic>
      <p:cxnSp>
        <p:nvCxnSpPr>
          <p:cNvPr id="6" name="Straight Arrow Connector 5"/>
          <p:cNvCxnSpPr/>
          <p:nvPr/>
        </p:nvCxnSpPr>
        <p:spPr>
          <a:xfrm flipH="1">
            <a:off x="6858000" y="3810000"/>
            <a:ext cx="762000" cy="685800"/>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6858000" y="4191000"/>
            <a:ext cx="762000" cy="685800"/>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9" name="Slide Number Placeholder 8"/>
          <p:cNvSpPr>
            <a:spLocks noGrp="1"/>
          </p:cNvSpPr>
          <p:nvPr>
            <p:ph type="sldNum" sz="quarter" idx="12"/>
          </p:nvPr>
        </p:nvSpPr>
        <p:spPr/>
        <p:txBody>
          <a:bodyPr/>
          <a:lstStyle/>
          <a:p>
            <a:r>
              <a:rPr lang="en-US" dirty="0" smtClean="0"/>
              <a:t>28</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lstStyle/>
          <a:p>
            <a:r>
              <a:rPr lang="en-US" dirty="0" smtClean="0"/>
              <a:t>Log-In (cont.)</a:t>
            </a:r>
            <a:endParaRPr lang="en-US" dirty="0"/>
          </a:p>
        </p:txBody>
      </p:sp>
      <p:sp>
        <p:nvSpPr>
          <p:cNvPr id="3" name="Content Placeholder 2"/>
          <p:cNvSpPr>
            <a:spLocks noGrp="1"/>
          </p:cNvSpPr>
          <p:nvPr>
            <p:ph idx="1"/>
          </p:nvPr>
        </p:nvSpPr>
        <p:spPr/>
        <p:txBody>
          <a:bodyPr/>
          <a:lstStyle/>
          <a:p>
            <a:r>
              <a:rPr lang="en-US" dirty="0" smtClean="0"/>
              <a:t>When successfully logged-in, this will be your home screen:</a:t>
            </a:r>
            <a:endParaRPr lang="en-US" dirty="0"/>
          </a:p>
        </p:txBody>
      </p:sp>
      <p:pic>
        <p:nvPicPr>
          <p:cNvPr id="1026" name="Picture 2"/>
          <p:cNvPicPr>
            <a:picLocks noChangeAspect="1" noChangeArrowheads="1"/>
          </p:cNvPicPr>
          <p:nvPr/>
        </p:nvPicPr>
        <p:blipFill>
          <a:blip r:embed="rId2" cstate="print"/>
          <a:srcRect l="27619" t="9905" r="21905" b="17714"/>
          <a:stretch>
            <a:fillRect/>
          </a:stretch>
        </p:blipFill>
        <p:spPr bwMode="auto">
          <a:xfrm>
            <a:off x="2438400" y="2514600"/>
            <a:ext cx="4676274" cy="4191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29</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Your </a:t>
            </a:r>
            <a:r>
              <a:rPr lang="en-US" dirty="0" err="1" smtClean="0"/>
              <a:t>FoodTrak</a:t>
            </a:r>
            <a:r>
              <a:rPr lang="en-US" dirty="0" smtClean="0"/>
              <a:t> System</a:t>
            </a:r>
            <a:endParaRPr lang="en-US" dirty="0"/>
          </a:p>
        </p:txBody>
      </p:sp>
      <p:sp>
        <p:nvSpPr>
          <p:cNvPr id="3" name="Content Placeholder 2"/>
          <p:cNvSpPr>
            <a:spLocks noGrp="1"/>
          </p:cNvSpPr>
          <p:nvPr>
            <p:ph idx="1"/>
          </p:nvPr>
        </p:nvSpPr>
        <p:spPr/>
        <p:txBody>
          <a:bodyPr/>
          <a:lstStyle/>
          <a:p>
            <a:r>
              <a:rPr lang="en-US" dirty="0" smtClean="0"/>
              <a:t>There nay be times when you will need information regarding your system, such as:</a:t>
            </a:r>
          </a:p>
          <a:p>
            <a:pPr lvl="1"/>
            <a:r>
              <a:rPr lang="en-US" dirty="0" smtClean="0"/>
              <a:t>When requesting assistance from HQ</a:t>
            </a:r>
          </a:p>
          <a:p>
            <a:pPr lvl="1"/>
            <a:r>
              <a:rPr lang="en-US" dirty="0" smtClean="0"/>
              <a:t>The </a:t>
            </a:r>
            <a:r>
              <a:rPr lang="en-US" dirty="0" err="1" smtClean="0"/>
              <a:t>FoodTrak</a:t>
            </a:r>
            <a:r>
              <a:rPr lang="en-US" dirty="0" smtClean="0"/>
              <a:t> Technical Support Advisor or HQ subject matter expert (SME) will need to know certain information</a:t>
            </a:r>
            <a:endParaRPr lang="en-US" dirty="0"/>
          </a:p>
        </p:txBody>
      </p:sp>
      <p:sp>
        <p:nvSpPr>
          <p:cNvPr id="5" name="Slide Number Placeholder 4"/>
          <p:cNvSpPr>
            <a:spLocks noGrp="1"/>
          </p:cNvSpPr>
          <p:nvPr>
            <p:ph type="sldNum" sz="quarter" idx="12"/>
          </p:nvPr>
        </p:nvSpPr>
        <p:spPr/>
        <p:txBody>
          <a:bodyPr/>
          <a:lstStyle/>
          <a:p>
            <a:r>
              <a:rPr lang="en-US" dirty="0" smtClean="0"/>
              <a:t>30</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7619" t="9905" r="21905" b="71047"/>
          <a:stretch>
            <a:fillRect/>
          </a:stretch>
        </p:blipFill>
        <p:spPr bwMode="auto">
          <a:xfrm>
            <a:off x="914400" y="5105400"/>
            <a:ext cx="4800600" cy="113221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About Your FT System (cont.)</a:t>
            </a:r>
            <a:endParaRPr lang="en-US" dirty="0"/>
          </a:p>
        </p:txBody>
      </p:sp>
      <p:sp>
        <p:nvSpPr>
          <p:cNvPr id="3" name="Content Placeholder 2"/>
          <p:cNvSpPr>
            <a:spLocks noGrp="1"/>
          </p:cNvSpPr>
          <p:nvPr>
            <p:ph idx="1"/>
          </p:nvPr>
        </p:nvSpPr>
        <p:spPr/>
        <p:txBody>
          <a:bodyPr/>
          <a:lstStyle/>
          <a:p>
            <a:r>
              <a:rPr lang="en-US" dirty="0" smtClean="0"/>
              <a:t>Launch and log-in to your </a:t>
            </a:r>
            <a:r>
              <a:rPr lang="en-US" dirty="0" err="1" smtClean="0"/>
              <a:t>FoodTrak</a:t>
            </a:r>
            <a:r>
              <a:rPr lang="en-US" dirty="0" smtClean="0"/>
              <a:t> system using your credentials, then go to your site. At this point, you should be on the home screen</a:t>
            </a:r>
          </a:p>
          <a:p>
            <a:r>
              <a:rPr lang="en-US" dirty="0" smtClean="0"/>
              <a:t>At the top of the screen, click Help and then click About</a:t>
            </a:r>
            <a:endParaRPr lang="en-US" dirty="0"/>
          </a:p>
        </p:txBody>
      </p:sp>
      <p:pic>
        <p:nvPicPr>
          <p:cNvPr id="4" name="Picture 2"/>
          <p:cNvPicPr>
            <a:picLocks noChangeAspect="1" noChangeArrowheads="1"/>
          </p:cNvPicPr>
          <p:nvPr/>
        </p:nvPicPr>
        <p:blipFill>
          <a:blip r:embed="rId3" cstate="print"/>
          <a:srcRect l="27619" t="9905" r="21905" b="70355"/>
          <a:stretch>
            <a:fillRect/>
          </a:stretch>
        </p:blipFill>
        <p:spPr bwMode="auto">
          <a:xfrm>
            <a:off x="3352800" y="3733800"/>
            <a:ext cx="4676274" cy="1143000"/>
          </a:xfrm>
          <a:prstGeom prst="rect">
            <a:avLst/>
          </a:prstGeom>
          <a:noFill/>
          <a:ln w="9525">
            <a:noFill/>
            <a:miter lim="800000"/>
            <a:headEnd/>
            <a:tailEnd/>
          </a:ln>
        </p:spPr>
      </p:pic>
      <p:cxnSp>
        <p:nvCxnSpPr>
          <p:cNvPr id="5" name="Straight Arrow Connector 4"/>
          <p:cNvCxnSpPr/>
          <p:nvPr/>
        </p:nvCxnSpPr>
        <p:spPr>
          <a:xfrm flipH="1" flipV="1">
            <a:off x="7162800" y="3962400"/>
            <a:ext cx="1066800" cy="228600"/>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flipV="1">
            <a:off x="4876800" y="5791200"/>
            <a:ext cx="1066800" cy="381000"/>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9" name="Slide Number Placeholder 8"/>
          <p:cNvSpPr>
            <a:spLocks noGrp="1"/>
          </p:cNvSpPr>
          <p:nvPr>
            <p:ph type="sldNum" sz="quarter" idx="12"/>
          </p:nvPr>
        </p:nvSpPr>
        <p:spPr/>
        <p:txBody>
          <a:bodyPr/>
          <a:lstStyle/>
          <a:p>
            <a:r>
              <a:rPr lang="en-US" dirty="0" smtClean="0"/>
              <a:t>31</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Your FT System (cont.)</a:t>
            </a:r>
            <a:endParaRPr lang="en-US" dirty="0"/>
          </a:p>
        </p:txBody>
      </p:sp>
      <p:sp>
        <p:nvSpPr>
          <p:cNvPr id="3" name="Content Placeholder 2"/>
          <p:cNvSpPr>
            <a:spLocks noGrp="1"/>
          </p:cNvSpPr>
          <p:nvPr>
            <p:ph idx="1"/>
          </p:nvPr>
        </p:nvSpPr>
        <p:spPr/>
        <p:txBody>
          <a:bodyPr/>
          <a:lstStyle/>
          <a:p>
            <a:r>
              <a:rPr lang="en-US" dirty="0" smtClean="0"/>
              <a:t>A Box will pop-up on your screen. In the example below, note where it says </a:t>
            </a:r>
            <a:r>
              <a:rPr lang="en-US" b="1" u="sng" dirty="0" smtClean="0"/>
              <a:t>version</a:t>
            </a:r>
            <a:r>
              <a:rPr lang="en-US" dirty="0" smtClean="0"/>
              <a:t> and </a:t>
            </a:r>
            <a:r>
              <a:rPr lang="en-US" b="1" u="sng" dirty="0" smtClean="0"/>
              <a:t>serial number</a:t>
            </a:r>
            <a:r>
              <a:rPr lang="en-US" dirty="0" smtClean="0"/>
              <a:t> as these are the two most important pieces of information that you will be asked when requesting assistance</a:t>
            </a:r>
            <a:endParaRPr lang="en-US" b="1" u="sng" dirty="0"/>
          </a:p>
        </p:txBody>
      </p:sp>
      <p:pic>
        <p:nvPicPr>
          <p:cNvPr id="3074" name="Picture 2"/>
          <p:cNvPicPr>
            <a:picLocks noChangeAspect="1" noChangeArrowheads="1"/>
          </p:cNvPicPr>
          <p:nvPr/>
        </p:nvPicPr>
        <p:blipFill>
          <a:blip r:embed="rId2" cstate="print"/>
          <a:srcRect l="43810" t="34286" r="31428" b="32952"/>
          <a:stretch>
            <a:fillRect/>
          </a:stretch>
        </p:blipFill>
        <p:spPr bwMode="auto">
          <a:xfrm>
            <a:off x="2667000" y="3581400"/>
            <a:ext cx="3778102" cy="3124200"/>
          </a:xfrm>
          <a:prstGeom prst="rect">
            <a:avLst/>
          </a:prstGeom>
          <a:noFill/>
          <a:ln w="9525">
            <a:noFill/>
            <a:miter lim="800000"/>
            <a:headEnd/>
            <a:tailEnd/>
          </a:ln>
        </p:spPr>
      </p:pic>
      <p:sp>
        <p:nvSpPr>
          <p:cNvPr id="5" name="Oval 4"/>
          <p:cNvSpPr/>
          <p:nvPr/>
        </p:nvSpPr>
        <p:spPr>
          <a:xfrm>
            <a:off x="3657600" y="4572000"/>
            <a:ext cx="1828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a:endCxn id="5" idx="6"/>
          </p:cNvCxnSpPr>
          <p:nvPr/>
        </p:nvCxnSpPr>
        <p:spPr>
          <a:xfrm flipH="1">
            <a:off x="5486400" y="4724400"/>
            <a:ext cx="1981200" cy="0"/>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8" name="Oval 7"/>
          <p:cNvSpPr/>
          <p:nvPr/>
        </p:nvSpPr>
        <p:spPr>
          <a:xfrm>
            <a:off x="3429000" y="4953000"/>
            <a:ext cx="2209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endCxn id="8" idx="6"/>
          </p:cNvCxnSpPr>
          <p:nvPr/>
        </p:nvCxnSpPr>
        <p:spPr>
          <a:xfrm flipH="1">
            <a:off x="5638800" y="4724400"/>
            <a:ext cx="1905000" cy="342900"/>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5486400" y="4343400"/>
            <a:ext cx="2895600" cy="381000"/>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1" name="Slide Number Placeholder 10"/>
          <p:cNvSpPr>
            <a:spLocks noGrp="1"/>
          </p:cNvSpPr>
          <p:nvPr>
            <p:ph type="sldNum" sz="quarter" idx="12"/>
          </p:nvPr>
        </p:nvSpPr>
        <p:spPr/>
        <p:txBody>
          <a:bodyPr/>
          <a:lstStyle/>
          <a:p>
            <a:r>
              <a:rPr lang="en-US" dirty="0" smtClean="0"/>
              <a:t>32</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Your FT System (cont.)</a:t>
            </a:r>
            <a:endParaRPr lang="en-US" dirty="0"/>
          </a:p>
        </p:txBody>
      </p:sp>
      <p:sp>
        <p:nvSpPr>
          <p:cNvPr id="3" name="Content Placeholder 2"/>
          <p:cNvSpPr>
            <a:spLocks noGrp="1"/>
          </p:cNvSpPr>
          <p:nvPr>
            <p:ph idx="1"/>
          </p:nvPr>
        </p:nvSpPr>
        <p:spPr/>
        <p:txBody>
          <a:bodyPr/>
          <a:lstStyle/>
          <a:p>
            <a:r>
              <a:rPr lang="en-US" dirty="0" smtClean="0"/>
              <a:t>The browser based version of </a:t>
            </a:r>
            <a:r>
              <a:rPr lang="en-US" dirty="0" err="1" smtClean="0"/>
              <a:t>FoodTrak</a:t>
            </a:r>
            <a:r>
              <a:rPr lang="en-US" dirty="0" smtClean="0"/>
              <a:t> will automatically ‘time-out’ a user session if there is no activity for an established period of time. Activity is defined as communicating with the </a:t>
            </a:r>
            <a:r>
              <a:rPr lang="en-US" dirty="0" err="1" smtClean="0"/>
              <a:t>FoodTrak</a:t>
            </a:r>
            <a:r>
              <a:rPr lang="en-US" dirty="0" smtClean="0"/>
              <a:t> system by saving data</a:t>
            </a:r>
          </a:p>
          <a:p>
            <a:r>
              <a:rPr lang="en-US" dirty="0" smtClean="0"/>
              <a:t>Should you leave your work station while entering data and return after the allotted period of time, your screen will remain on the last page you were working on however, if the user did not save the data, it will have to be reentered</a:t>
            </a:r>
            <a:endParaRPr lang="en-US" dirty="0"/>
          </a:p>
        </p:txBody>
      </p:sp>
      <p:sp>
        <p:nvSpPr>
          <p:cNvPr id="5" name="Slide Number Placeholder 4"/>
          <p:cNvSpPr>
            <a:spLocks noGrp="1"/>
          </p:cNvSpPr>
          <p:nvPr>
            <p:ph type="sldNum" sz="quarter" idx="12"/>
          </p:nvPr>
        </p:nvSpPr>
        <p:spPr/>
        <p:txBody>
          <a:bodyPr/>
          <a:lstStyle/>
          <a:p>
            <a:r>
              <a:rPr lang="en-US" dirty="0" smtClean="0"/>
              <a:t>33</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Your FT System (cont.)</a:t>
            </a:r>
            <a:endParaRPr lang="en-US" dirty="0"/>
          </a:p>
        </p:txBody>
      </p:sp>
      <p:sp>
        <p:nvSpPr>
          <p:cNvPr id="3" name="Content Placeholder 2"/>
          <p:cNvSpPr>
            <a:spLocks noGrp="1"/>
          </p:cNvSpPr>
          <p:nvPr>
            <p:ph idx="1"/>
          </p:nvPr>
        </p:nvSpPr>
        <p:spPr>
          <a:xfrm>
            <a:off x="457200" y="1935480"/>
            <a:ext cx="3048000" cy="4389120"/>
          </a:xfrm>
        </p:spPr>
        <p:txBody>
          <a:bodyPr/>
          <a:lstStyle/>
          <a:p>
            <a:r>
              <a:rPr lang="en-US" dirty="0" smtClean="0"/>
              <a:t>Upon returning to your workstation, no action will occur and you will be redirected to the main log-in page:</a:t>
            </a:r>
            <a:endParaRPr lang="en-US" dirty="0"/>
          </a:p>
        </p:txBody>
      </p:sp>
      <p:pic>
        <p:nvPicPr>
          <p:cNvPr id="4098" name="Picture 2"/>
          <p:cNvPicPr>
            <a:picLocks noChangeAspect="1" noChangeArrowheads="1"/>
          </p:cNvPicPr>
          <p:nvPr/>
        </p:nvPicPr>
        <p:blipFill>
          <a:blip r:embed="rId2" cstate="print"/>
          <a:srcRect l="27619" t="9905" r="21905" b="17714"/>
          <a:stretch>
            <a:fillRect/>
          </a:stretch>
        </p:blipFill>
        <p:spPr bwMode="auto">
          <a:xfrm>
            <a:off x="3810000" y="2057400"/>
            <a:ext cx="4931343" cy="4419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34</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Users</a:t>
            </a:r>
            <a:endParaRPr lang="en-US" dirty="0"/>
          </a:p>
        </p:txBody>
      </p:sp>
      <p:sp>
        <p:nvSpPr>
          <p:cNvPr id="3" name="Content Placeholder 2"/>
          <p:cNvSpPr>
            <a:spLocks noGrp="1"/>
          </p:cNvSpPr>
          <p:nvPr>
            <p:ph idx="1"/>
          </p:nvPr>
        </p:nvSpPr>
        <p:spPr/>
        <p:txBody>
          <a:bodyPr/>
          <a:lstStyle/>
          <a:p>
            <a:r>
              <a:rPr lang="en-US" dirty="0" smtClean="0"/>
              <a:t>Limits the users to only the tasks that they need to do</a:t>
            </a:r>
          </a:p>
          <a:p>
            <a:r>
              <a:rPr lang="en-US" dirty="0" smtClean="0"/>
              <a:t>Users can be assigned to log into and access data in specific Sites and Profit Centers only</a:t>
            </a:r>
          </a:p>
          <a:p>
            <a:r>
              <a:rPr lang="en-US" dirty="0" smtClean="0"/>
              <a:t>Allows tracking of item changes and form use</a:t>
            </a:r>
          </a:p>
          <a:p>
            <a:pPr lvl="1"/>
            <a:r>
              <a:rPr lang="en-US" dirty="0" smtClean="0"/>
              <a:t>Who did what!</a:t>
            </a:r>
          </a:p>
          <a:p>
            <a:r>
              <a:rPr lang="en-US" dirty="0" smtClean="0"/>
              <a:t>User groups allow similar users to access the same functions</a:t>
            </a:r>
          </a:p>
          <a:p>
            <a:r>
              <a:rPr lang="en-US" dirty="0" smtClean="0"/>
              <a:t>Users who do not have permission to functions will not see them when they log-in</a:t>
            </a:r>
            <a:endParaRPr lang="en-US" dirty="0"/>
          </a:p>
        </p:txBody>
      </p:sp>
      <p:sp>
        <p:nvSpPr>
          <p:cNvPr id="5" name="Slide Number Placeholder 4"/>
          <p:cNvSpPr>
            <a:spLocks noGrp="1"/>
          </p:cNvSpPr>
          <p:nvPr>
            <p:ph type="sldNum" sz="quarter" idx="12"/>
          </p:nvPr>
        </p:nvSpPr>
        <p:spPr/>
        <p:txBody>
          <a:bodyPr/>
          <a:lstStyle/>
          <a:p>
            <a:r>
              <a:rPr lang="en-US" dirty="0" smtClean="0"/>
              <a:t>35</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267200"/>
            <a:ext cx="7854696" cy="2362200"/>
          </a:xfrm>
        </p:spPr>
        <p:txBody>
          <a:bodyPr>
            <a:normAutofit/>
          </a:bodyPr>
          <a:lstStyle/>
          <a:p>
            <a:pPr algn="ctr"/>
            <a:r>
              <a:rPr lang="en-US" dirty="0" smtClean="0"/>
              <a:t>Food and Beverage Management Software Training</a:t>
            </a:r>
          </a:p>
          <a:p>
            <a:pPr algn="ctr"/>
            <a:r>
              <a:rPr lang="en-US" dirty="0" smtClean="0"/>
              <a:t>Part II</a:t>
            </a:r>
          </a:p>
          <a:p>
            <a:pPr algn="ctr"/>
            <a:endParaRPr lang="en-US" dirty="0" smtClean="0"/>
          </a:p>
          <a:p>
            <a:pPr algn="ctr"/>
            <a:r>
              <a:rPr lang="en-US" dirty="0" smtClean="0"/>
              <a:t>January 2013</a:t>
            </a:r>
            <a:endParaRPr lang="en-US" dirty="0"/>
          </a:p>
        </p:txBody>
      </p:sp>
      <p:pic>
        <p:nvPicPr>
          <p:cNvPr id="4" name="Picture 2" descr="http://www.volantesystems.com/images/partners/foodtrak.jpg"/>
          <p:cNvPicPr>
            <a:picLocks noChangeAspect="1" noChangeArrowheads="1"/>
          </p:cNvPicPr>
          <p:nvPr/>
        </p:nvPicPr>
        <p:blipFill>
          <a:blip r:embed="rId2" cstate="print"/>
          <a:srcRect/>
          <a:stretch>
            <a:fillRect/>
          </a:stretch>
        </p:blipFill>
        <p:spPr bwMode="auto">
          <a:xfrm>
            <a:off x="2209800" y="1295400"/>
            <a:ext cx="4895850" cy="268021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267200"/>
            <a:ext cx="7854696" cy="2209800"/>
          </a:xfrm>
        </p:spPr>
        <p:txBody>
          <a:bodyPr>
            <a:normAutofit/>
          </a:bodyPr>
          <a:lstStyle/>
          <a:p>
            <a:pPr algn="ctr"/>
            <a:r>
              <a:rPr lang="en-US" dirty="0" smtClean="0"/>
              <a:t>Food and Beverage Management Software Training</a:t>
            </a:r>
          </a:p>
          <a:p>
            <a:pPr algn="ctr"/>
            <a:r>
              <a:rPr lang="en-US" dirty="0" smtClean="0"/>
              <a:t>Intro</a:t>
            </a:r>
          </a:p>
          <a:p>
            <a:pPr algn="ctr"/>
            <a:endParaRPr lang="en-US" dirty="0" smtClean="0"/>
          </a:p>
          <a:p>
            <a:pPr algn="ctr"/>
            <a:r>
              <a:rPr lang="en-US" dirty="0" smtClean="0"/>
              <a:t>January 2013</a:t>
            </a:r>
            <a:endParaRPr lang="en-US" dirty="0"/>
          </a:p>
        </p:txBody>
      </p:sp>
      <p:pic>
        <p:nvPicPr>
          <p:cNvPr id="209922" name="Picture 2" descr="http://www.volantesystems.com/images/partners/foodtrak.jpg"/>
          <p:cNvPicPr>
            <a:picLocks noChangeAspect="1" noChangeArrowheads="1"/>
          </p:cNvPicPr>
          <p:nvPr/>
        </p:nvPicPr>
        <p:blipFill>
          <a:blip r:embed="rId2" cstate="print"/>
          <a:srcRect/>
          <a:stretch>
            <a:fillRect/>
          </a:stretch>
        </p:blipFill>
        <p:spPr bwMode="auto">
          <a:xfrm>
            <a:off x="2286000" y="1295400"/>
            <a:ext cx="4895850" cy="268021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Locations</a:t>
            </a:r>
            <a:endParaRPr lang="en-US" dirty="0"/>
          </a:p>
        </p:txBody>
      </p:sp>
      <p:sp>
        <p:nvSpPr>
          <p:cNvPr id="3" name="Content Placeholder 2"/>
          <p:cNvSpPr>
            <a:spLocks noGrp="1"/>
          </p:cNvSpPr>
          <p:nvPr>
            <p:ph idx="1"/>
          </p:nvPr>
        </p:nvSpPr>
        <p:spPr/>
        <p:txBody>
          <a:bodyPr/>
          <a:lstStyle/>
          <a:p>
            <a:r>
              <a:rPr lang="en-US" dirty="0" smtClean="0"/>
              <a:t>Locations are physical areas where items are stored, produced or used</a:t>
            </a:r>
          </a:p>
          <a:p>
            <a:r>
              <a:rPr lang="en-US" dirty="0" smtClean="0"/>
              <a:t>Locations are assigned to a Location Group and Cost/Profit Center</a:t>
            </a:r>
          </a:p>
          <a:p>
            <a:r>
              <a:rPr lang="en-US" dirty="0" smtClean="0"/>
              <a:t>Locations function as </a:t>
            </a:r>
            <a:r>
              <a:rPr lang="en-US" b="1" dirty="0" smtClean="0"/>
              <a:t>purchase, production </a:t>
            </a:r>
            <a:r>
              <a:rPr lang="en-US" dirty="0" smtClean="0"/>
              <a:t>and </a:t>
            </a:r>
            <a:r>
              <a:rPr lang="en-US" b="1" dirty="0" smtClean="0"/>
              <a:t>inventory </a:t>
            </a:r>
            <a:r>
              <a:rPr lang="en-US" dirty="0" smtClean="0"/>
              <a:t>locations</a:t>
            </a:r>
          </a:p>
          <a:p>
            <a:r>
              <a:rPr lang="en-US" dirty="0" smtClean="0"/>
              <a:t>Data entry and reporting are available by location</a:t>
            </a:r>
          </a:p>
          <a:p>
            <a:r>
              <a:rPr lang="en-US" dirty="0" smtClean="0"/>
              <a:t>Option to assign inventory type as </a:t>
            </a:r>
            <a:r>
              <a:rPr lang="en-US" b="1" dirty="0" smtClean="0"/>
              <a:t>Normal, Not Inventoried </a:t>
            </a:r>
            <a:r>
              <a:rPr lang="en-US" dirty="0" smtClean="0"/>
              <a:t>or </a:t>
            </a:r>
            <a:r>
              <a:rPr lang="en-US" b="1" dirty="0" smtClean="0"/>
              <a:t>Use Last Inventory Count</a:t>
            </a:r>
            <a:endParaRPr lang="en-US" dirty="0"/>
          </a:p>
        </p:txBody>
      </p:sp>
      <p:sp>
        <p:nvSpPr>
          <p:cNvPr id="5" name="Slide Number Placeholder 4"/>
          <p:cNvSpPr>
            <a:spLocks noGrp="1"/>
          </p:cNvSpPr>
          <p:nvPr>
            <p:ph type="sldNum" sz="quarter" idx="12"/>
          </p:nvPr>
        </p:nvSpPr>
        <p:spPr/>
        <p:txBody>
          <a:bodyPr/>
          <a:lstStyle/>
          <a:p>
            <a:r>
              <a:rPr lang="en-US" dirty="0" smtClean="0"/>
              <a:t>37</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Locations Report</a:t>
            </a:r>
            <a:endParaRPr lang="en-US" dirty="0"/>
          </a:p>
        </p:txBody>
      </p:sp>
      <p:sp>
        <p:nvSpPr>
          <p:cNvPr id="3" name="Content Placeholder 2"/>
          <p:cNvSpPr>
            <a:spLocks noGrp="1"/>
          </p:cNvSpPr>
          <p:nvPr>
            <p:ph idx="1"/>
          </p:nvPr>
        </p:nvSpPr>
        <p:spPr>
          <a:xfrm>
            <a:off x="228600" y="2057400"/>
            <a:ext cx="8686800" cy="4648200"/>
          </a:xfrm>
        </p:spPr>
        <p:txBody>
          <a:bodyPr>
            <a:normAutofit/>
          </a:bodyPr>
          <a:lstStyle/>
          <a:p>
            <a:r>
              <a:rPr lang="en-US" dirty="0" smtClean="0"/>
              <a:t>To view the report that lists </a:t>
            </a:r>
            <a:r>
              <a:rPr lang="en-US" b="1" dirty="0" smtClean="0"/>
              <a:t>Inventory Locations:</a:t>
            </a:r>
          </a:p>
          <a:p>
            <a:pPr lvl="1"/>
            <a:r>
              <a:rPr lang="en-US" dirty="0" smtClean="0"/>
              <a:t>From the </a:t>
            </a:r>
            <a:r>
              <a:rPr lang="en-US" b="1" dirty="0" smtClean="0"/>
              <a:t>Main Menu</a:t>
            </a:r>
            <a:r>
              <a:rPr lang="en-US" dirty="0" smtClean="0"/>
              <a:t>; click</a:t>
            </a:r>
            <a:r>
              <a:rPr lang="en-US" b="1" dirty="0" smtClean="0"/>
              <a:t> Reports</a:t>
            </a:r>
            <a:r>
              <a:rPr lang="en-US" dirty="0" smtClean="0"/>
              <a:t>. </a:t>
            </a:r>
          </a:p>
          <a:p>
            <a:pPr lvl="1"/>
            <a:r>
              <a:rPr lang="en-US" dirty="0" smtClean="0"/>
              <a:t>Click </a:t>
            </a:r>
            <a:r>
              <a:rPr lang="en-US" b="1" dirty="0" smtClean="0"/>
              <a:t>Data Lists </a:t>
            </a:r>
            <a:r>
              <a:rPr lang="en-US" dirty="0" smtClean="0"/>
              <a:t>and click </a:t>
            </a:r>
            <a:r>
              <a:rPr lang="en-US" b="1" dirty="0" smtClean="0"/>
              <a:t>Group List </a:t>
            </a:r>
            <a:r>
              <a:rPr lang="en-US" dirty="0" smtClean="0"/>
              <a:t>name</a:t>
            </a:r>
          </a:p>
          <a:p>
            <a:pPr lvl="1"/>
            <a:r>
              <a:rPr lang="en-US" dirty="0" smtClean="0"/>
              <a:t>Choose </a:t>
            </a:r>
            <a:r>
              <a:rPr lang="en-US" b="1" dirty="0" smtClean="0"/>
              <a:t>Inventory Location</a:t>
            </a:r>
            <a:r>
              <a:rPr lang="en-US" dirty="0" smtClean="0"/>
              <a:t> option and then click </a:t>
            </a:r>
            <a:r>
              <a:rPr lang="en-US" b="1" dirty="0" smtClean="0"/>
              <a:t>Next</a:t>
            </a:r>
          </a:p>
          <a:p>
            <a:pPr lvl="1"/>
            <a:r>
              <a:rPr lang="en-US" dirty="0" smtClean="0"/>
              <a:t>Change the radio button for file format to </a:t>
            </a:r>
            <a:r>
              <a:rPr lang="en-US" b="1" dirty="0" smtClean="0"/>
              <a:t>Adobe Acrobat</a:t>
            </a:r>
            <a:endParaRPr lang="en-US" dirty="0" smtClean="0"/>
          </a:p>
          <a:p>
            <a:pPr lvl="1"/>
            <a:r>
              <a:rPr lang="en-US" dirty="0" smtClean="0"/>
              <a:t>Click </a:t>
            </a:r>
            <a:r>
              <a:rPr lang="en-US" b="1" dirty="0" smtClean="0"/>
              <a:t> Submit </a:t>
            </a:r>
            <a:r>
              <a:rPr lang="en-US" dirty="0" smtClean="0"/>
              <a:t>and then </a:t>
            </a:r>
            <a:r>
              <a:rPr lang="en-US" b="1" dirty="0" smtClean="0"/>
              <a:t>Submit</a:t>
            </a:r>
            <a:r>
              <a:rPr lang="en-US" dirty="0" smtClean="0"/>
              <a:t> again</a:t>
            </a:r>
          </a:p>
          <a:p>
            <a:pPr lvl="1"/>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pPr lvl="1"/>
            <a:r>
              <a:rPr lang="en-US" dirty="0" smtClean="0"/>
              <a:t>Click the name of the report after the status has updated to ‘Done’ to load the report in the browser</a:t>
            </a:r>
          </a:p>
        </p:txBody>
      </p:sp>
      <p:sp>
        <p:nvSpPr>
          <p:cNvPr id="5" name="Slide Number Placeholder 4"/>
          <p:cNvSpPr>
            <a:spLocks noGrp="1"/>
          </p:cNvSpPr>
          <p:nvPr>
            <p:ph type="sldNum" sz="quarter" idx="12"/>
          </p:nvPr>
        </p:nvSpPr>
        <p:spPr/>
        <p:txBody>
          <a:bodyPr/>
          <a:lstStyle/>
          <a:p>
            <a:r>
              <a:rPr lang="en-US" dirty="0" smtClean="0"/>
              <a:t>38</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Inventory Locations Report (cont.)</a:t>
            </a:r>
            <a:endParaRPr lang="en-US" dirty="0"/>
          </a:p>
        </p:txBody>
      </p:sp>
      <p:sp>
        <p:nvSpPr>
          <p:cNvPr id="3" name="Content Placeholder 2"/>
          <p:cNvSpPr>
            <a:spLocks noGrp="1"/>
          </p:cNvSpPr>
          <p:nvPr>
            <p:ph idx="1"/>
          </p:nvPr>
        </p:nvSpPr>
        <p:spPr/>
        <p:txBody>
          <a:bodyPr/>
          <a:lstStyle/>
          <a:p>
            <a:r>
              <a:rPr lang="en-US" dirty="0" smtClean="0"/>
              <a:t>The report will list all Inventory Locations within the site. Below is an example from USAGH:</a:t>
            </a:r>
          </a:p>
          <a:p>
            <a:endParaRPr lang="en-US" dirty="0"/>
          </a:p>
        </p:txBody>
      </p:sp>
      <p:pic>
        <p:nvPicPr>
          <p:cNvPr id="2050" name="Picture 2"/>
          <p:cNvPicPr>
            <a:picLocks noChangeAspect="1" noChangeArrowheads="1"/>
          </p:cNvPicPr>
          <p:nvPr/>
        </p:nvPicPr>
        <p:blipFill>
          <a:blip r:embed="rId2" cstate="print"/>
          <a:srcRect b="4762"/>
          <a:stretch>
            <a:fillRect/>
          </a:stretch>
        </p:blipFill>
        <p:spPr bwMode="auto">
          <a:xfrm>
            <a:off x="1371600" y="2819400"/>
            <a:ext cx="6400800" cy="3810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39</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Groups</a:t>
            </a:r>
            <a:endParaRPr lang="en-US" dirty="0"/>
          </a:p>
        </p:txBody>
      </p:sp>
      <p:sp>
        <p:nvSpPr>
          <p:cNvPr id="3" name="Content Placeholder 2"/>
          <p:cNvSpPr>
            <a:spLocks noGrp="1"/>
          </p:cNvSpPr>
          <p:nvPr>
            <p:ph idx="1"/>
          </p:nvPr>
        </p:nvSpPr>
        <p:spPr/>
        <p:txBody>
          <a:bodyPr/>
          <a:lstStyle/>
          <a:p>
            <a:r>
              <a:rPr lang="en-US" dirty="0" smtClean="0"/>
              <a:t>Defined as a collection of locations</a:t>
            </a:r>
          </a:p>
          <a:p>
            <a:pPr lvl="1"/>
            <a:r>
              <a:rPr lang="en-US" dirty="0" smtClean="0"/>
              <a:t>Ex: Restaurant (location group)</a:t>
            </a:r>
          </a:p>
          <a:p>
            <a:pPr lvl="2"/>
            <a:r>
              <a:rPr lang="en-US" dirty="0" smtClean="0"/>
              <a:t>Storeroom (location)</a:t>
            </a:r>
          </a:p>
          <a:p>
            <a:pPr lvl="2"/>
            <a:r>
              <a:rPr lang="en-US" dirty="0" smtClean="0"/>
              <a:t>Reach-in cooler (location)</a:t>
            </a:r>
          </a:p>
          <a:p>
            <a:pPr lvl="2"/>
            <a:r>
              <a:rPr lang="en-US" dirty="0" smtClean="0"/>
              <a:t>Server station (location)</a:t>
            </a:r>
          </a:p>
          <a:p>
            <a:r>
              <a:rPr lang="en-US" dirty="0" smtClean="0"/>
              <a:t>Location groups are master groups only</a:t>
            </a:r>
          </a:p>
          <a:p>
            <a:r>
              <a:rPr lang="en-US" dirty="0" smtClean="0"/>
              <a:t>Items can only be assigned to locations not a location group</a:t>
            </a:r>
          </a:p>
          <a:p>
            <a:r>
              <a:rPr lang="en-US" dirty="0" smtClean="0"/>
              <a:t>Reports &amp; Templates can be generated by Location Group</a:t>
            </a:r>
            <a:endParaRPr lang="en-US" dirty="0"/>
          </a:p>
        </p:txBody>
      </p:sp>
      <p:sp>
        <p:nvSpPr>
          <p:cNvPr id="5" name="Slide Number Placeholder 4"/>
          <p:cNvSpPr>
            <a:spLocks noGrp="1"/>
          </p:cNvSpPr>
          <p:nvPr>
            <p:ph type="sldNum" sz="quarter" idx="12"/>
          </p:nvPr>
        </p:nvSpPr>
        <p:spPr/>
        <p:txBody>
          <a:bodyPr/>
          <a:lstStyle/>
          <a:p>
            <a:r>
              <a:rPr lang="en-US" dirty="0" smtClean="0"/>
              <a:t>40</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Groups Report</a:t>
            </a:r>
            <a:endParaRPr lang="en-US" dirty="0"/>
          </a:p>
        </p:txBody>
      </p:sp>
      <p:sp>
        <p:nvSpPr>
          <p:cNvPr id="3" name="Content Placeholder 2"/>
          <p:cNvSpPr>
            <a:spLocks noGrp="1"/>
          </p:cNvSpPr>
          <p:nvPr>
            <p:ph idx="1"/>
          </p:nvPr>
        </p:nvSpPr>
        <p:spPr>
          <a:xfrm>
            <a:off x="152400" y="1935480"/>
            <a:ext cx="8763000" cy="4770120"/>
          </a:xfrm>
        </p:spPr>
        <p:txBody>
          <a:bodyPr>
            <a:normAutofit/>
          </a:bodyPr>
          <a:lstStyle/>
          <a:p>
            <a:r>
              <a:rPr lang="en-US" dirty="0" smtClean="0"/>
              <a:t>To view the report that lists current facility Location Groups, follow the steps below:</a:t>
            </a:r>
          </a:p>
          <a:p>
            <a:pPr lvl="1"/>
            <a:r>
              <a:rPr lang="en-US" dirty="0" smtClean="0"/>
              <a:t>From the </a:t>
            </a:r>
            <a:r>
              <a:rPr lang="en-US" b="1" dirty="0" smtClean="0"/>
              <a:t>Main Menu</a:t>
            </a:r>
            <a:r>
              <a:rPr lang="en-US" dirty="0" smtClean="0"/>
              <a:t>, expand </a:t>
            </a:r>
            <a:r>
              <a:rPr lang="en-US" b="1" dirty="0" smtClean="0"/>
              <a:t>Reports</a:t>
            </a:r>
            <a:r>
              <a:rPr lang="en-US" dirty="0" smtClean="0"/>
              <a:t>. Click </a:t>
            </a:r>
            <a:r>
              <a:rPr lang="en-US" b="1" dirty="0" smtClean="0"/>
              <a:t>Data Lists</a:t>
            </a:r>
            <a:r>
              <a:rPr lang="en-US" dirty="0" smtClean="0"/>
              <a:t> and click </a:t>
            </a:r>
            <a:r>
              <a:rPr lang="en-US" b="1" dirty="0" smtClean="0"/>
              <a:t>Group List</a:t>
            </a:r>
          </a:p>
          <a:p>
            <a:pPr lvl="1"/>
            <a:r>
              <a:rPr lang="en-US" dirty="0" smtClean="0"/>
              <a:t>Choose the </a:t>
            </a:r>
            <a:r>
              <a:rPr lang="en-US" b="1" dirty="0" smtClean="0"/>
              <a:t>Location Groups</a:t>
            </a:r>
            <a:r>
              <a:rPr lang="en-US" dirty="0" smtClean="0"/>
              <a:t> option and click </a:t>
            </a:r>
            <a:r>
              <a:rPr lang="en-US" b="1" dirty="0" smtClean="0"/>
              <a:t>Next</a:t>
            </a:r>
          </a:p>
          <a:p>
            <a:pPr lvl="1"/>
            <a:r>
              <a:rPr lang="en-US" dirty="0" smtClean="0"/>
              <a:t>Change the radio button for file format to </a:t>
            </a:r>
            <a:r>
              <a:rPr lang="en-US" b="1" dirty="0" smtClean="0"/>
              <a:t>Adobe Acrobat</a:t>
            </a:r>
            <a:endParaRPr lang="en-US" dirty="0" smtClean="0"/>
          </a:p>
          <a:p>
            <a:pPr lvl="1"/>
            <a:r>
              <a:rPr lang="en-US" dirty="0" smtClean="0"/>
              <a:t>Click </a:t>
            </a:r>
            <a:r>
              <a:rPr lang="en-US" b="1" dirty="0" smtClean="0"/>
              <a:t> Submit </a:t>
            </a:r>
            <a:r>
              <a:rPr lang="en-US" dirty="0" smtClean="0"/>
              <a:t>and then </a:t>
            </a:r>
            <a:r>
              <a:rPr lang="en-US" b="1" dirty="0" smtClean="0"/>
              <a:t>Submit</a:t>
            </a:r>
            <a:r>
              <a:rPr lang="en-US" dirty="0" smtClean="0"/>
              <a:t> again</a:t>
            </a:r>
          </a:p>
          <a:p>
            <a:pPr lvl="1"/>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pPr lvl="1"/>
            <a:r>
              <a:rPr lang="en-US" dirty="0" smtClean="0"/>
              <a:t>Click the name of the report after the status has updated to ‘Done’ to load the report in the browser</a:t>
            </a:r>
          </a:p>
        </p:txBody>
      </p:sp>
      <p:sp>
        <p:nvSpPr>
          <p:cNvPr id="5" name="Slide Number Placeholder 4"/>
          <p:cNvSpPr>
            <a:spLocks noGrp="1"/>
          </p:cNvSpPr>
          <p:nvPr>
            <p:ph type="sldNum" sz="quarter" idx="12"/>
          </p:nvPr>
        </p:nvSpPr>
        <p:spPr/>
        <p:txBody>
          <a:bodyPr/>
          <a:lstStyle/>
          <a:p>
            <a:r>
              <a:rPr lang="en-US" dirty="0" smtClean="0"/>
              <a:t>41</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Groups Report (cont.)</a:t>
            </a:r>
            <a:endParaRPr lang="en-US" dirty="0"/>
          </a:p>
        </p:txBody>
      </p:sp>
      <p:sp>
        <p:nvSpPr>
          <p:cNvPr id="3" name="Content Placeholder 2"/>
          <p:cNvSpPr>
            <a:spLocks noGrp="1"/>
          </p:cNvSpPr>
          <p:nvPr>
            <p:ph idx="1"/>
          </p:nvPr>
        </p:nvSpPr>
        <p:spPr/>
        <p:txBody>
          <a:bodyPr/>
          <a:lstStyle/>
          <a:p>
            <a:r>
              <a:rPr lang="en-US" dirty="0" smtClean="0"/>
              <a:t>The report will list all Location Groups within the site. Below is an example from USAGH:</a:t>
            </a:r>
            <a:endParaRPr lang="en-US" dirty="0"/>
          </a:p>
        </p:txBody>
      </p:sp>
      <p:pic>
        <p:nvPicPr>
          <p:cNvPr id="1026" name="Picture 2"/>
          <p:cNvPicPr>
            <a:picLocks noChangeAspect="1" noChangeArrowheads="1"/>
          </p:cNvPicPr>
          <p:nvPr/>
        </p:nvPicPr>
        <p:blipFill>
          <a:blip r:embed="rId2" cstate="print"/>
          <a:srcRect l="20476" t="22857" r="28095" b="35572"/>
          <a:stretch>
            <a:fillRect/>
          </a:stretch>
        </p:blipFill>
        <p:spPr bwMode="auto">
          <a:xfrm>
            <a:off x="1143000" y="2895600"/>
            <a:ext cx="7086600" cy="358015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42</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839200" cy="972312"/>
          </a:xfrm>
        </p:spPr>
        <p:txBody>
          <a:bodyPr>
            <a:normAutofit/>
          </a:bodyPr>
          <a:lstStyle/>
          <a:p>
            <a:r>
              <a:rPr lang="en-US" sz="4400" dirty="0" smtClean="0"/>
              <a:t>Adding Location Groups and Locations</a:t>
            </a:r>
            <a:endParaRPr lang="en-US" sz="4400" dirty="0"/>
          </a:p>
        </p:txBody>
      </p:sp>
      <p:sp>
        <p:nvSpPr>
          <p:cNvPr id="3" name="Content Placeholder 2"/>
          <p:cNvSpPr>
            <a:spLocks noGrp="1"/>
          </p:cNvSpPr>
          <p:nvPr>
            <p:ph idx="1"/>
          </p:nvPr>
        </p:nvSpPr>
        <p:spPr>
          <a:xfrm>
            <a:off x="228600" y="1905000"/>
            <a:ext cx="8610600" cy="4724400"/>
          </a:xfrm>
        </p:spPr>
        <p:txBody>
          <a:bodyPr>
            <a:normAutofit/>
          </a:bodyPr>
          <a:lstStyle/>
          <a:p>
            <a:r>
              <a:rPr lang="en-US" dirty="0" smtClean="0"/>
              <a:t>Locations are divided into Location Groups and Locations</a:t>
            </a:r>
          </a:p>
          <a:p>
            <a:r>
              <a:rPr lang="en-US" dirty="0" smtClean="0"/>
              <a:t>Location Groups allow physical locations to be grouped together for reporting and input form/template purposes</a:t>
            </a:r>
          </a:p>
          <a:p>
            <a:r>
              <a:rPr lang="en-US" dirty="0" smtClean="0"/>
              <a:t>Physical locations allow for the physical counting of stock and facilitate Profit Center reporting</a:t>
            </a:r>
          </a:p>
          <a:p>
            <a:r>
              <a:rPr lang="en-US" dirty="0" smtClean="0"/>
              <a:t>Location Groups first build the reporting structure </a:t>
            </a:r>
          </a:p>
          <a:p>
            <a:r>
              <a:rPr lang="en-US" dirty="0" smtClean="0"/>
              <a:t>Locations are associated with the Profit Centers to which they belong as well as to a location group</a:t>
            </a:r>
          </a:p>
          <a:p>
            <a:r>
              <a:rPr lang="en-US" dirty="0" smtClean="0"/>
              <a:t>Our food and beverage items are stored in the locations</a:t>
            </a:r>
            <a:endParaRPr lang="en-US" dirty="0"/>
          </a:p>
        </p:txBody>
      </p:sp>
      <p:sp>
        <p:nvSpPr>
          <p:cNvPr id="5" name="Slide Number Placeholder 4"/>
          <p:cNvSpPr>
            <a:spLocks noGrp="1"/>
          </p:cNvSpPr>
          <p:nvPr>
            <p:ph type="sldNum" sz="quarter" idx="12"/>
          </p:nvPr>
        </p:nvSpPr>
        <p:spPr/>
        <p:txBody>
          <a:bodyPr/>
          <a:lstStyle/>
          <a:p>
            <a:r>
              <a:rPr lang="en-US" dirty="0" smtClean="0"/>
              <a:t>43</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839200" cy="972312"/>
          </a:xfrm>
        </p:spPr>
        <p:txBody>
          <a:bodyPr>
            <a:normAutofit/>
          </a:bodyPr>
          <a:lstStyle/>
          <a:p>
            <a:r>
              <a:rPr lang="en-US" sz="4400" dirty="0" smtClean="0"/>
              <a:t>Adding Location Groups</a:t>
            </a:r>
            <a:endParaRPr lang="en-US" sz="4400" dirty="0"/>
          </a:p>
        </p:txBody>
      </p:sp>
      <p:sp>
        <p:nvSpPr>
          <p:cNvPr id="3" name="Content Placeholder 2"/>
          <p:cNvSpPr>
            <a:spLocks noGrp="1"/>
          </p:cNvSpPr>
          <p:nvPr>
            <p:ph idx="1"/>
          </p:nvPr>
        </p:nvSpPr>
        <p:spPr>
          <a:xfrm>
            <a:off x="152400" y="1935480"/>
            <a:ext cx="8839200" cy="4693920"/>
          </a:xfrm>
        </p:spPr>
        <p:txBody>
          <a:bodyPr>
            <a:normAutofit fontScale="92500"/>
          </a:bodyPr>
          <a:lstStyle/>
          <a:p>
            <a:r>
              <a:rPr lang="en-US" dirty="0" smtClean="0"/>
              <a:t>How to Add New Location Groups:</a:t>
            </a:r>
          </a:p>
          <a:p>
            <a:pPr lvl="1"/>
            <a:r>
              <a:rPr lang="en-US" dirty="0" smtClean="0"/>
              <a:t>Under </a:t>
            </a:r>
            <a:r>
              <a:rPr lang="en-US" b="1" dirty="0" smtClean="0"/>
              <a:t>Database</a:t>
            </a:r>
            <a:r>
              <a:rPr lang="en-US" dirty="0" smtClean="0"/>
              <a:t>, click </a:t>
            </a:r>
            <a:r>
              <a:rPr lang="en-US" b="1" dirty="0" smtClean="0"/>
              <a:t>Groups</a:t>
            </a:r>
            <a:r>
              <a:rPr lang="en-US" dirty="0" smtClean="0"/>
              <a:t> and then click </a:t>
            </a:r>
            <a:r>
              <a:rPr lang="en-US" b="1" dirty="0" smtClean="0"/>
              <a:t>Location Groups</a:t>
            </a:r>
          </a:p>
          <a:p>
            <a:pPr lvl="1"/>
            <a:r>
              <a:rPr lang="en-US" dirty="0" smtClean="0"/>
              <a:t>Click the</a:t>
            </a:r>
            <a:r>
              <a:rPr lang="en-US" b="1" dirty="0" smtClean="0"/>
              <a:t> Add New</a:t>
            </a:r>
            <a:r>
              <a:rPr lang="en-US" dirty="0" smtClean="0"/>
              <a:t> button</a:t>
            </a:r>
          </a:p>
          <a:p>
            <a:pPr lvl="1"/>
            <a:r>
              <a:rPr lang="en-US" dirty="0" smtClean="0"/>
              <a:t>Enter the new location group name</a:t>
            </a:r>
          </a:p>
          <a:p>
            <a:pPr lvl="1"/>
            <a:r>
              <a:rPr lang="en-US" dirty="0" smtClean="0"/>
              <a:t>Use the drop down arrow and select the </a:t>
            </a:r>
            <a:r>
              <a:rPr lang="en-US" b="1" dirty="0" smtClean="0"/>
              <a:t>Profit Center </a:t>
            </a:r>
            <a:r>
              <a:rPr lang="en-US" dirty="0" smtClean="0"/>
              <a:t>associated with this physical location</a:t>
            </a:r>
          </a:p>
          <a:p>
            <a:pPr lvl="1"/>
            <a:r>
              <a:rPr lang="en-US" dirty="0" smtClean="0"/>
              <a:t>Click </a:t>
            </a:r>
            <a:r>
              <a:rPr lang="en-US" b="1" dirty="0" smtClean="0"/>
              <a:t>OK</a:t>
            </a:r>
            <a:endParaRPr lang="en-US" dirty="0" smtClean="0"/>
          </a:p>
          <a:p>
            <a:pPr lvl="1"/>
            <a:r>
              <a:rPr lang="en-US" dirty="0" smtClean="0"/>
              <a:t>Those locations with the asterisk (*) next to them need to be added to the Location Group Editor</a:t>
            </a:r>
          </a:p>
          <a:p>
            <a:pPr lvl="1"/>
            <a:r>
              <a:rPr lang="en-US" dirty="0" smtClean="0"/>
              <a:t>Use the directional arrows on the right side of the group editor to move, promote, and demote groups and locations in the hierarchy</a:t>
            </a:r>
          </a:p>
        </p:txBody>
      </p:sp>
      <p:sp>
        <p:nvSpPr>
          <p:cNvPr id="5" name="Slide Number Placeholder 4"/>
          <p:cNvSpPr>
            <a:spLocks noGrp="1"/>
          </p:cNvSpPr>
          <p:nvPr>
            <p:ph type="sldNum" sz="quarter" idx="12"/>
          </p:nvPr>
        </p:nvSpPr>
        <p:spPr/>
        <p:txBody>
          <a:bodyPr/>
          <a:lstStyle/>
          <a:p>
            <a:r>
              <a:rPr lang="en-US" dirty="0" smtClean="0"/>
              <a:t>44</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Recipe and Product Groups</a:t>
            </a:r>
            <a:endParaRPr lang="en-US" dirty="0"/>
          </a:p>
        </p:txBody>
      </p:sp>
      <p:sp>
        <p:nvSpPr>
          <p:cNvPr id="3" name="Content Placeholder 2"/>
          <p:cNvSpPr>
            <a:spLocks noGrp="1"/>
          </p:cNvSpPr>
          <p:nvPr>
            <p:ph idx="1"/>
          </p:nvPr>
        </p:nvSpPr>
        <p:spPr/>
        <p:txBody>
          <a:bodyPr/>
          <a:lstStyle/>
          <a:p>
            <a:r>
              <a:rPr lang="en-US" dirty="0" smtClean="0"/>
              <a:t>Adding recipe groups and product groups will allow the end user to easily run reports</a:t>
            </a:r>
          </a:p>
          <a:p>
            <a:r>
              <a:rPr lang="en-US" dirty="0" smtClean="0"/>
              <a:t>The purpose of this function is to have the ability to section out the menu and determine sales or popularity of a specific item </a:t>
            </a:r>
          </a:p>
          <a:p>
            <a:r>
              <a:rPr lang="en-US" dirty="0" smtClean="0"/>
              <a:t>Without these qualifiers, all products and recipes will fall into a general category</a:t>
            </a:r>
          </a:p>
          <a:p>
            <a:r>
              <a:rPr lang="en-US" dirty="0" smtClean="0"/>
              <a:t>The category </a:t>
            </a:r>
            <a:r>
              <a:rPr lang="en-US" b="1" dirty="0" smtClean="0"/>
              <a:t>Product Groups</a:t>
            </a:r>
            <a:r>
              <a:rPr lang="en-US" dirty="0" smtClean="0"/>
              <a:t> are associated with saleable items and will reflect how we categorize the items sold on the menu</a:t>
            </a:r>
            <a:endParaRPr lang="en-US" dirty="0"/>
          </a:p>
        </p:txBody>
      </p:sp>
      <p:sp>
        <p:nvSpPr>
          <p:cNvPr id="5" name="Slide Number Placeholder 4"/>
          <p:cNvSpPr>
            <a:spLocks noGrp="1"/>
          </p:cNvSpPr>
          <p:nvPr>
            <p:ph type="sldNum" sz="quarter" idx="12"/>
          </p:nvPr>
        </p:nvSpPr>
        <p:spPr/>
        <p:txBody>
          <a:bodyPr/>
          <a:lstStyle/>
          <a:p>
            <a:r>
              <a:rPr lang="en-US" dirty="0" smtClean="0"/>
              <a:t>45</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a:t>
            </a:r>
            <a:r>
              <a:rPr lang="en-US" dirty="0" smtClean="0"/>
              <a:t>Groups Report</a:t>
            </a:r>
            <a:endParaRPr lang="en-US" dirty="0"/>
          </a:p>
        </p:txBody>
      </p:sp>
      <p:sp>
        <p:nvSpPr>
          <p:cNvPr id="3" name="Content Placeholder 2"/>
          <p:cNvSpPr>
            <a:spLocks noGrp="1"/>
          </p:cNvSpPr>
          <p:nvPr>
            <p:ph idx="1"/>
          </p:nvPr>
        </p:nvSpPr>
        <p:spPr>
          <a:xfrm>
            <a:off x="381000" y="1935480"/>
            <a:ext cx="8534400" cy="4770120"/>
          </a:xfrm>
        </p:spPr>
        <p:txBody>
          <a:bodyPr>
            <a:normAutofit/>
          </a:bodyPr>
          <a:lstStyle/>
          <a:p>
            <a:r>
              <a:rPr lang="en-US" dirty="0" smtClean="0"/>
              <a:t>To view the report that lists </a:t>
            </a:r>
            <a:r>
              <a:rPr lang="en-US" b="1" dirty="0" smtClean="0"/>
              <a:t>Recipe Groups (categories)</a:t>
            </a:r>
            <a:r>
              <a:rPr lang="en-US" dirty="0" smtClean="0"/>
              <a:t>:</a:t>
            </a:r>
          </a:p>
          <a:p>
            <a:pPr lvl="1"/>
            <a:r>
              <a:rPr lang="en-US" dirty="0" smtClean="0"/>
              <a:t>From the </a:t>
            </a:r>
            <a:r>
              <a:rPr lang="en-US" b="1" dirty="0" smtClean="0"/>
              <a:t>Main Menu</a:t>
            </a:r>
            <a:r>
              <a:rPr lang="en-US" dirty="0" smtClean="0"/>
              <a:t>, expand </a:t>
            </a:r>
            <a:r>
              <a:rPr lang="en-US" b="1" dirty="0" smtClean="0"/>
              <a:t>Reports</a:t>
            </a:r>
            <a:r>
              <a:rPr lang="en-US" dirty="0" smtClean="0"/>
              <a:t>. Click </a:t>
            </a:r>
            <a:r>
              <a:rPr lang="en-US" b="1" dirty="0" smtClean="0"/>
              <a:t>Data Lists</a:t>
            </a:r>
            <a:r>
              <a:rPr lang="en-US" dirty="0" smtClean="0"/>
              <a:t> and click </a:t>
            </a:r>
            <a:r>
              <a:rPr lang="en-US" b="1" dirty="0" smtClean="0"/>
              <a:t> Group List.</a:t>
            </a:r>
            <a:endParaRPr lang="en-US" dirty="0" smtClean="0"/>
          </a:p>
          <a:p>
            <a:pPr lvl="1"/>
            <a:r>
              <a:rPr lang="en-US" dirty="0" smtClean="0"/>
              <a:t>Choose </a:t>
            </a:r>
            <a:r>
              <a:rPr lang="en-US" b="1" dirty="0" smtClean="0"/>
              <a:t>Recipe Groups</a:t>
            </a:r>
            <a:r>
              <a:rPr lang="en-US" dirty="0" smtClean="0"/>
              <a:t> option. Click </a:t>
            </a:r>
            <a:r>
              <a:rPr lang="en-US" b="1" dirty="0" smtClean="0"/>
              <a:t>Next</a:t>
            </a:r>
            <a:r>
              <a:rPr lang="en-US" dirty="0" smtClean="0"/>
              <a:t>. </a:t>
            </a:r>
          </a:p>
          <a:p>
            <a:pPr lvl="1"/>
            <a:r>
              <a:rPr lang="en-US" dirty="0" smtClean="0"/>
              <a:t>Change the radio button for file format to </a:t>
            </a:r>
            <a:r>
              <a:rPr lang="en-US" b="1" dirty="0" smtClean="0"/>
              <a:t>Adobe Acrobat</a:t>
            </a:r>
          </a:p>
          <a:p>
            <a:pPr lvl="1"/>
            <a:r>
              <a:rPr lang="en-US" dirty="0" smtClean="0"/>
              <a:t>Click </a:t>
            </a:r>
            <a:r>
              <a:rPr lang="en-US" b="1" dirty="0" smtClean="0"/>
              <a:t> Submit </a:t>
            </a:r>
            <a:r>
              <a:rPr lang="en-US" dirty="0" smtClean="0"/>
              <a:t>and then </a:t>
            </a:r>
            <a:r>
              <a:rPr lang="en-US" b="1" dirty="0" smtClean="0"/>
              <a:t>Submit</a:t>
            </a:r>
            <a:r>
              <a:rPr lang="en-US" dirty="0" smtClean="0"/>
              <a:t> again</a:t>
            </a:r>
          </a:p>
          <a:p>
            <a:pPr lvl="1"/>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pPr lvl="1"/>
            <a:r>
              <a:rPr lang="en-US" dirty="0" smtClean="0"/>
              <a:t>Click the name of the report after the status has updated to ‘Done’ to load the report in the browser</a:t>
            </a:r>
          </a:p>
          <a:p>
            <a:endParaRPr lang="en-US" dirty="0" smtClean="0"/>
          </a:p>
        </p:txBody>
      </p:sp>
      <p:sp>
        <p:nvSpPr>
          <p:cNvPr id="5" name="Slide Number Placeholder 4"/>
          <p:cNvSpPr>
            <a:spLocks noGrp="1"/>
          </p:cNvSpPr>
          <p:nvPr>
            <p:ph type="sldNum" sz="quarter" idx="12"/>
          </p:nvPr>
        </p:nvSpPr>
        <p:spPr/>
        <p:txBody>
          <a:bodyPr/>
          <a:lstStyle/>
          <a:p>
            <a:r>
              <a:rPr lang="en-US" dirty="0" smtClean="0"/>
              <a:t>46</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FoodTrak?</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The FoodTrak system is a comprehensive inventory accounting and control program that increases purchasing and accounting efficiencies, reduces the cost of goods, and increases security for assets such as food, beverage, supplies and retail goods.</a:t>
            </a:r>
          </a:p>
          <a:p>
            <a:pPr>
              <a:buNone/>
            </a:pPr>
            <a:endParaRPr lang="en-US" dirty="0" smtClean="0"/>
          </a:p>
          <a:p>
            <a:pPr>
              <a:buNone/>
            </a:pPr>
            <a:r>
              <a:rPr lang="en-US" dirty="0" smtClean="0"/>
              <a:t>This translates to FoodTrak is a tool that helps us track our food, prevent theft and in the end, saves us money. </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a:t>
            </a:r>
            <a:r>
              <a:rPr lang="en-US" dirty="0" smtClean="0"/>
              <a:t>Groups Report</a:t>
            </a:r>
            <a:endParaRPr lang="en-US" dirty="0"/>
          </a:p>
        </p:txBody>
      </p:sp>
      <p:sp>
        <p:nvSpPr>
          <p:cNvPr id="3" name="Content Placeholder 2"/>
          <p:cNvSpPr>
            <a:spLocks noGrp="1"/>
          </p:cNvSpPr>
          <p:nvPr>
            <p:ph idx="1"/>
          </p:nvPr>
        </p:nvSpPr>
        <p:spPr>
          <a:xfrm>
            <a:off x="228600" y="1935480"/>
            <a:ext cx="8686800" cy="4693920"/>
          </a:xfrm>
        </p:spPr>
        <p:txBody>
          <a:bodyPr>
            <a:normAutofit/>
          </a:bodyPr>
          <a:lstStyle/>
          <a:p>
            <a:r>
              <a:rPr lang="en-US" dirty="0" smtClean="0"/>
              <a:t>To view the report that lists </a:t>
            </a:r>
            <a:r>
              <a:rPr lang="en-US" b="1" dirty="0" smtClean="0"/>
              <a:t>Product Groups</a:t>
            </a:r>
            <a:r>
              <a:rPr lang="en-US" dirty="0" smtClean="0"/>
              <a:t>:</a:t>
            </a:r>
          </a:p>
          <a:p>
            <a:pPr lvl="1"/>
            <a:r>
              <a:rPr lang="en-US" dirty="0" smtClean="0"/>
              <a:t>From the </a:t>
            </a:r>
            <a:r>
              <a:rPr lang="en-US" b="1" dirty="0" smtClean="0"/>
              <a:t>Main Menu</a:t>
            </a:r>
            <a:r>
              <a:rPr lang="en-US" dirty="0" smtClean="0"/>
              <a:t>, expand </a:t>
            </a:r>
            <a:r>
              <a:rPr lang="en-US" b="1" dirty="0" smtClean="0"/>
              <a:t>Reports</a:t>
            </a:r>
            <a:r>
              <a:rPr lang="en-US" dirty="0" smtClean="0"/>
              <a:t>. Click </a:t>
            </a:r>
            <a:r>
              <a:rPr lang="en-US" b="1" dirty="0" smtClean="0"/>
              <a:t>Data Lists</a:t>
            </a:r>
            <a:r>
              <a:rPr lang="en-US" dirty="0" smtClean="0"/>
              <a:t> and click </a:t>
            </a:r>
            <a:r>
              <a:rPr lang="en-US" b="1" dirty="0" smtClean="0"/>
              <a:t> Group List.</a:t>
            </a:r>
            <a:endParaRPr lang="en-US" dirty="0" smtClean="0"/>
          </a:p>
          <a:p>
            <a:pPr lvl="1"/>
            <a:r>
              <a:rPr lang="en-US" dirty="0" smtClean="0"/>
              <a:t>Choose </a:t>
            </a:r>
            <a:r>
              <a:rPr lang="en-US" b="1" dirty="0" smtClean="0"/>
              <a:t>Product Groups</a:t>
            </a:r>
            <a:r>
              <a:rPr lang="en-US" dirty="0" smtClean="0"/>
              <a:t> option. Click </a:t>
            </a:r>
            <a:r>
              <a:rPr lang="en-US" b="1" dirty="0" smtClean="0"/>
              <a:t>Next</a:t>
            </a:r>
            <a:r>
              <a:rPr lang="en-US" dirty="0" smtClean="0"/>
              <a:t>. </a:t>
            </a:r>
          </a:p>
          <a:p>
            <a:pPr lvl="1"/>
            <a:r>
              <a:rPr lang="en-US" dirty="0" smtClean="0"/>
              <a:t>Change the radio button for file format to </a:t>
            </a:r>
            <a:r>
              <a:rPr lang="en-US" b="1" dirty="0" smtClean="0"/>
              <a:t>Adobe Acrobat</a:t>
            </a:r>
          </a:p>
          <a:p>
            <a:pPr lvl="1"/>
            <a:r>
              <a:rPr lang="en-US" dirty="0" smtClean="0"/>
              <a:t>Click </a:t>
            </a:r>
            <a:r>
              <a:rPr lang="en-US" b="1" dirty="0" smtClean="0"/>
              <a:t> Submit </a:t>
            </a:r>
            <a:r>
              <a:rPr lang="en-US" dirty="0" smtClean="0"/>
              <a:t>and then </a:t>
            </a:r>
            <a:r>
              <a:rPr lang="en-US" b="1" dirty="0" smtClean="0"/>
              <a:t>Submit</a:t>
            </a:r>
            <a:r>
              <a:rPr lang="en-US" dirty="0" smtClean="0"/>
              <a:t> again</a:t>
            </a:r>
          </a:p>
          <a:p>
            <a:pPr lvl="1"/>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pPr lvl="1"/>
            <a:r>
              <a:rPr lang="en-US" dirty="0" smtClean="0"/>
              <a:t>Click the name of the report after the status has updated to ‘Done’ to load the report in the browser</a:t>
            </a:r>
          </a:p>
        </p:txBody>
      </p:sp>
      <p:sp>
        <p:nvSpPr>
          <p:cNvPr id="5" name="Slide Number Placeholder 4"/>
          <p:cNvSpPr>
            <a:spLocks noGrp="1"/>
          </p:cNvSpPr>
          <p:nvPr>
            <p:ph type="sldNum" sz="quarter" idx="12"/>
          </p:nvPr>
        </p:nvSpPr>
        <p:spPr/>
        <p:txBody>
          <a:bodyPr/>
          <a:lstStyle/>
          <a:p>
            <a:r>
              <a:rPr lang="en-US" dirty="0" smtClean="0"/>
              <a:t>47</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Recipe Groups</a:t>
            </a:r>
            <a:endParaRPr lang="en-US" dirty="0"/>
          </a:p>
        </p:txBody>
      </p:sp>
      <p:sp>
        <p:nvSpPr>
          <p:cNvPr id="3" name="Content Placeholder 2"/>
          <p:cNvSpPr>
            <a:spLocks noGrp="1"/>
          </p:cNvSpPr>
          <p:nvPr>
            <p:ph idx="1"/>
          </p:nvPr>
        </p:nvSpPr>
        <p:spPr>
          <a:xfrm>
            <a:off x="228600" y="1935480"/>
            <a:ext cx="8686800" cy="4770120"/>
          </a:xfrm>
        </p:spPr>
        <p:txBody>
          <a:bodyPr>
            <a:normAutofit/>
          </a:bodyPr>
          <a:lstStyle/>
          <a:p>
            <a:r>
              <a:rPr lang="en-US" dirty="0" smtClean="0"/>
              <a:t>To add a recipe group:</a:t>
            </a:r>
          </a:p>
          <a:p>
            <a:pPr lvl="1"/>
            <a:r>
              <a:rPr lang="en-US" dirty="0" smtClean="0"/>
              <a:t>From </a:t>
            </a:r>
            <a:r>
              <a:rPr lang="en-US" b="1" dirty="0" smtClean="0"/>
              <a:t>Database</a:t>
            </a:r>
            <a:r>
              <a:rPr lang="en-US" dirty="0" smtClean="0"/>
              <a:t>, select </a:t>
            </a:r>
            <a:r>
              <a:rPr lang="en-US" b="1" dirty="0" smtClean="0"/>
              <a:t>Groups</a:t>
            </a:r>
          </a:p>
          <a:p>
            <a:pPr lvl="1"/>
            <a:r>
              <a:rPr lang="en-US" dirty="0" smtClean="0"/>
              <a:t>Click the </a:t>
            </a:r>
            <a:r>
              <a:rPr lang="en-US" b="1" dirty="0" smtClean="0"/>
              <a:t>Recipe Categories</a:t>
            </a:r>
            <a:r>
              <a:rPr lang="en-US" dirty="0" smtClean="0"/>
              <a:t> name </a:t>
            </a:r>
          </a:p>
          <a:p>
            <a:pPr lvl="1"/>
            <a:r>
              <a:rPr lang="en-US" dirty="0" smtClean="0"/>
              <a:t>Click </a:t>
            </a:r>
            <a:r>
              <a:rPr lang="en-US" b="1" dirty="0" smtClean="0"/>
              <a:t>Add New</a:t>
            </a:r>
            <a:r>
              <a:rPr lang="en-US" dirty="0" smtClean="0"/>
              <a:t> and enter the name of the recipe group to be added</a:t>
            </a:r>
          </a:p>
          <a:p>
            <a:pPr lvl="1"/>
            <a:r>
              <a:rPr lang="en-US" dirty="0" smtClean="0"/>
              <a:t>Click </a:t>
            </a:r>
            <a:r>
              <a:rPr lang="en-US" b="1" dirty="0" smtClean="0"/>
              <a:t>OK</a:t>
            </a:r>
          </a:p>
          <a:p>
            <a:pPr lvl="1"/>
            <a:r>
              <a:rPr lang="en-US" dirty="0" smtClean="0"/>
              <a:t> To designate a sub category, follow the directions above and then after added, click on the </a:t>
            </a:r>
            <a:r>
              <a:rPr lang="en-US" b="1" dirty="0" smtClean="0"/>
              <a:t>Right Arrow</a:t>
            </a:r>
            <a:r>
              <a:rPr lang="en-US" dirty="0" smtClean="0"/>
              <a:t> in the upper right hand corner of the window</a:t>
            </a:r>
          </a:p>
          <a:p>
            <a:pPr lvl="1"/>
            <a:r>
              <a:rPr lang="en-US" dirty="0" smtClean="0"/>
              <a:t>When done adding new groups, click </a:t>
            </a:r>
            <a:r>
              <a:rPr lang="en-US" b="1" dirty="0" smtClean="0"/>
              <a:t>OK</a:t>
            </a:r>
            <a:r>
              <a:rPr lang="en-US" dirty="0" smtClean="0"/>
              <a:t> to return to the main screen</a:t>
            </a:r>
            <a:endParaRPr lang="en-US" dirty="0"/>
          </a:p>
        </p:txBody>
      </p:sp>
      <p:sp>
        <p:nvSpPr>
          <p:cNvPr id="5" name="Slide Number Placeholder 4"/>
          <p:cNvSpPr>
            <a:spLocks noGrp="1"/>
          </p:cNvSpPr>
          <p:nvPr>
            <p:ph type="sldNum" sz="quarter" idx="12"/>
          </p:nvPr>
        </p:nvSpPr>
        <p:spPr/>
        <p:txBody>
          <a:bodyPr/>
          <a:lstStyle/>
          <a:p>
            <a:r>
              <a:rPr lang="en-US" dirty="0" smtClean="0"/>
              <a:t>48</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Product Groups </a:t>
            </a:r>
            <a:endParaRPr lang="en-US" dirty="0"/>
          </a:p>
        </p:txBody>
      </p:sp>
      <p:sp>
        <p:nvSpPr>
          <p:cNvPr id="3" name="Content Placeholder 2"/>
          <p:cNvSpPr>
            <a:spLocks noGrp="1"/>
          </p:cNvSpPr>
          <p:nvPr>
            <p:ph idx="1"/>
          </p:nvPr>
        </p:nvSpPr>
        <p:spPr>
          <a:xfrm>
            <a:off x="304800" y="1935480"/>
            <a:ext cx="8610600" cy="4693920"/>
          </a:xfrm>
        </p:spPr>
        <p:txBody>
          <a:bodyPr>
            <a:normAutofit/>
          </a:bodyPr>
          <a:lstStyle/>
          <a:p>
            <a:r>
              <a:rPr lang="en-US" dirty="0" smtClean="0"/>
              <a:t>To add a recipe group:</a:t>
            </a:r>
          </a:p>
          <a:p>
            <a:pPr lvl="1"/>
            <a:r>
              <a:rPr lang="en-US" dirty="0" smtClean="0"/>
              <a:t>From </a:t>
            </a:r>
            <a:r>
              <a:rPr lang="en-US" b="1" dirty="0" smtClean="0"/>
              <a:t>Database</a:t>
            </a:r>
            <a:r>
              <a:rPr lang="en-US" dirty="0" smtClean="0"/>
              <a:t>, select </a:t>
            </a:r>
            <a:r>
              <a:rPr lang="en-US" b="1" dirty="0" smtClean="0"/>
              <a:t>Groups</a:t>
            </a:r>
          </a:p>
          <a:p>
            <a:pPr lvl="1"/>
            <a:r>
              <a:rPr lang="en-US" dirty="0" smtClean="0"/>
              <a:t>Click the </a:t>
            </a:r>
            <a:r>
              <a:rPr lang="en-US" b="1" dirty="0" smtClean="0"/>
              <a:t>Product Groups</a:t>
            </a:r>
            <a:r>
              <a:rPr lang="en-US" dirty="0" smtClean="0"/>
              <a:t> name </a:t>
            </a:r>
          </a:p>
          <a:p>
            <a:pPr lvl="1"/>
            <a:r>
              <a:rPr lang="en-US" dirty="0" smtClean="0"/>
              <a:t>Click </a:t>
            </a:r>
            <a:r>
              <a:rPr lang="en-US" b="1" dirty="0" smtClean="0"/>
              <a:t>Add New</a:t>
            </a:r>
            <a:r>
              <a:rPr lang="en-US" dirty="0" smtClean="0"/>
              <a:t> and enter the name of the recipe group to be added</a:t>
            </a:r>
          </a:p>
          <a:p>
            <a:pPr lvl="1"/>
            <a:r>
              <a:rPr lang="en-US" dirty="0" smtClean="0"/>
              <a:t>Click </a:t>
            </a:r>
            <a:r>
              <a:rPr lang="en-US" b="1" dirty="0" smtClean="0"/>
              <a:t>OK</a:t>
            </a:r>
          </a:p>
          <a:p>
            <a:pPr lvl="1"/>
            <a:r>
              <a:rPr lang="en-US" dirty="0" smtClean="0"/>
              <a:t> To designate a sub category, follow the directions above and then after added, click on the </a:t>
            </a:r>
            <a:r>
              <a:rPr lang="en-US" b="1" dirty="0" smtClean="0"/>
              <a:t>Right Arrow</a:t>
            </a:r>
            <a:r>
              <a:rPr lang="en-US" dirty="0" smtClean="0"/>
              <a:t> in the upper right hand corner of the window</a:t>
            </a:r>
          </a:p>
          <a:p>
            <a:pPr lvl="1"/>
            <a:r>
              <a:rPr lang="en-US" dirty="0" smtClean="0"/>
              <a:t>When done adding new groups, click </a:t>
            </a:r>
            <a:r>
              <a:rPr lang="en-US" b="1" dirty="0" smtClean="0"/>
              <a:t>OK</a:t>
            </a:r>
            <a:r>
              <a:rPr lang="en-US" dirty="0" smtClean="0"/>
              <a:t> to return to the main screen</a:t>
            </a:r>
          </a:p>
        </p:txBody>
      </p:sp>
      <p:sp>
        <p:nvSpPr>
          <p:cNvPr id="5" name="Slide Number Placeholder 4"/>
          <p:cNvSpPr>
            <a:spLocks noGrp="1"/>
          </p:cNvSpPr>
          <p:nvPr>
            <p:ph type="sldNum" sz="quarter" idx="12"/>
          </p:nvPr>
        </p:nvSpPr>
        <p:spPr/>
        <p:txBody>
          <a:bodyPr/>
          <a:lstStyle/>
          <a:p>
            <a:r>
              <a:rPr lang="en-US" dirty="0" smtClean="0"/>
              <a:t>49</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Inventory Locations</a:t>
            </a:r>
            <a:endParaRPr lang="en-US" dirty="0"/>
          </a:p>
        </p:txBody>
      </p:sp>
      <p:sp>
        <p:nvSpPr>
          <p:cNvPr id="3" name="Content Placeholder 2"/>
          <p:cNvSpPr>
            <a:spLocks noGrp="1"/>
          </p:cNvSpPr>
          <p:nvPr>
            <p:ph idx="1"/>
          </p:nvPr>
        </p:nvSpPr>
        <p:spPr>
          <a:xfrm>
            <a:off x="152400" y="2057400"/>
            <a:ext cx="8763000" cy="4572000"/>
          </a:xfrm>
        </p:spPr>
        <p:txBody>
          <a:bodyPr>
            <a:normAutofit fontScale="92500"/>
          </a:bodyPr>
          <a:lstStyle/>
          <a:p>
            <a:r>
              <a:rPr lang="en-US" dirty="0" smtClean="0"/>
              <a:t>How to Add New Locations:</a:t>
            </a:r>
          </a:p>
          <a:p>
            <a:pPr lvl="1"/>
            <a:r>
              <a:rPr lang="en-US" dirty="0" smtClean="0"/>
              <a:t>Under </a:t>
            </a:r>
            <a:r>
              <a:rPr lang="en-US" b="1" dirty="0" smtClean="0"/>
              <a:t>Database</a:t>
            </a:r>
            <a:r>
              <a:rPr lang="en-US" dirty="0" smtClean="0"/>
              <a:t>, click </a:t>
            </a:r>
            <a:r>
              <a:rPr lang="en-US" b="1" dirty="0" smtClean="0"/>
              <a:t>Groups</a:t>
            </a:r>
            <a:r>
              <a:rPr lang="en-US" dirty="0" smtClean="0"/>
              <a:t> and then click </a:t>
            </a:r>
            <a:r>
              <a:rPr lang="en-US" b="1" dirty="0" smtClean="0"/>
              <a:t>Location Groups</a:t>
            </a:r>
          </a:p>
          <a:p>
            <a:pPr lvl="1"/>
            <a:r>
              <a:rPr lang="en-US" dirty="0" smtClean="0"/>
              <a:t>Click on the location group that you would like to create a location for to highlight it</a:t>
            </a:r>
          </a:p>
          <a:p>
            <a:pPr lvl="1"/>
            <a:r>
              <a:rPr lang="en-US" dirty="0" smtClean="0"/>
              <a:t>Click the</a:t>
            </a:r>
            <a:r>
              <a:rPr lang="en-US" b="1" dirty="0" smtClean="0"/>
              <a:t> Add New</a:t>
            </a:r>
            <a:r>
              <a:rPr lang="en-US" dirty="0" smtClean="0"/>
              <a:t> button</a:t>
            </a:r>
          </a:p>
          <a:p>
            <a:pPr lvl="1"/>
            <a:r>
              <a:rPr lang="en-US" dirty="0" smtClean="0"/>
              <a:t>Enter the new location name</a:t>
            </a:r>
          </a:p>
          <a:p>
            <a:pPr lvl="1"/>
            <a:r>
              <a:rPr lang="en-US" dirty="0" smtClean="0"/>
              <a:t>Use the drop down arrow and select the </a:t>
            </a:r>
            <a:r>
              <a:rPr lang="en-US" b="1" dirty="0" smtClean="0"/>
              <a:t>Profit Center </a:t>
            </a:r>
            <a:r>
              <a:rPr lang="en-US" dirty="0" smtClean="0"/>
              <a:t>associated with this physical location</a:t>
            </a:r>
          </a:p>
          <a:p>
            <a:pPr lvl="1"/>
            <a:r>
              <a:rPr lang="en-US" dirty="0" smtClean="0"/>
              <a:t>Click </a:t>
            </a:r>
            <a:r>
              <a:rPr lang="en-US" b="1" dirty="0" smtClean="0"/>
              <a:t>OK</a:t>
            </a:r>
            <a:endParaRPr lang="en-US" dirty="0" smtClean="0"/>
          </a:p>
          <a:p>
            <a:pPr lvl="1"/>
            <a:r>
              <a:rPr lang="en-US" dirty="0" smtClean="0"/>
              <a:t>Use the directional arrows on the right side of the group editor to move, promote, and demote groups and locations in the hierarchy</a:t>
            </a:r>
          </a:p>
          <a:p>
            <a:endParaRPr lang="en-US" dirty="0"/>
          </a:p>
        </p:txBody>
      </p:sp>
      <p:sp>
        <p:nvSpPr>
          <p:cNvPr id="5" name="Slide Number Placeholder 4"/>
          <p:cNvSpPr>
            <a:spLocks noGrp="1"/>
          </p:cNvSpPr>
          <p:nvPr>
            <p:ph type="sldNum" sz="quarter" idx="12"/>
          </p:nvPr>
        </p:nvSpPr>
        <p:spPr/>
        <p:txBody>
          <a:bodyPr/>
          <a:lstStyle/>
          <a:p>
            <a:r>
              <a:rPr lang="en-US" dirty="0" smtClean="0"/>
              <a:t>50</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Type for Locations</a:t>
            </a:r>
            <a:endParaRPr lang="en-US" dirty="0"/>
          </a:p>
        </p:txBody>
      </p:sp>
      <p:sp>
        <p:nvSpPr>
          <p:cNvPr id="3" name="Content Placeholder 2"/>
          <p:cNvSpPr>
            <a:spLocks noGrp="1"/>
          </p:cNvSpPr>
          <p:nvPr>
            <p:ph idx="1"/>
          </p:nvPr>
        </p:nvSpPr>
        <p:spPr>
          <a:xfrm>
            <a:off x="228600" y="1935480"/>
            <a:ext cx="8686800" cy="4693920"/>
          </a:xfrm>
        </p:spPr>
        <p:txBody>
          <a:bodyPr>
            <a:normAutofit/>
          </a:bodyPr>
          <a:lstStyle/>
          <a:p>
            <a:r>
              <a:rPr lang="en-US" dirty="0" smtClean="0"/>
              <a:t>To change the Inventory Type for any Location:</a:t>
            </a:r>
          </a:p>
          <a:p>
            <a:pPr lvl="1"/>
            <a:r>
              <a:rPr lang="en-US" dirty="0" smtClean="0"/>
              <a:t>Click on the name of the location that you would like to change to highlight it</a:t>
            </a:r>
          </a:p>
          <a:p>
            <a:pPr lvl="1"/>
            <a:r>
              <a:rPr lang="en-US" dirty="0" smtClean="0"/>
              <a:t>Click the </a:t>
            </a:r>
            <a:r>
              <a:rPr lang="en-US" b="1" dirty="0" smtClean="0"/>
              <a:t>Edit </a:t>
            </a:r>
            <a:r>
              <a:rPr lang="en-US" dirty="0" smtClean="0"/>
              <a:t>button</a:t>
            </a:r>
          </a:p>
          <a:p>
            <a:pPr lvl="1"/>
            <a:r>
              <a:rPr lang="en-US" dirty="0" smtClean="0"/>
              <a:t>This will allow you to change the Inventory Type, the options are:</a:t>
            </a:r>
          </a:p>
          <a:p>
            <a:pPr lvl="2"/>
            <a:r>
              <a:rPr lang="en-US" dirty="0" smtClean="0"/>
              <a:t>Normal Inventory (default)</a:t>
            </a:r>
          </a:p>
          <a:p>
            <a:pPr lvl="2"/>
            <a:r>
              <a:rPr lang="en-US" dirty="0" smtClean="0"/>
              <a:t>Not Inventoried</a:t>
            </a:r>
          </a:p>
          <a:p>
            <a:pPr lvl="2"/>
            <a:r>
              <a:rPr lang="en-US" dirty="0" smtClean="0"/>
              <a:t>Use Last Inventory Count</a:t>
            </a:r>
          </a:p>
          <a:p>
            <a:pPr lvl="1"/>
            <a:r>
              <a:rPr lang="en-US" dirty="0" smtClean="0"/>
              <a:t>To change, click the radio button next to the option you would like to select and click </a:t>
            </a:r>
            <a:r>
              <a:rPr lang="en-US" b="1" dirty="0" smtClean="0"/>
              <a:t>OK</a:t>
            </a:r>
            <a:endParaRPr lang="en-US" dirty="0"/>
          </a:p>
        </p:txBody>
      </p:sp>
      <p:sp>
        <p:nvSpPr>
          <p:cNvPr id="5" name="Slide Number Placeholder 4"/>
          <p:cNvSpPr>
            <a:spLocks noGrp="1"/>
          </p:cNvSpPr>
          <p:nvPr>
            <p:ph type="sldNum" sz="quarter" idx="12"/>
          </p:nvPr>
        </p:nvSpPr>
        <p:spPr/>
        <p:txBody>
          <a:bodyPr/>
          <a:lstStyle/>
          <a:p>
            <a:r>
              <a:rPr lang="en-US" dirty="0" smtClean="0"/>
              <a:t>51</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Ledger (GL) Accounts</a:t>
            </a:r>
            <a:endParaRPr lang="en-US" dirty="0"/>
          </a:p>
        </p:txBody>
      </p:sp>
      <p:sp>
        <p:nvSpPr>
          <p:cNvPr id="3" name="Content Placeholder 2"/>
          <p:cNvSpPr>
            <a:spLocks noGrp="1"/>
          </p:cNvSpPr>
          <p:nvPr>
            <p:ph idx="1"/>
          </p:nvPr>
        </p:nvSpPr>
        <p:spPr/>
        <p:txBody>
          <a:bodyPr/>
          <a:lstStyle/>
          <a:p>
            <a:r>
              <a:rPr lang="en-US" dirty="0" smtClean="0"/>
              <a:t>Automatically codes invoiced items to GL Accounts</a:t>
            </a:r>
          </a:p>
          <a:p>
            <a:r>
              <a:rPr lang="en-US" dirty="0" smtClean="0"/>
              <a:t>Reports available by GL Account:</a:t>
            </a:r>
          </a:p>
          <a:p>
            <a:pPr lvl="1"/>
            <a:r>
              <a:rPr lang="en-US" dirty="0" smtClean="0"/>
              <a:t>Purchase Recap by Transaction</a:t>
            </a:r>
          </a:p>
          <a:p>
            <a:pPr lvl="1"/>
            <a:r>
              <a:rPr lang="en-US" dirty="0" smtClean="0"/>
              <a:t>Transfers by GL Account</a:t>
            </a:r>
          </a:p>
          <a:p>
            <a:pPr lvl="1"/>
            <a:r>
              <a:rPr lang="en-US" dirty="0" smtClean="0"/>
              <a:t>Invoices report-included on report</a:t>
            </a:r>
          </a:p>
          <a:p>
            <a:pPr lvl="1"/>
            <a:r>
              <a:rPr lang="en-US" dirty="0" smtClean="0"/>
              <a:t>Inventory Extension-included in Account Summary</a:t>
            </a:r>
          </a:p>
          <a:p>
            <a:r>
              <a:rPr lang="en-US" dirty="0" smtClean="0"/>
              <a:t>Includes account number and a textual description</a:t>
            </a:r>
          </a:p>
          <a:p>
            <a:pPr lvl="1"/>
            <a:r>
              <a:rPr lang="en-US" dirty="0" smtClean="0"/>
              <a:t>Ex: 401 Food Purchases</a:t>
            </a:r>
          </a:p>
          <a:p>
            <a:pPr lvl="1"/>
            <a:r>
              <a:rPr lang="en-US" dirty="0" smtClean="0"/>
              <a:t>Ex: 726 Supplies</a:t>
            </a:r>
            <a:endParaRPr lang="en-US" dirty="0"/>
          </a:p>
        </p:txBody>
      </p:sp>
      <p:sp>
        <p:nvSpPr>
          <p:cNvPr id="5" name="Slide Number Placeholder 4"/>
          <p:cNvSpPr>
            <a:spLocks noGrp="1"/>
          </p:cNvSpPr>
          <p:nvPr>
            <p:ph type="sldNum" sz="quarter" idx="12"/>
          </p:nvPr>
        </p:nvSpPr>
        <p:spPr/>
        <p:txBody>
          <a:bodyPr/>
          <a:lstStyle/>
          <a:p>
            <a:r>
              <a:rPr lang="en-US" dirty="0" smtClean="0"/>
              <a:t>52</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686800" cy="972312"/>
          </a:xfrm>
        </p:spPr>
        <p:txBody>
          <a:bodyPr>
            <a:normAutofit fontScale="90000"/>
          </a:bodyPr>
          <a:lstStyle/>
          <a:p>
            <a:r>
              <a:rPr lang="en-US" dirty="0" smtClean="0"/>
              <a:t>General Ledger (GL) Accounts Report</a:t>
            </a:r>
            <a:endParaRPr lang="en-US" dirty="0"/>
          </a:p>
        </p:txBody>
      </p:sp>
      <p:sp>
        <p:nvSpPr>
          <p:cNvPr id="3" name="Content Placeholder 2"/>
          <p:cNvSpPr>
            <a:spLocks noGrp="1"/>
          </p:cNvSpPr>
          <p:nvPr>
            <p:ph idx="1"/>
          </p:nvPr>
        </p:nvSpPr>
        <p:spPr>
          <a:xfrm>
            <a:off x="228600" y="1905000"/>
            <a:ext cx="8763000" cy="4800600"/>
          </a:xfrm>
        </p:spPr>
        <p:txBody>
          <a:bodyPr>
            <a:normAutofit fontScale="92500" lnSpcReduction="10000"/>
          </a:bodyPr>
          <a:lstStyle/>
          <a:p>
            <a:r>
              <a:rPr lang="en-US" dirty="0" smtClean="0"/>
              <a:t>To view a report that lists the </a:t>
            </a:r>
            <a:r>
              <a:rPr lang="en-US" b="1" dirty="0" smtClean="0"/>
              <a:t>GL Accounts</a:t>
            </a:r>
            <a:r>
              <a:rPr lang="en-US" dirty="0" smtClean="0"/>
              <a:t>:</a:t>
            </a:r>
          </a:p>
          <a:p>
            <a:pPr lvl="1"/>
            <a:r>
              <a:rPr lang="en-US" dirty="0" smtClean="0"/>
              <a:t>From the </a:t>
            </a:r>
            <a:r>
              <a:rPr lang="en-US" b="1" dirty="0" smtClean="0"/>
              <a:t>Main Menu</a:t>
            </a:r>
            <a:r>
              <a:rPr lang="en-US" dirty="0" smtClean="0"/>
              <a:t>, expand </a:t>
            </a:r>
            <a:r>
              <a:rPr lang="en-US" b="1" dirty="0" smtClean="0"/>
              <a:t>Reports</a:t>
            </a:r>
            <a:r>
              <a:rPr lang="en-US" dirty="0" smtClean="0"/>
              <a:t>. Click </a:t>
            </a:r>
            <a:r>
              <a:rPr lang="en-US" b="1" dirty="0" smtClean="0"/>
              <a:t>Data Lists</a:t>
            </a:r>
            <a:r>
              <a:rPr lang="en-US" dirty="0" smtClean="0"/>
              <a:t> and click </a:t>
            </a:r>
            <a:r>
              <a:rPr lang="en-US" b="1" dirty="0" smtClean="0"/>
              <a:t>G/L Account List</a:t>
            </a:r>
            <a:endParaRPr lang="en-US" dirty="0" smtClean="0"/>
          </a:p>
          <a:p>
            <a:pPr lvl="1"/>
            <a:r>
              <a:rPr lang="en-US" dirty="0" smtClean="0"/>
              <a:t>Choose the </a:t>
            </a:r>
            <a:r>
              <a:rPr lang="en-US" b="1" dirty="0" smtClean="0"/>
              <a:t>List G/L account by Profit Center</a:t>
            </a:r>
            <a:r>
              <a:rPr lang="en-US" dirty="0" smtClean="0"/>
              <a:t> option</a:t>
            </a:r>
          </a:p>
          <a:p>
            <a:pPr lvl="1"/>
            <a:r>
              <a:rPr lang="en-US" dirty="0" smtClean="0"/>
              <a:t>Click </a:t>
            </a:r>
            <a:r>
              <a:rPr lang="en-US" b="1" dirty="0" smtClean="0"/>
              <a:t>Next</a:t>
            </a:r>
          </a:p>
          <a:p>
            <a:pPr lvl="1"/>
            <a:r>
              <a:rPr lang="en-US" dirty="0" smtClean="0"/>
              <a:t>Choose the </a:t>
            </a:r>
            <a:r>
              <a:rPr lang="en-US" b="1" dirty="0" smtClean="0"/>
              <a:t>Include all profit centers</a:t>
            </a:r>
            <a:r>
              <a:rPr lang="en-US" dirty="0" smtClean="0"/>
              <a:t> option</a:t>
            </a:r>
          </a:p>
          <a:p>
            <a:pPr lvl="1"/>
            <a:r>
              <a:rPr lang="en-US" dirty="0" smtClean="0"/>
              <a:t>Click </a:t>
            </a:r>
            <a:r>
              <a:rPr lang="en-US" b="1" dirty="0" smtClean="0"/>
              <a:t>Next</a:t>
            </a:r>
          </a:p>
          <a:p>
            <a:pPr lvl="1"/>
            <a:r>
              <a:rPr lang="en-US" dirty="0" smtClean="0"/>
              <a:t>Change the radio button for file format to </a:t>
            </a:r>
            <a:r>
              <a:rPr lang="en-US" b="1" dirty="0" smtClean="0"/>
              <a:t>Adobe Acrobat</a:t>
            </a:r>
            <a:endParaRPr lang="en-US" dirty="0" smtClean="0"/>
          </a:p>
          <a:p>
            <a:pPr lvl="1"/>
            <a:r>
              <a:rPr lang="en-US" dirty="0" smtClean="0"/>
              <a:t>Click </a:t>
            </a:r>
            <a:r>
              <a:rPr lang="en-US" b="1" dirty="0" smtClean="0"/>
              <a:t> Submit </a:t>
            </a:r>
            <a:r>
              <a:rPr lang="en-US" dirty="0" smtClean="0"/>
              <a:t>and then </a:t>
            </a:r>
            <a:r>
              <a:rPr lang="en-US" b="1" dirty="0" smtClean="0"/>
              <a:t>Submit</a:t>
            </a:r>
            <a:r>
              <a:rPr lang="en-US" dirty="0" smtClean="0"/>
              <a:t> again</a:t>
            </a:r>
          </a:p>
          <a:p>
            <a:pPr lvl="1"/>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pPr lvl="1"/>
            <a:r>
              <a:rPr lang="en-US" dirty="0" smtClean="0"/>
              <a:t>Click the name of the report after the status has updated to ‘Done’ to load the report in the browser</a:t>
            </a:r>
          </a:p>
        </p:txBody>
      </p:sp>
      <p:sp>
        <p:nvSpPr>
          <p:cNvPr id="5" name="Slide Number Placeholder 4"/>
          <p:cNvSpPr>
            <a:spLocks noGrp="1"/>
          </p:cNvSpPr>
          <p:nvPr>
            <p:ph type="sldNum" sz="quarter" idx="12"/>
          </p:nvPr>
        </p:nvSpPr>
        <p:spPr/>
        <p:txBody>
          <a:bodyPr/>
          <a:lstStyle/>
          <a:p>
            <a:r>
              <a:rPr lang="en-US" dirty="0" smtClean="0"/>
              <a:t>53</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dirty="0" smtClean="0"/>
              <a:t>Adding General Ledger Accounts</a:t>
            </a:r>
            <a:endParaRPr lang="en-US" dirty="0"/>
          </a:p>
        </p:txBody>
      </p:sp>
      <p:sp>
        <p:nvSpPr>
          <p:cNvPr id="3" name="Content Placeholder 2"/>
          <p:cNvSpPr>
            <a:spLocks noGrp="1"/>
          </p:cNvSpPr>
          <p:nvPr>
            <p:ph idx="1"/>
          </p:nvPr>
        </p:nvSpPr>
        <p:spPr>
          <a:xfrm>
            <a:off x="152400" y="1935480"/>
            <a:ext cx="8763000" cy="4770120"/>
          </a:xfrm>
        </p:spPr>
        <p:txBody>
          <a:bodyPr>
            <a:normAutofit/>
          </a:bodyPr>
          <a:lstStyle/>
          <a:p>
            <a:r>
              <a:rPr lang="en-US" dirty="0" smtClean="0"/>
              <a:t>How to add new GL Accounts:</a:t>
            </a:r>
          </a:p>
          <a:p>
            <a:pPr lvl="1"/>
            <a:r>
              <a:rPr lang="en-US" dirty="0" smtClean="0"/>
              <a:t>Under </a:t>
            </a:r>
            <a:r>
              <a:rPr lang="en-US" b="1" dirty="0" smtClean="0"/>
              <a:t>Database</a:t>
            </a:r>
            <a:r>
              <a:rPr lang="en-US" dirty="0" smtClean="0"/>
              <a:t> click on </a:t>
            </a:r>
            <a:r>
              <a:rPr lang="en-US" b="1" dirty="0" smtClean="0"/>
              <a:t>Elements </a:t>
            </a:r>
            <a:r>
              <a:rPr lang="en-US" dirty="0" smtClean="0"/>
              <a:t>and then </a:t>
            </a:r>
            <a:r>
              <a:rPr lang="en-US" b="1" dirty="0" smtClean="0"/>
              <a:t>G/L Accounts</a:t>
            </a:r>
          </a:p>
          <a:p>
            <a:pPr lvl="1"/>
            <a:r>
              <a:rPr lang="en-US" dirty="0" smtClean="0"/>
              <a:t>Click </a:t>
            </a:r>
            <a:r>
              <a:rPr lang="en-US" b="1" dirty="0" smtClean="0"/>
              <a:t>Add New</a:t>
            </a:r>
          </a:p>
          <a:p>
            <a:pPr lvl="1"/>
            <a:r>
              <a:rPr lang="en-US" dirty="0" smtClean="0"/>
              <a:t>Enter the account number in the Account field and the textual name for the account in the description field</a:t>
            </a:r>
          </a:p>
          <a:p>
            <a:pPr lvl="2"/>
            <a:r>
              <a:rPr lang="en-US" dirty="0" smtClean="0"/>
              <a:t>If the G/L Account has a unique sub account number for each profit center, click the drop down arrow to select the profit center name and enter the accurate profit center G/L Account number </a:t>
            </a:r>
          </a:p>
          <a:p>
            <a:pPr lvl="1"/>
            <a:r>
              <a:rPr lang="en-US" dirty="0" smtClean="0"/>
              <a:t>Click </a:t>
            </a:r>
            <a:r>
              <a:rPr lang="en-US" b="1" dirty="0" smtClean="0"/>
              <a:t>OK</a:t>
            </a:r>
            <a:r>
              <a:rPr lang="en-US" dirty="0" smtClean="0"/>
              <a:t> to save changes to account</a:t>
            </a:r>
          </a:p>
          <a:p>
            <a:pPr lvl="1"/>
            <a:r>
              <a:rPr lang="en-US" dirty="0" smtClean="0"/>
              <a:t>Click </a:t>
            </a:r>
            <a:r>
              <a:rPr lang="en-US" b="1" dirty="0" smtClean="0"/>
              <a:t>OK</a:t>
            </a:r>
            <a:r>
              <a:rPr lang="en-US" dirty="0" smtClean="0"/>
              <a:t> to save changes to account editor window</a:t>
            </a:r>
            <a:endParaRPr lang="en-US" dirty="0"/>
          </a:p>
        </p:txBody>
      </p:sp>
      <p:sp>
        <p:nvSpPr>
          <p:cNvPr id="5" name="Slide Number Placeholder 4"/>
          <p:cNvSpPr>
            <a:spLocks noGrp="1"/>
          </p:cNvSpPr>
          <p:nvPr>
            <p:ph type="sldNum" sz="quarter" idx="12"/>
          </p:nvPr>
        </p:nvSpPr>
        <p:spPr/>
        <p:txBody>
          <a:bodyPr/>
          <a:lstStyle/>
          <a:p>
            <a:r>
              <a:rPr lang="en-US" dirty="0" smtClean="0"/>
              <a:t>54</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Vendors</a:t>
            </a:r>
            <a:endParaRPr lang="en-US" dirty="0"/>
          </a:p>
        </p:txBody>
      </p:sp>
      <p:sp>
        <p:nvSpPr>
          <p:cNvPr id="3" name="Content Placeholder 2"/>
          <p:cNvSpPr>
            <a:spLocks noGrp="1"/>
          </p:cNvSpPr>
          <p:nvPr>
            <p:ph idx="1"/>
          </p:nvPr>
        </p:nvSpPr>
        <p:spPr>
          <a:xfrm>
            <a:off x="228600" y="1935480"/>
            <a:ext cx="8686800" cy="4770120"/>
          </a:xfrm>
        </p:spPr>
        <p:txBody>
          <a:bodyPr>
            <a:normAutofit fontScale="92500" lnSpcReduction="10000"/>
          </a:bodyPr>
          <a:lstStyle/>
          <a:p>
            <a:r>
              <a:rPr lang="en-US" dirty="0" smtClean="0"/>
              <a:t>Vendors are a critical part of the </a:t>
            </a:r>
            <a:r>
              <a:rPr lang="en-US" dirty="0" err="1" smtClean="0"/>
              <a:t>FoodTrak</a:t>
            </a:r>
            <a:r>
              <a:rPr lang="en-US" dirty="0" smtClean="0"/>
              <a:t> system as all purchased items are associated with a vendor or several vendors.</a:t>
            </a:r>
          </a:p>
          <a:p>
            <a:r>
              <a:rPr lang="en-US" dirty="0" smtClean="0"/>
              <a:t>General Tab</a:t>
            </a:r>
          </a:p>
          <a:p>
            <a:pPr lvl="1"/>
            <a:r>
              <a:rPr lang="en-US" dirty="0" smtClean="0"/>
              <a:t>Name and Address</a:t>
            </a:r>
          </a:p>
          <a:p>
            <a:pPr lvl="1"/>
            <a:r>
              <a:rPr lang="en-US" dirty="0" smtClean="0"/>
              <a:t>Contact Information</a:t>
            </a:r>
          </a:p>
          <a:p>
            <a:pPr lvl="2"/>
            <a:r>
              <a:rPr lang="en-US" dirty="0" smtClean="0"/>
              <a:t>Account Reps</a:t>
            </a:r>
          </a:p>
          <a:p>
            <a:pPr lvl="2"/>
            <a:r>
              <a:rPr lang="en-US" dirty="0" smtClean="0"/>
              <a:t>Customer Service Contacts</a:t>
            </a:r>
          </a:p>
          <a:p>
            <a:pPr lvl="2"/>
            <a:r>
              <a:rPr lang="en-US" dirty="0" smtClean="0"/>
              <a:t>Separate phone and fax numbers for each location</a:t>
            </a:r>
          </a:p>
          <a:p>
            <a:r>
              <a:rPr lang="en-US" dirty="0" smtClean="0"/>
              <a:t>Accounting Tab</a:t>
            </a:r>
          </a:p>
          <a:p>
            <a:pPr lvl="1"/>
            <a:r>
              <a:rPr lang="en-US" dirty="0" smtClean="0"/>
              <a:t>Account and Customer Numbers</a:t>
            </a:r>
          </a:p>
          <a:p>
            <a:pPr lvl="1"/>
            <a:r>
              <a:rPr lang="en-US" dirty="0" smtClean="0"/>
              <a:t>Delivery Days</a:t>
            </a:r>
          </a:p>
          <a:p>
            <a:pPr lvl="1"/>
            <a:r>
              <a:rPr lang="en-US" dirty="0" smtClean="0"/>
              <a:t>Transferable</a:t>
            </a:r>
          </a:p>
        </p:txBody>
      </p:sp>
      <p:sp>
        <p:nvSpPr>
          <p:cNvPr id="5" name="Slide Number Placeholder 4"/>
          <p:cNvSpPr>
            <a:spLocks noGrp="1"/>
          </p:cNvSpPr>
          <p:nvPr>
            <p:ph type="sldNum" sz="quarter" idx="12"/>
          </p:nvPr>
        </p:nvSpPr>
        <p:spPr/>
        <p:txBody>
          <a:bodyPr/>
          <a:lstStyle/>
          <a:p>
            <a:r>
              <a:rPr lang="en-US" dirty="0" smtClean="0"/>
              <a:t>55</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Listing Report</a:t>
            </a:r>
            <a:endParaRPr lang="en-US" dirty="0"/>
          </a:p>
        </p:txBody>
      </p:sp>
      <p:sp>
        <p:nvSpPr>
          <p:cNvPr id="3" name="Content Placeholder 2"/>
          <p:cNvSpPr>
            <a:spLocks noGrp="1"/>
          </p:cNvSpPr>
          <p:nvPr>
            <p:ph idx="1"/>
          </p:nvPr>
        </p:nvSpPr>
        <p:spPr>
          <a:xfrm>
            <a:off x="0" y="1935480"/>
            <a:ext cx="9144000" cy="4922520"/>
          </a:xfrm>
        </p:spPr>
        <p:txBody>
          <a:bodyPr>
            <a:normAutofit fontScale="92500" lnSpcReduction="10000"/>
          </a:bodyPr>
          <a:lstStyle/>
          <a:p>
            <a:r>
              <a:rPr lang="en-US" dirty="0" smtClean="0"/>
              <a:t>To view the report that lists all </a:t>
            </a:r>
            <a:r>
              <a:rPr lang="en-US" b="1" dirty="0" smtClean="0"/>
              <a:t>Vendors</a:t>
            </a:r>
            <a:r>
              <a:rPr lang="en-US" dirty="0" smtClean="0"/>
              <a:t> in the system:</a:t>
            </a:r>
          </a:p>
          <a:p>
            <a:pPr lvl="1"/>
            <a:r>
              <a:rPr lang="en-US" dirty="0" smtClean="0"/>
              <a:t>From the </a:t>
            </a:r>
            <a:r>
              <a:rPr lang="en-US" b="1" dirty="0" smtClean="0"/>
              <a:t> Main Menu</a:t>
            </a:r>
            <a:r>
              <a:rPr lang="en-US" dirty="0" smtClean="0"/>
              <a:t>, click </a:t>
            </a:r>
            <a:r>
              <a:rPr lang="en-US" b="1" dirty="0" smtClean="0"/>
              <a:t>Reports</a:t>
            </a:r>
            <a:r>
              <a:rPr lang="en-US" dirty="0" smtClean="0"/>
              <a:t> </a:t>
            </a:r>
          </a:p>
          <a:p>
            <a:pPr lvl="1"/>
            <a:r>
              <a:rPr lang="en-US" dirty="0" smtClean="0"/>
              <a:t>Click </a:t>
            </a:r>
            <a:r>
              <a:rPr lang="en-US" b="1" dirty="0" smtClean="0"/>
              <a:t>Data Lists</a:t>
            </a:r>
            <a:r>
              <a:rPr lang="en-US" dirty="0" smtClean="0"/>
              <a:t> and clicks </a:t>
            </a:r>
            <a:r>
              <a:rPr lang="en-US" b="1" dirty="0" smtClean="0"/>
              <a:t>Vendor List </a:t>
            </a:r>
            <a:r>
              <a:rPr lang="en-US" dirty="0" smtClean="0"/>
              <a:t>name</a:t>
            </a:r>
          </a:p>
          <a:p>
            <a:pPr lvl="1"/>
            <a:r>
              <a:rPr lang="en-US" dirty="0" smtClean="0"/>
              <a:t>Choose </a:t>
            </a:r>
            <a:r>
              <a:rPr lang="en-US" b="1" dirty="0" smtClean="0"/>
              <a:t> Vendors </a:t>
            </a:r>
            <a:r>
              <a:rPr lang="en-US" dirty="0" smtClean="0"/>
              <a:t> option, click </a:t>
            </a:r>
            <a:r>
              <a:rPr lang="en-US" b="1" dirty="0" smtClean="0"/>
              <a:t>Next</a:t>
            </a:r>
          </a:p>
          <a:p>
            <a:pPr lvl="1"/>
            <a:r>
              <a:rPr lang="en-US" dirty="0" smtClean="0"/>
              <a:t>Choose the </a:t>
            </a:r>
            <a:r>
              <a:rPr lang="en-US" b="1" dirty="0" smtClean="0"/>
              <a:t>Name </a:t>
            </a:r>
            <a:r>
              <a:rPr lang="en-US" dirty="0" smtClean="0"/>
              <a:t>option, click </a:t>
            </a:r>
            <a:r>
              <a:rPr lang="en-US" b="1" dirty="0" smtClean="0"/>
              <a:t>Next</a:t>
            </a:r>
          </a:p>
          <a:p>
            <a:pPr lvl="1"/>
            <a:r>
              <a:rPr lang="en-US" dirty="0" smtClean="0"/>
              <a:t>Choose </a:t>
            </a:r>
            <a:r>
              <a:rPr lang="en-US" b="1" dirty="0" smtClean="0"/>
              <a:t>All Vendors</a:t>
            </a:r>
            <a:r>
              <a:rPr lang="en-US" dirty="0" smtClean="0"/>
              <a:t> option, click </a:t>
            </a:r>
            <a:r>
              <a:rPr lang="en-US" b="1" dirty="0" smtClean="0"/>
              <a:t>Next</a:t>
            </a:r>
          </a:p>
          <a:p>
            <a:pPr lvl="1"/>
            <a:r>
              <a:rPr lang="en-US" dirty="0" smtClean="0"/>
              <a:t>Choose </a:t>
            </a:r>
            <a:r>
              <a:rPr lang="en-US" b="1" dirty="0" smtClean="0"/>
              <a:t>One-Line Summary for each Vendor</a:t>
            </a:r>
            <a:r>
              <a:rPr lang="en-US" dirty="0" smtClean="0"/>
              <a:t> option, click </a:t>
            </a:r>
            <a:r>
              <a:rPr lang="en-US" b="1" dirty="0" smtClean="0"/>
              <a:t>Next</a:t>
            </a:r>
            <a:endParaRPr lang="en-US" dirty="0" smtClean="0"/>
          </a:p>
          <a:p>
            <a:pPr lvl="1"/>
            <a:r>
              <a:rPr lang="en-US" dirty="0" smtClean="0"/>
              <a:t>Change the radio button for file format to </a:t>
            </a:r>
            <a:r>
              <a:rPr lang="en-US" b="1" dirty="0" smtClean="0"/>
              <a:t>Adobe Acrobat</a:t>
            </a:r>
            <a:endParaRPr lang="en-US" dirty="0" smtClean="0"/>
          </a:p>
          <a:p>
            <a:pPr lvl="1"/>
            <a:r>
              <a:rPr lang="en-US" dirty="0" smtClean="0"/>
              <a:t>Click </a:t>
            </a:r>
            <a:r>
              <a:rPr lang="en-US" b="1" dirty="0" smtClean="0"/>
              <a:t> Submit </a:t>
            </a:r>
            <a:r>
              <a:rPr lang="en-US" dirty="0" smtClean="0"/>
              <a:t>and then </a:t>
            </a:r>
            <a:r>
              <a:rPr lang="en-US" b="1" dirty="0" smtClean="0"/>
              <a:t>Submit</a:t>
            </a:r>
            <a:r>
              <a:rPr lang="en-US" dirty="0" smtClean="0"/>
              <a:t> again</a:t>
            </a:r>
          </a:p>
          <a:p>
            <a:pPr lvl="1"/>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pPr lvl="1"/>
            <a:r>
              <a:rPr lang="en-US" dirty="0" smtClean="0"/>
              <a:t>Click the name of the report after the status has updated to ‘Done’ to load the report in the browser</a:t>
            </a:r>
          </a:p>
        </p:txBody>
      </p:sp>
      <p:sp>
        <p:nvSpPr>
          <p:cNvPr id="5" name="Slide Number Placeholder 4"/>
          <p:cNvSpPr>
            <a:spLocks noGrp="1"/>
          </p:cNvSpPr>
          <p:nvPr>
            <p:ph type="sldNum" sz="quarter" idx="12"/>
          </p:nvPr>
        </p:nvSpPr>
        <p:spPr/>
        <p:txBody>
          <a:bodyPr/>
          <a:lstStyle/>
          <a:p>
            <a:r>
              <a:rPr lang="en-US" dirty="0" smtClean="0"/>
              <a:t>56</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FoodTrak do?</a:t>
            </a:r>
            <a:endParaRPr lang="en-US" dirty="0"/>
          </a:p>
        </p:txBody>
      </p:sp>
      <p:sp>
        <p:nvSpPr>
          <p:cNvPr id="3" name="Content Placeholder 2"/>
          <p:cNvSpPr>
            <a:spLocks noGrp="1"/>
          </p:cNvSpPr>
          <p:nvPr>
            <p:ph idx="1"/>
          </p:nvPr>
        </p:nvSpPr>
        <p:spPr/>
        <p:txBody>
          <a:bodyPr>
            <a:normAutofit/>
          </a:bodyPr>
          <a:lstStyle/>
          <a:p>
            <a:r>
              <a:rPr lang="en-US" sz="3600" dirty="0" smtClean="0"/>
              <a:t>Data Management</a:t>
            </a:r>
          </a:p>
          <a:p>
            <a:r>
              <a:rPr lang="en-US" sz="3600" dirty="0" smtClean="0"/>
              <a:t>Inventory Control</a:t>
            </a:r>
          </a:p>
          <a:p>
            <a:r>
              <a:rPr lang="en-US" sz="3600" dirty="0" smtClean="0"/>
              <a:t>Purchasing Process</a:t>
            </a:r>
          </a:p>
          <a:p>
            <a:r>
              <a:rPr lang="en-US" sz="3600" dirty="0" smtClean="0"/>
              <a:t>Recipe Management</a:t>
            </a:r>
          </a:p>
          <a:p>
            <a:r>
              <a:rPr lang="en-US" sz="3600" dirty="0" smtClean="0"/>
              <a:t>Real Time Reports</a:t>
            </a:r>
            <a:endParaRPr lang="en-US" sz="3600" dirty="0"/>
          </a:p>
        </p:txBody>
      </p:sp>
      <p:sp>
        <p:nvSpPr>
          <p:cNvPr id="5" name="Slide Number Placeholder 4"/>
          <p:cNvSpPr>
            <a:spLocks noGrp="1"/>
          </p:cNvSpPr>
          <p:nvPr>
            <p:ph type="sldNum" sz="quarter" idx="12"/>
          </p:nvPr>
        </p:nvSpPr>
        <p:spPr/>
        <p:txBody>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Listing Report (cont.)</a:t>
            </a:r>
            <a:endParaRPr lang="en-US" dirty="0"/>
          </a:p>
        </p:txBody>
      </p:sp>
      <p:sp>
        <p:nvSpPr>
          <p:cNvPr id="3" name="Content Placeholder 2"/>
          <p:cNvSpPr>
            <a:spLocks noGrp="1"/>
          </p:cNvSpPr>
          <p:nvPr>
            <p:ph idx="1"/>
          </p:nvPr>
        </p:nvSpPr>
        <p:spPr/>
        <p:txBody>
          <a:bodyPr/>
          <a:lstStyle/>
          <a:p>
            <a:r>
              <a:rPr lang="en-US" dirty="0" smtClean="0"/>
              <a:t>The report will list all Vendors within the site. Below is an example from USAGH:</a:t>
            </a:r>
          </a:p>
        </p:txBody>
      </p:sp>
      <p:pic>
        <p:nvPicPr>
          <p:cNvPr id="1027" name="Picture 3"/>
          <p:cNvPicPr>
            <a:picLocks noChangeAspect="1" noChangeArrowheads="1"/>
          </p:cNvPicPr>
          <p:nvPr/>
        </p:nvPicPr>
        <p:blipFill>
          <a:blip r:embed="rId2" cstate="print"/>
          <a:srcRect r="1391" b="8333"/>
          <a:stretch>
            <a:fillRect/>
          </a:stretch>
        </p:blipFill>
        <p:spPr bwMode="auto">
          <a:xfrm>
            <a:off x="914400" y="2971800"/>
            <a:ext cx="6934200" cy="362411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57</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New Vendor</a:t>
            </a:r>
            <a:endParaRPr lang="en-US" dirty="0"/>
          </a:p>
        </p:txBody>
      </p:sp>
      <p:sp>
        <p:nvSpPr>
          <p:cNvPr id="3" name="Content Placeholder 2"/>
          <p:cNvSpPr>
            <a:spLocks noGrp="1"/>
          </p:cNvSpPr>
          <p:nvPr>
            <p:ph idx="1"/>
          </p:nvPr>
        </p:nvSpPr>
        <p:spPr>
          <a:xfrm>
            <a:off x="0" y="1935480"/>
            <a:ext cx="9144000" cy="4922520"/>
          </a:xfrm>
        </p:spPr>
        <p:txBody>
          <a:bodyPr>
            <a:normAutofit lnSpcReduction="10000"/>
          </a:bodyPr>
          <a:lstStyle/>
          <a:p>
            <a:r>
              <a:rPr lang="en-US" dirty="0" smtClean="0"/>
              <a:t>Under </a:t>
            </a:r>
            <a:r>
              <a:rPr lang="en-US" b="1" dirty="0" smtClean="0"/>
              <a:t>Database</a:t>
            </a:r>
            <a:r>
              <a:rPr lang="en-US" dirty="0" smtClean="0"/>
              <a:t>, click </a:t>
            </a:r>
            <a:r>
              <a:rPr lang="en-US" b="1" dirty="0" smtClean="0"/>
              <a:t>Elements</a:t>
            </a:r>
            <a:r>
              <a:rPr lang="en-US" dirty="0" smtClean="0"/>
              <a:t> and then click </a:t>
            </a:r>
            <a:r>
              <a:rPr lang="en-US" b="1" dirty="0" smtClean="0"/>
              <a:t>Vendors</a:t>
            </a:r>
          </a:p>
          <a:p>
            <a:r>
              <a:rPr lang="en-US" dirty="0" smtClean="0"/>
              <a:t>On the tool bar, click </a:t>
            </a:r>
            <a:r>
              <a:rPr lang="en-US" b="1" dirty="0" smtClean="0"/>
              <a:t>Add New Vendor</a:t>
            </a:r>
            <a:r>
              <a:rPr lang="en-US" dirty="0" smtClean="0"/>
              <a:t> and enter the following information:</a:t>
            </a:r>
          </a:p>
          <a:p>
            <a:pPr lvl="1"/>
            <a:r>
              <a:rPr lang="en-US" dirty="0" smtClean="0"/>
              <a:t>Name, Address , City, State and Postal Code</a:t>
            </a:r>
          </a:p>
          <a:p>
            <a:r>
              <a:rPr lang="en-US" dirty="0" smtClean="0"/>
              <a:t>Enter the main sales contact, click </a:t>
            </a:r>
            <a:r>
              <a:rPr lang="en-US" b="1" dirty="0" smtClean="0"/>
              <a:t>Add</a:t>
            </a:r>
            <a:r>
              <a:rPr lang="en-US" dirty="0" smtClean="0"/>
              <a:t> and enter:</a:t>
            </a:r>
          </a:p>
          <a:p>
            <a:pPr lvl="1"/>
            <a:r>
              <a:rPr lang="en-US" dirty="0" smtClean="0"/>
              <a:t>Contact name, Phone Number, Fax Number</a:t>
            </a:r>
          </a:p>
          <a:p>
            <a:r>
              <a:rPr lang="en-US" dirty="0" smtClean="0"/>
              <a:t>Repeat if there are multiple contacts at a location</a:t>
            </a:r>
          </a:p>
          <a:p>
            <a:r>
              <a:rPr lang="en-US" dirty="0" smtClean="0"/>
              <a:t>Click the </a:t>
            </a:r>
            <a:r>
              <a:rPr lang="en-US" b="1" dirty="0" smtClean="0"/>
              <a:t>Accounting</a:t>
            </a:r>
            <a:r>
              <a:rPr lang="en-US" dirty="0" smtClean="0"/>
              <a:t> tab</a:t>
            </a:r>
          </a:p>
          <a:p>
            <a:r>
              <a:rPr lang="en-US" dirty="0" smtClean="0"/>
              <a:t>Select the </a:t>
            </a:r>
            <a:r>
              <a:rPr lang="en-US" b="1" dirty="0" smtClean="0"/>
              <a:t>Delivery Days</a:t>
            </a:r>
          </a:p>
          <a:p>
            <a:r>
              <a:rPr lang="en-US" dirty="0" smtClean="0"/>
              <a:t>Ensure that the box next to </a:t>
            </a:r>
            <a:r>
              <a:rPr lang="en-US" b="1" dirty="0" smtClean="0"/>
              <a:t>Transferrable </a:t>
            </a:r>
            <a:r>
              <a:rPr lang="en-US" dirty="0" smtClean="0"/>
              <a:t>is checked</a:t>
            </a:r>
          </a:p>
          <a:p>
            <a:r>
              <a:rPr lang="en-US" dirty="0" smtClean="0"/>
              <a:t>When finished, click </a:t>
            </a:r>
            <a:r>
              <a:rPr lang="en-US" b="1" dirty="0" smtClean="0"/>
              <a:t>OK</a:t>
            </a:r>
            <a:endParaRPr lang="en-US" dirty="0"/>
          </a:p>
        </p:txBody>
      </p:sp>
      <p:sp>
        <p:nvSpPr>
          <p:cNvPr id="5" name="Slide Number Placeholder 4"/>
          <p:cNvSpPr>
            <a:spLocks noGrp="1"/>
          </p:cNvSpPr>
          <p:nvPr>
            <p:ph type="sldNum" sz="quarter" idx="12"/>
          </p:nvPr>
        </p:nvSpPr>
        <p:spPr/>
        <p:txBody>
          <a:bodyPr/>
          <a:lstStyle/>
          <a:p>
            <a:r>
              <a:rPr lang="en-US" dirty="0" smtClean="0"/>
              <a:t>58</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an Existing Vendor</a:t>
            </a:r>
            <a:endParaRPr lang="en-US" dirty="0"/>
          </a:p>
        </p:txBody>
      </p:sp>
      <p:sp>
        <p:nvSpPr>
          <p:cNvPr id="3" name="Content Placeholder 2"/>
          <p:cNvSpPr>
            <a:spLocks noGrp="1"/>
          </p:cNvSpPr>
          <p:nvPr>
            <p:ph idx="1"/>
          </p:nvPr>
        </p:nvSpPr>
        <p:spPr/>
        <p:txBody>
          <a:bodyPr/>
          <a:lstStyle/>
          <a:p>
            <a:r>
              <a:rPr lang="en-US" dirty="0" smtClean="0"/>
              <a:t>Click on the name of a vendor on the selection list</a:t>
            </a:r>
          </a:p>
          <a:p>
            <a:r>
              <a:rPr lang="en-US" dirty="0" smtClean="0"/>
              <a:t>Make any changes necessary</a:t>
            </a:r>
          </a:p>
          <a:p>
            <a:r>
              <a:rPr lang="en-US" dirty="0" smtClean="0"/>
              <a:t>Switch between the </a:t>
            </a:r>
            <a:r>
              <a:rPr lang="en-US" b="1" dirty="0" smtClean="0"/>
              <a:t>General </a:t>
            </a:r>
            <a:r>
              <a:rPr lang="en-US" dirty="0" smtClean="0"/>
              <a:t>and </a:t>
            </a:r>
            <a:r>
              <a:rPr lang="en-US" b="1" dirty="0" smtClean="0"/>
              <a:t>Accounting</a:t>
            </a:r>
            <a:r>
              <a:rPr lang="en-US" dirty="0" smtClean="0"/>
              <a:t> tabs</a:t>
            </a:r>
          </a:p>
          <a:p>
            <a:r>
              <a:rPr lang="en-US" dirty="0" smtClean="0"/>
              <a:t>When finished, click the </a:t>
            </a:r>
            <a:r>
              <a:rPr lang="en-US" b="1" dirty="0" smtClean="0"/>
              <a:t>Apply</a:t>
            </a:r>
            <a:r>
              <a:rPr lang="en-US" dirty="0" smtClean="0"/>
              <a:t> button </a:t>
            </a:r>
          </a:p>
          <a:p>
            <a:r>
              <a:rPr lang="en-US" dirty="0" smtClean="0"/>
              <a:t>Click </a:t>
            </a:r>
            <a:r>
              <a:rPr lang="en-US" b="1" dirty="0" smtClean="0"/>
              <a:t>OK</a:t>
            </a:r>
            <a:r>
              <a:rPr lang="en-US" dirty="0" smtClean="0"/>
              <a:t> to return back to the vendor listing</a:t>
            </a:r>
            <a:endParaRPr lang="en-US" dirty="0"/>
          </a:p>
        </p:txBody>
      </p:sp>
      <p:sp>
        <p:nvSpPr>
          <p:cNvPr id="5" name="Slide Number Placeholder 4"/>
          <p:cNvSpPr>
            <a:spLocks noGrp="1"/>
          </p:cNvSpPr>
          <p:nvPr>
            <p:ph type="sldNum" sz="quarter" idx="12"/>
          </p:nvPr>
        </p:nvSpPr>
        <p:spPr/>
        <p:txBody>
          <a:bodyPr/>
          <a:lstStyle/>
          <a:p>
            <a:r>
              <a:rPr lang="en-US" dirty="0" smtClean="0"/>
              <a:t>59</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Items to the Database</a:t>
            </a:r>
            <a:endParaRPr lang="en-US" dirty="0"/>
          </a:p>
        </p:txBody>
      </p:sp>
      <p:sp>
        <p:nvSpPr>
          <p:cNvPr id="3" name="Content Placeholder 2"/>
          <p:cNvSpPr>
            <a:spLocks noGrp="1"/>
          </p:cNvSpPr>
          <p:nvPr>
            <p:ph idx="1"/>
          </p:nvPr>
        </p:nvSpPr>
        <p:spPr/>
        <p:txBody>
          <a:bodyPr/>
          <a:lstStyle/>
          <a:p>
            <a:r>
              <a:rPr lang="en-US" dirty="0" smtClean="0"/>
              <a:t>Adding items to a database is an ongoing process</a:t>
            </a:r>
          </a:p>
          <a:p>
            <a:r>
              <a:rPr lang="en-US" dirty="0" smtClean="0"/>
              <a:t>Any time a substitute is sent from a vendor, or a new item is ordered, the new product must be put into the </a:t>
            </a:r>
            <a:r>
              <a:rPr lang="en-US" dirty="0" err="1" smtClean="0"/>
              <a:t>FoodTrak</a:t>
            </a:r>
            <a:r>
              <a:rPr lang="en-US" dirty="0" smtClean="0"/>
              <a:t> system</a:t>
            </a:r>
          </a:p>
          <a:p>
            <a:r>
              <a:rPr lang="en-US" dirty="0" smtClean="0"/>
              <a:t>Items are generally added when invoices are input or when inventory is taken</a:t>
            </a:r>
          </a:p>
          <a:p>
            <a:r>
              <a:rPr lang="en-US" dirty="0" smtClean="0"/>
              <a:t>While inputting items can be tedious, it is important to pay attention to the details or other process will be more difficult</a:t>
            </a:r>
          </a:p>
          <a:p>
            <a:r>
              <a:rPr lang="en-US" dirty="0" smtClean="0"/>
              <a:t>Key information is unit input</a:t>
            </a:r>
            <a:endParaRPr lang="en-US" dirty="0"/>
          </a:p>
        </p:txBody>
      </p:sp>
      <p:sp>
        <p:nvSpPr>
          <p:cNvPr id="5" name="Slide Number Placeholder 4"/>
          <p:cNvSpPr>
            <a:spLocks noGrp="1"/>
          </p:cNvSpPr>
          <p:nvPr>
            <p:ph type="sldNum" sz="quarter" idx="12"/>
          </p:nvPr>
        </p:nvSpPr>
        <p:spPr/>
        <p:txBody>
          <a:bodyPr/>
          <a:lstStyle/>
          <a:p>
            <a:r>
              <a:rPr lang="en-US" dirty="0" smtClean="0"/>
              <a:t>60</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686800" cy="972312"/>
          </a:xfrm>
        </p:spPr>
        <p:txBody>
          <a:bodyPr>
            <a:normAutofit fontScale="90000"/>
          </a:bodyPr>
          <a:lstStyle/>
          <a:p>
            <a:r>
              <a:rPr lang="en-US" dirty="0" smtClean="0"/>
              <a:t>Adding Items to the Database (cont.)</a:t>
            </a:r>
            <a:endParaRPr lang="en-US" dirty="0"/>
          </a:p>
        </p:txBody>
      </p:sp>
      <p:sp>
        <p:nvSpPr>
          <p:cNvPr id="3" name="Content Placeholder 2"/>
          <p:cNvSpPr>
            <a:spLocks noGrp="1"/>
          </p:cNvSpPr>
          <p:nvPr>
            <p:ph idx="1"/>
          </p:nvPr>
        </p:nvSpPr>
        <p:spPr>
          <a:xfrm>
            <a:off x="0" y="1752600"/>
            <a:ext cx="9144000" cy="5105400"/>
          </a:xfrm>
        </p:spPr>
        <p:txBody>
          <a:bodyPr>
            <a:normAutofit fontScale="92500" lnSpcReduction="10000"/>
          </a:bodyPr>
          <a:lstStyle/>
          <a:p>
            <a:r>
              <a:rPr lang="en-US" dirty="0" smtClean="0"/>
              <a:t>From the </a:t>
            </a:r>
            <a:r>
              <a:rPr lang="en-US" b="1" dirty="0" smtClean="0"/>
              <a:t>Main Menu</a:t>
            </a:r>
            <a:r>
              <a:rPr lang="en-US" dirty="0" smtClean="0"/>
              <a:t>, expand </a:t>
            </a:r>
            <a:r>
              <a:rPr lang="en-US" b="1" dirty="0" smtClean="0"/>
              <a:t>Database</a:t>
            </a:r>
            <a:r>
              <a:rPr lang="en-US" dirty="0" smtClean="0"/>
              <a:t>, then click </a:t>
            </a:r>
            <a:r>
              <a:rPr lang="en-US" b="1" dirty="0" smtClean="0"/>
              <a:t>Elements</a:t>
            </a:r>
            <a:endParaRPr lang="en-US" dirty="0" smtClean="0"/>
          </a:p>
          <a:p>
            <a:r>
              <a:rPr lang="en-US" dirty="0" smtClean="0"/>
              <a:t>Click</a:t>
            </a:r>
            <a:r>
              <a:rPr lang="en-US" b="1" dirty="0" smtClean="0"/>
              <a:t> Items</a:t>
            </a:r>
          </a:p>
          <a:p>
            <a:r>
              <a:rPr lang="en-US" dirty="0" smtClean="0"/>
              <a:t>From the tool bar, click </a:t>
            </a:r>
            <a:r>
              <a:rPr lang="en-US" b="1" dirty="0" smtClean="0"/>
              <a:t>Add New Item</a:t>
            </a:r>
          </a:p>
          <a:p>
            <a:r>
              <a:rPr lang="en-US" dirty="0" smtClean="0"/>
              <a:t>In the Item Editor, complete the item information in the </a:t>
            </a:r>
            <a:r>
              <a:rPr lang="en-US" b="1" dirty="0" smtClean="0"/>
              <a:t>General Information </a:t>
            </a:r>
            <a:r>
              <a:rPr lang="en-US" dirty="0" smtClean="0"/>
              <a:t>section and click </a:t>
            </a:r>
            <a:r>
              <a:rPr lang="en-US" b="1" dirty="0" smtClean="0"/>
              <a:t>Save</a:t>
            </a:r>
          </a:p>
          <a:p>
            <a:r>
              <a:rPr lang="en-US" dirty="0" smtClean="0"/>
              <a:t>Next, complete the </a:t>
            </a:r>
            <a:r>
              <a:rPr lang="en-US" b="1" dirty="0" smtClean="0"/>
              <a:t>Unit Information</a:t>
            </a:r>
            <a:r>
              <a:rPr lang="en-US" dirty="0" smtClean="0"/>
              <a:t> section including the cost</a:t>
            </a:r>
          </a:p>
          <a:p>
            <a:r>
              <a:rPr lang="en-US" dirty="0" smtClean="0"/>
              <a:t>Pay close attention to the conversion factor as well as the  then click </a:t>
            </a:r>
            <a:r>
              <a:rPr lang="en-US" b="1" dirty="0" smtClean="0"/>
              <a:t>Save</a:t>
            </a:r>
          </a:p>
          <a:p>
            <a:r>
              <a:rPr lang="en-US" dirty="0" smtClean="0"/>
              <a:t>Click the </a:t>
            </a:r>
            <a:r>
              <a:rPr lang="en-US" b="1" dirty="0" smtClean="0"/>
              <a:t>Inventory, Purchasing, </a:t>
            </a:r>
            <a:r>
              <a:rPr lang="en-US" dirty="0" smtClean="0"/>
              <a:t>and </a:t>
            </a:r>
            <a:r>
              <a:rPr lang="en-US" b="1" dirty="0" smtClean="0"/>
              <a:t>Vendor</a:t>
            </a:r>
            <a:r>
              <a:rPr lang="en-US" dirty="0" smtClean="0"/>
              <a:t> sections in succession for each item</a:t>
            </a:r>
          </a:p>
          <a:p>
            <a:r>
              <a:rPr lang="en-US" dirty="0" smtClean="0"/>
              <a:t>After completing the information in each section, click </a:t>
            </a:r>
            <a:r>
              <a:rPr lang="en-US" b="1" dirty="0" smtClean="0"/>
              <a:t>Save</a:t>
            </a:r>
            <a:endParaRPr lang="en-US" dirty="0" smtClean="0"/>
          </a:p>
          <a:p>
            <a:r>
              <a:rPr lang="en-US" dirty="0" smtClean="0"/>
              <a:t>Click </a:t>
            </a:r>
            <a:r>
              <a:rPr lang="en-US" b="1" dirty="0" smtClean="0"/>
              <a:t>Close</a:t>
            </a:r>
            <a:r>
              <a:rPr lang="en-US" dirty="0" smtClean="0"/>
              <a:t> at the bottom right of the Item Editor to exit back to the Item Selection list</a:t>
            </a:r>
          </a:p>
        </p:txBody>
      </p:sp>
      <p:sp>
        <p:nvSpPr>
          <p:cNvPr id="5" name="Slide Number Placeholder 4"/>
          <p:cNvSpPr>
            <a:spLocks noGrp="1"/>
          </p:cNvSpPr>
          <p:nvPr>
            <p:ph type="sldNum" sz="quarter" idx="12"/>
          </p:nvPr>
        </p:nvSpPr>
        <p:spPr/>
        <p:txBody>
          <a:bodyPr/>
          <a:lstStyle/>
          <a:p>
            <a:r>
              <a:rPr lang="en-US" dirty="0" smtClean="0"/>
              <a:t>61</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Invoices</a:t>
            </a:r>
            <a:endParaRPr lang="en-US" dirty="0"/>
          </a:p>
        </p:txBody>
      </p:sp>
      <p:sp>
        <p:nvSpPr>
          <p:cNvPr id="3" name="Content Placeholder 2"/>
          <p:cNvSpPr>
            <a:spLocks noGrp="1"/>
          </p:cNvSpPr>
          <p:nvPr>
            <p:ph idx="1"/>
          </p:nvPr>
        </p:nvSpPr>
        <p:spPr>
          <a:xfrm>
            <a:off x="228600" y="2057400"/>
            <a:ext cx="8686800" cy="4572000"/>
          </a:xfrm>
        </p:spPr>
        <p:txBody>
          <a:bodyPr>
            <a:normAutofit/>
          </a:bodyPr>
          <a:lstStyle/>
          <a:p>
            <a:r>
              <a:rPr lang="en-US" dirty="0" smtClean="0"/>
              <a:t>Entering invoices is a critical task in the </a:t>
            </a:r>
            <a:r>
              <a:rPr lang="en-US" dirty="0" err="1" smtClean="0"/>
              <a:t>FoodTrak</a:t>
            </a:r>
            <a:r>
              <a:rPr lang="en-US" dirty="0" smtClean="0"/>
              <a:t> system</a:t>
            </a:r>
          </a:p>
          <a:p>
            <a:r>
              <a:rPr lang="en-US" dirty="0" smtClean="0"/>
              <a:t>Best practice for entering invoices is to enter them on a daily basis</a:t>
            </a:r>
          </a:p>
          <a:p>
            <a:r>
              <a:rPr lang="en-US" dirty="0" smtClean="0"/>
              <a:t>We generally do not or should not have sales tax but some location may have to pay freight charges</a:t>
            </a:r>
          </a:p>
          <a:p>
            <a:r>
              <a:rPr lang="en-US" dirty="0" smtClean="0"/>
              <a:t>For the purpose of this exercise, we will enter invoices manually</a:t>
            </a:r>
          </a:p>
          <a:p>
            <a:r>
              <a:rPr lang="en-US" dirty="0" smtClean="0"/>
              <a:t>US Foods has an interface for uploading invoices but most other vendors do not (for more information in the US Foods interface, contact IMCOM G-9)</a:t>
            </a:r>
            <a:endParaRPr lang="en-US" dirty="0"/>
          </a:p>
        </p:txBody>
      </p:sp>
      <p:sp>
        <p:nvSpPr>
          <p:cNvPr id="5" name="Slide Number Placeholder 4"/>
          <p:cNvSpPr>
            <a:spLocks noGrp="1"/>
          </p:cNvSpPr>
          <p:nvPr>
            <p:ph type="sldNum" sz="quarter" idx="12"/>
          </p:nvPr>
        </p:nvSpPr>
        <p:spPr/>
        <p:txBody>
          <a:bodyPr/>
          <a:lstStyle/>
          <a:p>
            <a:r>
              <a:rPr lang="en-US" dirty="0" smtClean="0"/>
              <a:t>62</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Invoices (cont.)</a:t>
            </a:r>
            <a:endParaRPr lang="en-US" dirty="0"/>
          </a:p>
        </p:txBody>
      </p:sp>
      <p:sp>
        <p:nvSpPr>
          <p:cNvPr id="3" name="Content Placeholder 2"/>
          <p:cNvSpPr>
            <a:spLocks noGrp="1"/>
          </p:cNvSpPr>
          <p:nvPr>
            <p:ph idx="1"/>
          </p:nvPr>
        </p:nvSpPr>
        <p:spPr/>
        <p:txBody>
          <a:bodyPr/>
          <a:lstStyle/>
          <a:p>
            <a:r>
              <a:rPr lang="en-US" dirty="0" smtClean="0"/>
              <a:t>Invoice entry for features</a:t>
            </a:r>
          </a:p>
          <a:p>
            <a:pPr lvl="1"/>
            <a:r>
              <a:rPr lang="en-US" dirty="0" smtClean="0"/>
              <a:t>Multiple search functions</a:t>
            </a:r>
          </a:p>
          <a:p>
            <a:pPr lvl="1"/>
            <a:r>
              <a:rPr lang="en-US" dirty="0" smtClean="0"/>
              <a:t>On-hand amounts automatically available</a:t>
            </a:r>
          </a:p>
          <a:p>
            <a:pPr lvl="1"/>
            <a:r>
              <a:rPr lang="en-US" dirty="0" smtClean="0"/>
              <a:t>Currency conversion</a:t>
            </a:r>
          </a:p>
          <a:p>
            <a:pPr lvl="1"/>
            <a:r>
              <a:rPr lang="en-US" dirty="0" smtClean="0"/>
              <a:t>Freight, sales tax and miscellaneous charge handling</a:t>
            </a:r>
          </a:p>
          <a:p>
            <a:pPr lvl="1"/>
            <a:r>
              <a:rPr lang="en-US" dirty="0" smtClean="0"/>
              <a:t>Distribution of purchase amounts to G/L accounts</a:t>
            </a:r>
          </a:p>
          <a:p>
            <a:pPr lvl="1"/>
            <a:r>
              <a:rPr lang="en-US" dirty="0" smtClean="0"/>
              <a:t>Reconciliation required to complete form</a:t>
            </a:r>
          </a:p>
          <a:p>
            <a:pPr lvl="1"/>
            <a:r>
              <a:rPr lang="en-US" dirty="0" smtClean="0"/>
              <a:t>Can be Profit Center specific</a:t>
            </a:r>
          </a:p>
          <a:p>
            <a:pPr lvl="1"/>
            <a:r>
              <a:rPr lang="en-US" dirty="0" smtClean="0"/>
              <a:t>Automatic transfer function</a:t>
            </a:r>
            <a:endParaRPr lang="en-US" dirty="0"/>
          </a:p>
        </p:txBody>
      </p:sp>
      <p:sp>
        <p:nvSpPr>
          <p:cNvPr id="5" name="Slide Number Placeholder 4"/>
          <p:cNvSpPr>
            <a:spLocks noGrp="1"/>
          </p:cNvSpPr>
          <p:nvPr>
            <p:ph type="sldNum" sz="quarter" idx="12"/>
          </p:nvPr>
        </p:nvSpPr>
        <p:spPr/>
        <p:txBody>
          <a:bodyPr/>
          <a:lstStyle/>
          <a:p>
            <a:r>
              <a:rPr lang="en-US" dirty="0" smtClean="0"/>
              <a:t>63</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Entering Invoices Report</a:t>
            </a:r>
            <a:endParaRPr lang="en-US" dirty="0"/>
          </a:p>
        </p:txBody>
      </p:sp>
      <p:sp>
        <p:nvSpPr>
          <p:cNvPr id="3" name="Content Placeholder 2"/>
          <p:cNvSpPr>
            <a:spLocks noGrp="1"/>
          </p:cNvSpPr>
          <p:nvPr>
            <p:ph idx="1"/>
          </p:nvPr>
        </p:nvSpPr>
        <p:spPr>
          <a:xfrm>
            <a:off x="0" y="1524000"/>
            <a:ext cx="9144000" cy="5334000"/>
          </a:xfrm>
        </p:spPr>
        <p:txBody>
          <a:bodyPr>
            <a:normAutofit fontScale="85000" lnSpcReduction="10000"/>
          </a:bodyPr>
          <a:lstStyle/>
          <a:p>
            <a:r>
              <a:rPr lang="en-US" dirty="0" smtClean="0"/>
              <a:t>To view the report that lists invoices entered into the </a:t>
            </a:r>
            <a:r>
              <a:rPr lang="en-US" dirty="0" err="1" smtClean="0"/>
              <a:t>FoodTrak</a:t>
            </a:r>
            <a:r>
              <a:rPr lang="en-US" dirty="0" smtClean="0"/>
              <a:t> system:</a:t>
            </a:r>
          </a:p>
          <a:p>
            <a:pPr lvl="1"/>
            <a:r>
              <a:rPr lang="en-US" dirty="0" smtClean="0"/>
              <a:t>From the </a:t>
            </a:r>
            <a:r>
              <a:rPr lang="en-US" b="1" dirty="0" smtClean="0"/>
              <a:t>Main Menu,</a:t>
            </a:r>
            <a:r>
              <a:rPr lang="en-US" dirty="0" smtClean="0"/>
              <a:t> expand </a:t>
            </a:r>
            <a:r>
              <a:rPr lang="en-US" b="1" dirty="0" smtClean="0"/>
              <a:t>Reports</a:t>
            </a:r>
            <a:r>
              <a:rPr lang="en-US" dirty="0" smtClean="0"/>
              <a:t>, expand </a:t>
            </a:r>
            <a:r>
              <a:rPr lang="en-US" b="1" dirty="0" smtClean="0"/>
              <a:t>Accounting</a:t>
            </a:r>
          </a:p>
          <a:p>
            <a:pPr lvl="1"/>
            <a:r>
              <a:rPr lang="en-US" dirty="0" smtClean="0"/>
              <a:t>Click on </a:t>
            </a:r>
            <a:r>
              <a:rPr lang="en-US" b="1" dirty="0" smtClean="0"/>
              <a:t>Procurement</a:t>
            </a:r>
            <a:r>
              <a:rPr lang="en-US" dirty="0" smtClean="0"/>
              <a:t> then click on </a:t>
            </a:r>
            <a:r>
              <a:rPr lang="en-US" b="1" dirty="0" smtClean="0"/>
              <a:t>Invoices</a:t>
            </a:r>
          </a:p>
          <a:p>
            <a:pPr lvl="1"/>
            <a:r>
              <a:rPr lang="en-US" dirty="0" smtClean="0"/>
              <a:t>For the </a:t>
            </a:r>
            <a:r>
              <a:rPr lang="en-US" b="1" dirty="0" smtClean="0"/>
              <a:t>Date Range of Invoices</a:t>
            </a:r>
            <a:r>
              <a:rPr lang="en-US" dirty="0" smtClean="0"/>
              <a:t>, enter the timeframe of choice and click </a:t>
            </a:r>
            <a:r>
              <a:rPr lang="en-US" b="1" dirty="0" smtClean="0"/>
              <a:t>Next</a:t>
            </a:r>
          </a:p>
          <a:p>
            <a:pPr lvl="1"/>
            <a:r>
              <a:rPr lang="en-US" dirty="0" smtClean="0"/>
              <a:t>Select </a:t>
            </a:r>
            <a:r>
              <a:rPr lang="en-US" b="1" dirty="0" smtClean="0"/>
              <a:t>All Invoices</a:t>
            </a:r>
            <a:r>
              <a:rPr lang="en-US" dirty="0" smtClean="0"/>
              <a:t> by clicking the radio button to the left, click </a:t>
            </a:r>
            <a:r>
              <a:rPr lang="en-US" b="1" dirty="0" smtClean="0"/>
              <a:t>Next</a:t>
            </a:r>
          </a:p>
          <a:p>
            <a:pPr lvl="1"/>
            <a:r>
              <a:rPr lang="en-US" dirty="0" smtClean="0"/>
              <a:t>Select </a:t>
            </a:r>
            <a:r>
              <a:rPr lang="en-US" b="1" dirty="0" smtClean="0"/>
              <a:t>All Vendors</a:t>
            </a:r>
            <a:r>
              <a:rPr lang="en-US" dirty="0" smtClean="0"/>
              <a:t> by clicking the radio button to the left, click </a:t>
            </a:r>
            <a:r>
              <a:rPr lang="en-US" b="1" dirty="0" smtClean="0"/>
              <a:t>Next</a:t>
            </a:r>
            <a:endParaRPr lang="en-US" dirty="0" smtClean="0"/>
          </a:p>
          <a:p>
            <a:pPr lvl="1"/>
            <a:r>
              <a:rPr lang="en-US" dirty="0" smtClean="0"/>
              <a:t>Select </a:t>
            </a:r>
            <a:r>
              <a:rPr lang="en-US" b="1" dirty="0" smtClean="0"/>
              <a:t>All Invoices </a:t>
            </a:r>
            <a:r>
              <a:rPr lang="en-US" dirty="0" smtClean="0"/>
              <a:t>by clicking the radio button to the left, click </a:t>
            </a:r>
            <a:r>
              <a:rPr lang="en-US" b="1" dirty="0" smtClean="0"/>
              <a:t>Next</a:t>
            </a:r>
            <a:endParaRPr lang="en-US" dirty="0" smtClean="0"/>
          </a:p>
          <a:p>
            <a:pPr lvl="1"/>
            <a:r>
              <a:rPr lang="en-US" dirty="0" smtClean="0"/>
              <a:t>Deselect </a:t>
            </a:r>
            <a:r>
              <a:rPr lang="en-US" b="1" dirty="0" smtClean="0"/>
              <a:t>Sort Line Items by Report Group</a:t>
            </a:r>
            <a:r>
              <a:rPr lang="en-US" dirty="0" smtClean="0"/>
              <a:t> and ensure </a:t>
            </a:r>
            <a:r>
              <a:rPr lang="en-US" b="1" dirty="0" smtClean="0"/>
              <a:t>Include Account Distributions</a:t>
            </a:r>
            <a:r>
              <a:rPr lang="en-US" dirty="0" smtClean="0"/>
              <a:t> has a checkmark in the box to the left</a:t>
            </a:r>
          </a:p>
          <a:p>
            <a:pPr lvl="1"/>
            <a:r>
              <a:rPr lang="en-US" dirty="0" smtClean="0"/>
              <a:t>Click Submit then change the radio button for file format to </a:t>
            </a:r>
            <a:r>
              <a:rPr lang="en-US" b="1" dirty="0" smtClean="0"/>
              <a:t>Adobe Acrobat</a:t>
            </a:r>
          </a:p>
          <a:p>
            <a:pPr lvl="1"/>
            <a:r>
              <a:rPr lang="en-US" dirty="0" smtClean="0"/>
              <a:t>Click </a:t>
            </a:r>
            <a:r>
              <a:rPr lang="en-US" b="1" dirty="0" smtClean="0"/>
              <a:t> Submit </a:t>
            </a:r>
            <a:r>
              <a:rPr lang="en-US" dirty="0" smtClean="0"/>
              <a:t>and then </a:t>
            </a:r>
            <a:r>
              <a:rPr lang="en-US" b="1" dirty="0" smtClean="0"/>
              <a:t>Submit</a:t>
            </a:r>
            <a:r>
              <a:rPr lang="en-US" dirty="0" smtClean="0"/>
              <a:t> again</a:t>
            </a:r>
          </a:p>
          <a:p>
            <a:pPr lvl="1"/>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pPr lvl="1"/>
            <a:r>
              <a:rPr lang="en-US" dirty="0" smtClean="0"/>
              <a:t>Click the name of the report after the status has updated to ‘Done’ to load the report in the browser</a:t>
            </a:r>
          </a:p>
        </p:txBody>
      </p:sp>
      <p:sp>
        <p:nvSpPr>
          <p:cNvPr id="5" name="Slide Number Placeholder 4"/>
          <p:cNvSpPr>
            <a:spLocks noGrp="1"/>
          </p:cNvSpPr>
          <p:nvPr>
            <p:ph type="sldNum" sz="quarter" idx="12"/>
          </p:nvPr>
        </p:nvSpPr>
        <p:spPr/>
        <p:txBody>
          <a:bodyPr/>
          <a:lstStyle/>
          <a:p>
            <a:r>
              <a:rPr lang="en-US" dirty="0" smtClean="0"/>
              <a:t>64</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Invoice Entry</a:t>
            </a:r>
            <a:endParaRPr lang="en-US" dirty="0"/>
          </a:p>
        </p:txBody>
      </p:sp>
      <p:sp>
        <p:nvSpPr>
          <p:cNvPr id="3" name="Content Placeholder 2"/>
          <p:cNvSpPr>
            <a:spLocks noGrp="1"/>
          </p:cNvSpPr>
          <p:nvPr>
            <p:ph idx="1"/>
          </p:nvPr>
        </p:nvSpPr>
        <p:spPr>
          <a:xfrm>
            <a:off x="0" y="1935480"/>
            <a:ext cx="9144000" cy="4770120"/>
          </a:xfrm>
        </p:spPr>
        <p:txBody>
          <a:bodyPr>
            <a:normAutofit fontScale="92500" lnSpcReduction="10000"/>
          </a:bodyPr>
          <a:lstStyle/>
          <a:p>
            <a:r>
              <a:rPr lang="en-US" dirty="0" smtClean="0"/>
              <a:t>To manually enter an invoice:</a:t>
            </a:r>
          </a:p>
          <a:p>
            <a:pPr lvl="1"/>
            <a:r>
              <a:rPr lang="en-US" dirty="0" smtClean="0"/>
              <a:t>Click </a:t>
            </a:r>
            <a:r>
              <a:rPr lang="en-US" b="1" dirty="0" smtClean="0"/>
              <a:t>Data Entry </a:t>
            </a:r>
            <a:r>
              <a:rPr lang="en-US" dirty="0" smtClean="0"/>
              <a:t> then </a:t>
            </a:r>
            <a:r>
              <a:rPr lang="en-US" b="1" dirty="0" smtClean="0"/>
              <a:t>Procurement</a:t>
            </a:r>
          </a:p>
          <a:p>
            <a:pPr lvl="1"/>
            <a:r>
              <a:rPr lang="en-US" dirty="0" smtClean="0"/>
              <a:t>Click the </a:t>
            </a:r>
            <a:r>
              <a:rPr lang="en-US" b="1" dirty="0" smtClean="0"/>
              <a:t>Invoice Entry Form</a:t>
            </a:r>
          </a:p>
          <a:p>
            <a:pPr lvl="1"/>
            <a:r>
              <a:rPr lang="en-US" dirty="0" smtClean="0"/>
              <a:t>Choose the </a:t>
            </a:r>
            <a:r>
              <a:rPr lang="en-US" b="1" dirty="0" smtClean="0"/>
              <a:t>Blank Invoice</a:t>
            </a:r>
            <a:endParaRPr lang="en-US" dirty="0" smtClean="0"/>
          </a:p>
          <a:p>
            <a:pPr lvl="1"/>
            <a:r>
              <a:rPr lang="en-US" dirty="0" smtClean="0"/>
              <a:t>In the </a:t>
            </a:r>
            <a:r>
              <a:rPr lang="en-US" b="1" dirty="0" smtClean="0"/>
              <a:t>Header</a:t>
            </a:r>
            <a:r>
              <a:rPr lang="en-US" dirty="0" smtClean="0"/>
              <a:t>, select the vendor and fill in the information</a:t>
            </a:r>
          </a:p>
          <a:p>
            <a:pPr lvl="1"/>
            <a:r>
              <a:rPr lang="en-US" dirty="0" smtClean="0"/>
              <a:t>Click </a:t>
            </a:r>
            <a:r>
              <a:rPr lang="en-US" b="1" dirty="0" smtClean="0"/>
              <a:t>Details </a:t>
            </a:r>
            <a:r>
              <a:rPr lang="en-US" dirty="0" smtClean="0"/>
              <a:t>and add the items. Use the item code when possible to expedite data entry</a:t>
            </a:r>
          </a:p>
          <a:p>
            <a:pPr lvl="1"/>
            <a:r>
              <a:rPr lang="en-US" dirty="0" smtClean="0"/>
              <a:t>Add quantities and update pricing if required</a:t>
            </a:r>
          </a:p>
          <a:p>
            <a:pPr lvl="1"/>
            <a:r>
              <a:rPr lang="en-US" dirty="0" smtClean="0"/>
              <a:t>Click </a:t>
            </a:r>
            <a:r>
              <a:rPr lang="en-US" b="1" dirty="0" smtClean="0"/>
              <a:t>Complete (1 of 2)</a:t>
            </a:r>
          </a:p>
          <a:p>
            <a:pPr lvl="1"/>
            <a:r>
              <a:rPr lang="en-US" dirty="0" smtClean="0"/>
              <a:t>Check the box at the top of the screen that says </a:t>
            </a:r>
            <a:r>
              <a:rPr lang="en-US" b="1" dirty="0" smtClean="0"/>
              <a:t>Print when Completed</a:t>
            </a:r>
          </a:p>
          <a:p>
            <a:pPr lvl="1"/>
            <a:r>
              <a:rPr lang="en-US" dirty="0" smtClean="0"/>
              <a:t>If there are no Critical Issues or Warnings, click </a:t>
            </a:r>
            <a:r>
              <a:rPr lang="en-US" b="1" dirty="0" smtClean="0"/>
              <a:t>Complete (2 of 2)</a:t>
            </a:r>
          </a:p>
          <a:p>
            <a:pPr lvl="1"/>
            <a:r>
              <a:rPr lang="en-US" dirty="0" smtClean="0"/>
              <a:t>Click </a:t>
            </a:r>
            <a:r>
              <a:rPr lang="en-US" b="1" dirty="0" smtClean="0"/>
              <a:t>OK</a:t>
            </a:r>
            <a:r>
              <a:rPr lang="en-US" dirty="0" smtClean="0"/>
              <a:t> to save your changes and return to the form</a:t>
            </a:r>
          </a:p>
        </p:txBody>
      </p:sp>
      <p:sp>
        <p:nvSpPr>
          <p:cNvPr id="5" name="Slide Number Placeholder 4"/>
          <p:cNvSpPr>
            <a:spLocks noGrp="1"/>
          </p:cNvSpPr>
          <p:nvPr>
            <p:ph type="sldNum" sz="quarter" idx="12"/>
          </p:nvPr>
        </p:nvSpPr>
        <p:spPr/>
        <p:txBody>
          <a:bodyPr/>
          <a:lstStyle/>
          <a:p>
            <a:r>
              <a:rPr lang="en-US" dirty="0" smtClean="0"/>
              <a:t>65</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Invoices (cont.)</a:t>
            </a:r>
            <a:endParaRPr lang="en-US" dirty="0"/>
          </a:p>
        </p:txBody>
      </p:sp>
      <p:sp>
        <p:nvSpPr>
          <p:cNvPr id="3" name="Content Placeholder 2"/>
          <p:cNvSpPr>
            <a:spLocks noGrp="1"/>
          </p:cNvSpPr>
          <p:nvPr>
            <p:ph idx="1"/>
          </p:nvPr>
        </p:nvSpPr>
        <p:spPr>
          <a:xfrm>
            <a:off x="457200" y="2057400"/>
            <a:ext cx="8229600" cy="4267200"/>
          </a:xfrm>
        </p:spPr>
        <p:txBody>
          <a:bodyPr/>
          <a:lstStyle/>
          <a:p>
            <a:r>
              <a:rPr lang="en-US" dirty="0" smtClean="0"/>
              <a:t>After entering invoices, the following reports can be run with data</a:t>
            </a:r>
          </a:p>
          <a:p>
            <a:pPr lvl="1"/>
            <a:r>
              <a:rPr lang="en-US" dirty="0" smtClean="0"/>
              <a:t>Purchase Recap by Vendor</a:t>
            </a:r>
          </a:p>
          <a:p>
            <a:pPr lvl="1"/>
            <a:r>
              <a:rPr lang="en-US" dirty="0" smtClean="0"/>
              <a:t>Purchase Recap by Report Group</a:t>
            </a:r>
          </a:p>
          <a:p>
            <a:pPr lvl="1"/>
            <a:r>
              <a:rPr lang="en-US" dirty="0" smtClean="0"/>
              <a:t>Purchase Recap by Transaction</a:t>
            </a:r>
          </a:p>
          <a:p>
            <a:pPr lvl="1"/>
            <a:r>
              <a:rPr lang="en-US" dirty="0" smtClean="0"/>
              <a:t>Purchase Recap by Purchase Ranking</a:t>
            </a:r>
          </a:p>
          <a:p>
            <a:pPr lvl="1"/>
            <a:r>
              <a:rPr lang="en-US" dirty="0" smtClean="0"/>
              <a:t>Management Summary</a:t>
            </a:r>
            <a:endParaRPr lang="en-US" dirty="0"/>
          </a:p>
        </p:txBody>
      </p:sp>
      <p:sp>
        <p:nvSpPr>
          <p:cNvPr id="5" name="Slide Number Placeholder 4"/>
          <p:cNvSpPr>
            <a:spLocks noGrp="1"/>
          </p:cNvSpPr>
          <p:nvPr>
            <p:ph type="sldNum" sz="quarter" idx="12"/>
          </p:nvPr>
        </p:nvSpPr>
        <p:spPr/>
        <p:txBody>
          <a:bodyPr/>
          <a:lstStyle/>
          <a:p>
            <a:r>
              <a:rPr lang="en-US" dirty="0" smtClean="0"/>
              <a:t>66</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a:t>
            </a:r>
            <a:r>
              <a:rPr lang="en-US" dirty="0" err="1" smtClean="0"/>
              <a:t>vs</a:t>
            </a:r>
            <a:r>
              <a:rPr lang="en-US" dirty="0" smtClean="0"/>
              <a:t> Control</a:t>
            </a:r>
            <a:endParaRPr lang="en-US" dirty="0"/>
          </a:p>
        </p:txBody>
      </p:sp>
      <p:sp>
        <p:nvSpPr>
          <p:cNvPr id="4" name="Text Placeholder 3"/>
          <p:cNvSpPr>
            <a:spLocks noGrp="1"/>
          </p:cNvSpPr>
          <p:nvPr>
            <p:ph type="body" idx="1"/>
          </p:nvPr>
        </p:nvSpPr>
        <p:spPr>
          <a:xfrm>
            <a:off x="457200" y="1855248"/>
            <a:ext cx="4040188" cy="1116552"/>
          </a:xfrm>
        </p:spPr>
        <p:txBody>
          <a:bodyPr/>
          <a:lstStyle/>
          <a:p>
            <a:pPr algn="ctr"/>
            <a:r>
              <a:rPr lang="en-US" dirty="0" smtClean="0"/>
              <a:t>Accounting</a:t>
            </a:r>
            <a:endParaRPr lang="en-US" dirty="0"/>
          </a:p>
        </p:txBody>
      </p:sp>
      <p:sp>
        <p:nvSpPr>
          <p:cNvPr id="6" name="Text Placeholder 5"/>
          <p:cNvSpPr>
            <a:spLocks noGrp="1"/>
          </p:cNvSpPr>
          <p:nvPr>
            <p:ph type="body" sz="half" idx="3"/>
          </p:nvPr>
        </p:nvSpPr>
        <p:spPr>
          <a:xfrm>
            <a:off x="4645025" y="1859757"/>
            <a:ext cx="4041775" cy="1112043"/>
          </a:xfrm>
        </p:spPr>
        <p:txBody>
          <a:bodyPr>
            <a:normAutofit/>
          </a:bodyPr>
          <a:lstStyle/>
          <a:p>
            <a:pPr algn="ctr"/>
            <a:r>
              <a:rPr lang="en-US" dirty="0" smtClean="0"/>
              <a:t>Control</a:t>
            </a:r>
            <a:endParaRPr lang="en-US" dirty="0"/>
          </a:p>
        </p:txBody>
      </p:sp>
      <p:sp>
        <p:nvSpPr>
          <p:cNvPr id="5" name="Content Placeholder 4"/>
          <p:cNvSpPr>
            <a:spLocks noGrp="1"/>
          </p:cNvSpPr>
          <p:nvPr>
            <p:ph sz="quarter" idx="2"/>
          </p:nvPr>
        </p:nvSpPr>
        <p:spPr>
          <a:xfrm>
            <a:off x="457200" y="2971800"/>
            <a:ext cx="4040188" cy="3388520"/>
          </a:xfrm>
        </p:spPr>
        <p:txBody>
          <a:bodyPr/>
          <a:lstStyle/>
          <a:p>
            <a:r>
              <a:rPr lang="en-US" dirty="0" smtClean="0"/>
              <a:t>All about tracking $$$</a:t>
            </a:r>
          </a:p>
          <a:p>
            <a:r>
              <a:rPr lang="en-US" dirty="0" smtClean="0"/>
              <a:t>Required for financial management and internal controls</a:t>
            </a:r>
          </a:p>
          <a:p>
            <a:r>
              <a:rPr lang="en-US" dirty="0" smtClean="0"/>
              <a:t>Period-based</a:t>
            </a:r>
          </a:p>
          <a:p>
            <a:r>
              <a:rPr lang="en-US" dirty="0" smtClean="0"/>
              <a:t>Generates no savings (profits)</a:t>
            </a:r>
            <a:endParaRPr lang="en-US" dirty="0"/>
          </a:p>
        </p:txBody>
      </p:sp>
      <p:sp>
        <p:nvSpPr>
          <p:cNvPr id="7" name="Content Placeholder 6"/>
          <p:cNvSpPr>
            <a:spLocks noGrp="1"/>
          </p:cNvSpPr>
          <p:nvPr>
            <p:ph sz="quarter" idx="4"/>
          </p:nvPr>
        </p:nvSpPr>
        <p:spPr>
          <a:xfrm>
            <a:off x="4645025" y="2971800"/>
            <a:ext cx="4041775" cy="3388520"/>
          </a:xfrm>
        </p:spPr>
        <p:txBody>
          <a:bodyPr/>
          <a:lstStyle/>
          <a:p>
            <a:r>
              <a:rPr lang="en-US" dirty="0" smtClean="0"/>
              <a:t>All about tracking items</a:t>
            </a:r>
          </a:p>
          <a:p>
            <a:r>
              <a:rPr lang="en-US" dirty="0" smtClean="0"/>
              <a:t>Required for profit </a:t>
            </a:r>
            <a:r>
              <a:rPr lang="en-US" dirty="0" err="1" smtClean="0"/>
              <a:t>maximixation</a:t>
            </a:r>
            <a:r>
              <a:rPr lang="en-US" dirty="0" smtClean="0"/>
              <a:t> and effective management</a:t>
            </a:r>
          </a:p>
          <a:p>
            <a:r>
              <a:rPr lang="en-US" dirty="0" smtClean="0"/>
              <a:t>Real time-based</a:t>
            </a:r>
          </a:p>
          <a:p>
            <a:r>
              <a:rPr lang="en-US" dirty="0" smtClean="0"/>
              <a:t>Generates significant savings that increase  profit </a:t>
            </a:r>
            <a:endParaRPr lang="en-US" dirty="0"/>
          </a:p>
        </p:txBody>
      </p:sp>
      <p:sp>
        <p:nvSpPr>
          <p:cNvPr id="9" name="Slide Number Placeholder 8"/>
          <p:cNvSpPr>
            <a:spLocks noGrp="1"/>
          </p:cNvSpPr>
          <p:nvPr>
            <p:ph type="sldNum" sz="quarter" idx="12"/>
          </p:nvPr>
        </p:nvSpPr>
        <p:spPr/>
        <p:txBody>
          <a:bodyPr/>
          <a:lstStyle/>
          <a:p>
            <a:r>
              <a:rPr lang="en-US" dirty="0" smtClean="0"/>
              <a:t>4</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267200"/>
            <a:ext cx="7854696" cy="2362200"/>
          </a:xfrm>
        </p:spPr>
        <p:txBody>
          <a:bodyPr>
            <a:normAutofit/>
          </a:bodyPr>
          <a:lstStyle/>
          <a:p>
            <a:pPr algn="ctr"/>
            <a:r>
              <a:rPr lang="en-US" dirty="0" smtClean="0"/>
              <a:t>Food and Beverage Management Software Training</a:t>
            </a:r>
          </a:p>
          <a:p>
            <a:pPr algn="ctr"/>
            <a:r>
              <a:rPr lang="en-US" dirty="0" smtClean="0"/>
              <a:t>Part III</a:t>
            </a:r>
          </a:p>
          <a:p>
            <a:pPr algn="ctr"/>
            <a:endParaRPr lang="en-US" dirty="0" smtClean="0"/>
          </a:p>
          <a:p>
            <a:pPr algn="ctr"/>
            <a:r>
              <a:rPr lang="en-US" dirty="0" smtClean="0"/>
              <a:t>January 2013</a:t>
            </a:r>
            <a:endParaRPr lang="en-US" dirty="0"/>
          </a:p>
        </p:txBody>
      </p:sp>
      <p:pic>
        <p:nvPicPr>
          <p:cNvPr id="4" name="Picture 2" descr="http://www.volantesystems.com/images/partners/foodtrak.jpg"/>
          <p:cNvPicPr>
            <a:picLocks noChangeAspect="1" noChangeArrowheads="1"/>
          </p:cNvPicPr>
          <p:nvPr/>
        </p:nvPicPr>
        <p:blipFill>
          <a:blip r:embed="rId2" cstate="print"/>
          <a:srcRect/>
          <a:stretch>
            <a:fillRect/>
          </a:stretch>
        </p:blipFill>
        <p:spPr bwMode="auto">
          <a:xfrm>
            <a:off x="2209800" y="1295400"/>
            <a:ext cx="4895850" cy="268021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Items - Introduction</a:t>
            </a:r>
            <a:endParaRPr lang="en-US" dirty="0"/>
          </a:p>
        </p:txBody>
      </p:sp>
      <p:sp>
        <p:nvSpPr>
          <p:cNvPr id="3" name="Content Placeholder 2"/>
          <p:cNvSpPr>
            <a:spLocks noGrp="1"/>
          </p:cNvSpPr>
          <p:nvPr>
            <p:ph idx="1"/>
          </p:nvPr>
        </p:nvSpPr>
        <p:spPr>
          <a:xfrm>
            <a:off x="381000" y="1935480"/>
            <a:ext cx="8458200" cy="4693920"/>
          </a:xfrm>
        </p:spPr>
        <p:txBody>
          <a:bodyPr>
            <a:normAutofit/>
          </a:bodyPr>
          <a:lstStyle/>
          <a:p>
            <a:r>
              <a:rPr lang="en-US" dirty="0" smtClean="0"/>
              <a:t>Also referred to as: </a:t>
            </a:r>
          </a:p>
          <a:p>
            <a:pPr lvl="1"/>
            <a:r>
              <a:rPr lang="en-US" dirty="0" smtClean="0"/>
              <a:t>Batch recipes</a:t>
            </a:r>
          </a:p>
          <a:p>
            <a:pPr lvl="1"/>
            <a:r>
              <a:rPr lang="en-US" dirty="0" smtClean="0"/>
              <a:t>Sub-recipes</a:t>
            </a:r>
          </a:p>
          <a:p>
            <a:pPr lvl="1"/>
            <a:r>
              <a:rPr lang="en-US" dirty="0" smtClean="0"/>
              <a:t>Food in-process</a:t>
            </a:r>
          </a:p>
          <a:p>
            <a:pPr lvl="1"/>
            <a:r>
              <a:rPr lang="en-US" dirty="0" smtClean="0"/>
              <a:t>Prep recipes</a:t>
            </a:r>
          </a:p>
          <a:p>
            <a:r>
              <a:rPr lang="en-US" dirty="0" smtClean="0"/>
              <a:t>May be used as part of another recipe</a:t>
            </a:r>
          </a:p>
          <a:p>
            <a:r>
              <a:rPr lang="en-US" dirty="0" smtClean="0"/>
              <a:t>May represent items at various stages of preparation</a:t>
            </a:r>
          </a:p>
          <a:p>
            <a:pPr lvl="1"/>
            <a:r>
              <a:rPr lang="en-US" dirty="0" smtClean="0"/>
              <a:t>Ex: Chili for nachos, filleted whole fish or cooked chicken breasts</a:t>
            </a:r>
          </a:p>
          <a:p>
            <a:r>
              <a:rPr lang="en-US" b="1" dirty="0" smtClean="0"/>
              <a:t>Inventory as they have value!</a:t>
            </a:r>
            <a:endParaRPr lang="en-US" b="1" dirty="0"/>
          </a:p>
        </p:txBody>
      </p:sp>
      <p:sp>
        <p:nvSpPr>
          <p:cNvPr id="5" name="Slide Number Placeholder 4"/>
          <p:cNvSpPr>
            <a:spLocks noGrp="1"/>
          </p:cNvSpPr>
          <p:nvPr>
            <p:ph type="sldNum" sz="quarter" idx="12"/>
          </p:nvPr>
        </p:nvSpPr>
        <p:spPr/>
        <p:txBody>
          <a:bodyPr/>
          <a:lstStyle/>
          <a:p>
            <a:r>
              <a:rPr lang="en-US" dirty="0" smtClean="0"/>
              <a:t>68</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Items-What to Consider</a:t>
            </a:r>
            <a:endParaRPr lang="en-US" dirty="0"/>
          </a:p>
        </p:txBody>
      </p:sp>
      <p:sp>
        <p:nvSpPr>
          <p:cNvPr id="3" name="Content Placeholder 2"/>
          <p:cNvSpPr>
            <a:spLocks noGrp="1"/>
          </p:cNvSpPr>
          <p:nvPr>
            <p:ph idx="1"/>
          </p:nvPr>
        </p:nvSpPr>
        <p:spPr/>
        <p:txBody>
          <a:bodyPr/>
          <a:lstStyle/>
          <a:p>
            <a:r>
              <a:rPr lang="en-US" b="1" dirty="0" smtClean="0"/>
              <a:t>Item Name:</a:t>
            </a:r>
            <a:r>
              <a:rPr lang="en-US" dirty="0" smtClean="0"/>
              <a:t> What name makes the item easily identifiable and unique?</a:t>
            </a:r>
          </a:p>
          <a:p>
            <a:r>
              <a:rPr lang="en-US" b="1" dirty="0" smtClean="0"/>
              <a:t>Units: </a:t>
            </a:r>
            <a:r>
              <a:rPr lang="en-US" dirty="0" smtClean="0"/>
              <a:t>Hoe is the item produced, inventoried and used in other recipes?</a:t>
            </a:r>
          </a:p>
          <a:p>
            <a:r>
              <a:rPr lang="en-US" b="1" dirty="0" smtClean="0"/>
              <a:t>Inventory:</a:t>
            </a:r>
            <a:r>
              <a:rPr lang="en-US" dirty="0" smtClean="0"/>
              <a:t> Where is the items stored and counted?</a:t>
            </a:r>
          </a:p>
          <a:p>
            <a:r>
              <a:rPr lang="en-US" b="1" dirty="0" smtClean="0"/>
              <a:t>Produced:</a:t>
            </a:r>
            <a:r>
              <a:rPr lang="en-US" dirty="0" smtClean="0"/>
              <a:t> What location produces this item?</a:t>
            </a:r>
          </a:p>
          <a:p>
            <a:r>
              <a:rPr lang="en-US" b="1" dirty="0" smtClean="0"/>
              <a:t>Ingredients</a:t>
            </a:r>
            <a:r>
              <a:rPr lang="en-US" dirty="0" smtClean="0"/>
              <a:t>: What ingredients are used in the item?</a:t>
            </a:r>
          </a:p>
          <a:p>
            <a:r>
              <a:rPr lang="en-US" b="1" dirty="0" smtClean="0"/>
              <a:t>Yield:</a:t>
            </a:r>
            <a:r>
              <a:rPr lang="en-US" dirty="0" smtClean="0"/>
              <a:t> How much do the ingredients make after chopping, processing or cooking?</a:t>
            </a:r>
            <a:endParaRPr lang="en-US" b="1" dirty="0"/>
          </a:p>
        </p:txBody>
      </p:sp>
      <p:sp>
        <p:nvSpPr>
          <p:cNvPr id="5" name="Slide Number Placeholder 4"/>
          <p:cNvSpPr>
            <a:spLocks noGrp="1"/>
          </p:cNvSpPr>
          <p:nvPr>
            <p:ph type="sldNum" sz="quarter" idx="12"/>
          </p:nvPr>
        </p:nvSpPr>
        <p:spPr/>
        <p:txBody>
          <a:bodyPr/>
          <a:lstStyle/>
          <a:p>
            <a:r>
              <a:rPr lang="en-US" dirty="0" smtClean="0"/>
              <a:t>69</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Items – Yield Definition</a:t>
            </a:r>
            <a:endParaRPr lang="en-US" dirty="0"/>
          </a:p>
        </p:txBody>
      </p:sp>
      <p:sp>
        <p:nvSpPr>
          <p:cNvPr id="3" name="Content Placeholder 2"/>
          <p:cNvSpPr>
            <a:spLocks noGrp="1"/>
          </p:cNvSpPr>
          <p:nvPr>
            <p:ph idx="1"/>
          </p:nvPr>
        </p:nvSpPr>
        <p:spPr>
          <a:xfrm>
            <a:off x="228600" y="1935480"/>
            <a:ext cx="8686800" cy="4693920"/>
          </a:xfrm>
        </p:spPr>
        <p:txBody>
          <a:bodyPr>
            <a:normAutofit fontScale="92500"/>
          </a:bodyPr>
          <a:lstStyle/>
          <a:p>
            <a:r>
              <a:rPr lang="en-US" dirty="0" smtClean="0"/>
              <a:t>The </a:t>
            </a:r>
            <a:r>
              <a:rPr lang="en-US" b="1" dirty="0" smtClean="0"/>
              <a:t>yield</a:t>
            </a:r>
            <a:r>
              <a:rPr lang="en-US" dirty="0" smtClean="0"/>
              <a:t> is expressed as the number of usable units you can get out of an unprocessed unit</a:t>
            </a:r>
          </a:p>
          <a:p>
            <a:pPr lvl="1"/>
            <a:r>
              <a:rPr lang="en-US" dirty="0" smtClean="0"/>
              <a:t>Lbs of trimmed, cooked ham vs. as purchased</a:t>
            </a:r>
          </a:p>
          <a:p>
            <a:pPr lvl="1"/>
            <a:r>
              <a:rPr lang="en-US" dirty="0" smtClean="0"/>
              <a:t>oz of cooked rice vs dry</a:t>
            </a:r>
          </a:p>
          <a:p>
            <a:r>
              <a:rPr lang="en-US" dirty="0" smtClean="0"/>
              <a:t>Some yields represent no loss (100%)</a:t>
            </a:r>
          </a:p>
          <a:p>
            <a:pPr lvl="1"/>
            <a:r>
              <a:rPr lang="en-US" dirty="0" smtClean="0"/>
              <a:t>Ex: ketchup has an inventory unit of #10 can and a recipe unit of fl oz resulting in a yield of </a:t>
            </a:r>
            <a:r>
              <a:rPr lang="en-US" b="1" dirty="0" smtClean="0"/>
              <a:t>96 fl oz per #10 can</a:t>
            </a:r>
          </a:p>
          <a:p>
            <a:r>
              <a:rPr lang="en-US" dirty="0" smtClean="0"/>
              <a:t>Other yields represent processing loss (less than 100%)</a:t>
            </a:r>
          </a:p>
          <a:p>
            <a:pPr lvl="1"/>
            <a:r>
              <a:rPr lang="en-US" dirty="0" smtClean="0"/>
              <a:t>Prime rib may only yield 12 oz per raw pound after cooking (75%)</a:t>
            </a:r>
          </a:p>
          <a:p>
            <a:r>
              <a:rPr lang="en-US" dirty="0" smtClean="0"/>
              <a:t>Some yields represent a gain (more than 100%)</a:t>
            </a:r>
          </a:p>
          <a:p>
            <a:pPr lvl="1"/>
            <a:r>
              <a:rPr lang="en-US" dirty="0" smtClean="0"/>
              <a:t>You get 32 oz of cooked pasta for every uncooked pound (200%)</a:t>
            </a:r>
          </a:p>
        </p:txBody>
      </p:sp>
      <p:sp>
        <p:nvSpPr>
          <p:cNvPr id="5" name="Slide Number Placeholder 4"/>
          <p:cNvSpPr>
            <a:spLocks noGrp="1"/>
          </p:cNvSpPr>
          <p:nvPr>
            <p:ph type="sldNum" sz="quarter" idx="12"/>
          </p:nvPr>
        </p:nvSpPr>
        <p:spPr/>
        <p:txBody>
          <a:bodyPr/>
          <a:lstStyle/>
          <a:p>
            <a:r>
              <a:rPr lang="en-US" dirty="0" smtClean="0"/>
              <a:t>70</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Conduct a Yield Test</a:t>
            </a:r>
            <a:endParaRPr lang="en-US" dirty="0"/>
          </a:p>
        </p:txBody>
      </p:sp>
      <p:sp>
        <p:nvSpPr>
          <p:cNvPr id="3" name="Content Placeholder 2"/>
          <p:cNvSpPr>
            <a:spLocks noGrp="1"/>
          </p:cNvSpPr>
          <p:nvPr>
            <p:ph idx="1"/>
          </p:nvPr>
        </p:nvSpPr>
        <p:spPr>
          <a:xfrm>
            <a:off x="457200" y="1935480"/>
            <a:ext cx="8229600" cy="4693920"/>
          </a:xfrm>
        </p:spPr>
        <p:txBody>
          <a:bodyPr>
            <a:normAutofit/>
          </a:bodyPr>
          <a:lstStyle/>
          <a:p>
            <a:r>
              <a:rPr lang="en-US" dirty="0" smtClean="0"/>
              <a:t>Define two units for establishing relationship </a:t>
            </a:r>
          </a:p>
          <a:p>
            <a:pPr lvl="1"/>
            <a:r>
              <a:rPr lang="en-US" dirty="0" smtClean="0"/>
              <a:t>ex: pound (lb) and ounce (oz)</a:t>
            </a:r>
          </a:p>
          <a:p>
            <a:r>
              <a:rPr lang="en-US" dirty="0" smtClean="0"/>
              <a:t>Measure or weigh beginning amount (15lbs)</a:t>
            </a:r>
          </a:p>
          <a:p>
            <a:r>
              <a:rPr lang="en-US" dirty="0" smtClean="0"/>
              <a:t>Process until fully useable </a:t>
            </a:r>
          </a:p>
          <a:p>
            <a:pPr lvl="1"/>
            <a:r>
              <a:rPr lang="en-US" dirty="0" smtClean="0"/>
              <a:t>ex: cook and trim meat</a:t>
            </a:r>
          </a:p>
          <a:p>
            <a:r>
              <a:rPr lang="en-US" dirty="0" smtClean="0"/>
              <a:t>Measure or weigh ending about in the same unit as before (12 lbs)</a:t>
            </a:r>
          </a:p>
          <a:p>
            <a:r>
              <a:rPr lang="en-US" b="1" dirty="0" smtClean="0"/>
              <a:t>Yield=Ending amount / beginning amount *100</a:t>
            </a:r>
          </a:p>
          <a:p>
            <a:pPr lvl="1"/>
            <a:r>
              <a:rPr lang="en-US" dirty="0" smtClean="0"/>
              <a:t>12/15=0.8  0.8*100=80% </a:t>
            </a:r>
          </a:p>
          <a:p>
            <a:pPr lvl="1"/>
            <a:r>
              <a:rPr lang="en-US" dirty="0" smtClean="0"/>
              <a:t>Yield = 80%</a:t>
            </a:r>
          </a:p>
        </p:txBody>
      </p:sp>
      <p:sp>
        <p:nvSpPr>
          <p:cNvPr id="5" name="Slide Number Placeholder 4"/>
          <p:cNvSpPr>
            <a:spLocks noGrp="1"/>
          </p:cNvSpPr>
          <p:nvPr>
            <p:ph type="sldNum" sz="quarter" idx="12"/>
          </p:nvPr>
        </p:nvSpPr>
        <p:spPr/>
        <p:txBody>
          <a:bodyPr/>
          <a:lstStyle/>
          <a:p>
            <a:r>
              <a:rPr lang="en-US" dirty="0" smtClean="0"/>
              <a:t>71</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Recipe Units</a:t>
            </a:r>
            <a:endParaRPr lang="en-US" dirty="0"/>
          </a:p>
        </p:txBody>
      </p:sp>
      <p:sp>
        <p:nvSpPr>
          <p:cNvPr id="3" name="Content Placeholder 2"/>
          <p:cNvSpPr>
            <a:spLocks noGrp="1"/>
          </p:cNvSpPr>
          <p:nvPr>
            <p:ph idx="1"/>
          </p:nvPr>
        </p:nvSpPr>
        <p:spPr/>
        <p:txBody>
          <a:bodyPr>
            <a:normAutofit lnSpcReduction="10000"/>
          </a:bodyPr>
          <a:lstStyle/>
          <a:p>
            <a:r>
              <a:rPr lang="en-US" dirty="0" smtClean="0"/>
              <a:t>Consider every recipe that uses the item, and how that recipe calls for the item</a:t>
            </a:r>
          </a:p>
          <a:p>
            <a:r>
              <a:rPr lang="en-US" dirty="0" smtClean="0"/>
              <a:t>Items can have multiple recipe units</a:t>
            </a:r>
          </a:p>
          <a:p>
            <a:r>
              <a:rPr lang="en-US" dirty="0" smtClean="0"/>
              <a:t>Recipe units are more often smaller than inventory or purchase units</a:t>
            </a:r>
          </a:p>
          <a:p>
            <a:r>
              <a:rPr lang="en-US" dirty="0" smtClean="0"/>
              <a:t>When entering recipes, make sure to assign default units for forms: (I) Inventory, (P) Production and (R) Recipe</a:t>
            </a:r>
          </a:p>
          <a:p>
            <a:r>
              <a:rPr lang="en-US" dirty="0" smtClean="0"/>
              <a:t>These are very important because this designation will simplify or complicate other processes such as inventory</a:t>
            </a:r>
          </a:p>
        </p:txBody>
      </p:sp>
      <p:sp>
        <p:nvSpPr>
          <p:cNvPr id="5" name="Slide Number Placeholder 4"/>
          <p:cNvSpPr>
            <a:spLocks noGrp="1"/>
          </p:cNvSpPr>
          <p:nvPr>
            <p:ph type="sldNum" sz="quarter" idx="12"/>
          </p:nvPr>
        </p:nvSpPr>
        <p:spPr/>
        <p:txBody>
          <a:bodyPr/>
          <a:lstStyle/>
          <a:p>
            <a:r>
              <a:rPr lang="en-US" dirty="0" smtClean="0"/>
              <a:t>72</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Recipes into FoodTrak</a:t>
            </a:r>
            <a:endParaRPr lang="en-US" dirty="0"/>
          </a:p>
        </p:txBody>
      </p:sp>
      <p:sp>
        <p:nvSpPr>
          <p:cNvPr id="3" name="Content Placeholder 2"/>
          <p:cNvSpPr>
            <a:spLocks noGrp="1"/>
          </p:cNvSpPr>
          <p:nvPr>
            <p:ph idx="1"/>
          </p:nvPr>
        </p:nvSpPr>
        <p:spPr>
          <a:xfrm>
            <a:off x="228600" y="1935480"/>
            <a:ext cx="8686800" cy="4693920"/>
          </a:xfrm>
        </p:spPr>
        <p:txBody>
          <a:bodyPr>
            <a:normAutofit fontScale="92500" lnSpcReduction="10000"/>
          </a:bodyPr>
          <a:lstStyle/>
          <a:p>
            <a:r>
              <a:rPr lang="en-US" dirty="0" smtClean="0"/>
              <a:t>Expand </a:t>
            </a:r>
            <a:r>
              <a:rPr lang="en-US" b="1" dirty="0" smtClean="0"/>
              <a:t>Database</a:t>
            </a:r>
            <a:r>
              <a:rPr lang="en-US" dirty="0" smtClean="0"/>
              <a:t>, click </a:t>
            </a:r>
            <a:r>
              <a:rPr lang="en-US" b="1" dirty="0" smtClean="0"/>
              <a:t>Elements</a:t>
            </a:r>
          </a:p>
          <a:p>
            <a:r>
              <a:rPr lang="en-US" dirty="0" smtClean="0"/>
              <a:t>Click </a:t>
            </a:r>
            <a:r>
              <a:rPr lang="en-US" b="1" dirty="0" smtClean="0"/>
              <a:t>Recipes</a:t>
            </a:r>
          </a:p>
          <a:p>
            <a:r>
              <a:rPr lang="en-US" dirty="0" smtClean="0"/>
              <a:t>In the upper left hand corner click the small box to </a:t>
            </a:r>
            <a:r>
              <a:rPr lang="en-US" b="1" dirty="0" smtClean="0"/>
              <a:t>Add New Item</a:t>
            </a:r>
          </a:p>
          <a:p>
            <a:r>
              <a:rPr lang="en-US" dirty="0" smtClean="0"/>
              <a:t>This will open the Item Editor – Recipe Option</a:t>
            </a:r>
          </a:p>
          <a:p>
            <a:r>
              <a:rPr lang="en-US" dirty="0" smtClean="0"/>
              <a:t>Fill in all of the information under the general tab and ensure that the </a:t>
            </a:r>
            <a:r>
              <a:rPr lang="en-US" b="1" dirty="0" smtClean="0"/>
              <a:t>Inventory</a:t>
            </a:r>
            <a:r>
              <a:rPr lang="en-US" dirty="0" smtClean="0"/>
              <a:t> and </a:t>
            </a:r>
            <a:r>
              <a:rPr lang="en-US" b="1" dirty="0" smtClean="0"/>
              <a:t>Ingredients</a:t>
            </a:r>
            <a:r>
              <a:rPr lang="en-US" dirty="0" smtClean="0"/>
              <a:t> are selected</a:t>
            </a:r>
          </a:p>
          <a:p>
            <a:r>
              <a:rPr lang="en-US" dirty="0" smtClean="0"/>
              <a:t>Click </a:t>
            </a:r>
            <a:r>
              <a:rPr lang="en-US" b="1" dirty="0" smtClean="0"/>
              <a:t>Save</a:t>
            </a:r>
          </a:p>
          <a:p>
            <a:r>
              <a:rPr lang="en-US" dirty="0" smtClean="0"/>
              <a:t>Fill in the information on the unit tab</a:t>
            </a:r>
          </a:p>
          <a:p>
            <a:pPr lvl="1"/>
            <a:r>
              <a:rPr lang="en-US" dirty="0" smtClean="0"/>
              <a:t>Make sure that the </a:t>
            </a:r>
            <a:r>
              <a:rPr lang="en-US" b="1" dirty="0" smtClean="0"/>
              <a:t>Assigned Units</a:t>
            </a:r>
            <a:r>
              <a:rPr lang="en-US" dirty="0" smtClean="0"/>
              <a:t> are correct</a:t>
            </a:r>
          </a:p>
          <a:p>
            <a:pPr lvl="1"/>
            <a:r>
              <a:rPr lang="en-US" dirty="0" smtClean="0"/>
              <a:t>The (I) unit is how an item will show on the Inventory sheet</a:t>
            </a:r>
          </a:p>
          <a:p>
            <a:r>
              <a:rPr lang="en-US" dirty="0" smtClean="0"/>
              <a:t>Click </a:t>
            </a:r>
            <a:r>
              <a:rPr lang="en-US" b="1" dirty="0" smtClean="0"/>
              <a:t>Save</a:t>
            </a:r>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r>
              <a:rPr lang="en-US" dirty="0" smtClean="0"/>
              <a:t>73</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915400" cy="1143000"/>
          </a:xfrm>
        </p:spPr>
        <p:txBody>
          <a:bodyPr>
            <a:normAutofit fontScale="90000"/>
          </a:bodyPr>
          <a:lstStyle/>
          <a:p>
            <a:r>
              <a:rPr lang="en-US" dirty="0" smtClean="0"/>
              <a:t/>
            </a:r>
            <a:br>
              <a:rPr lang="en-US" dirty="0" smtClean="0"/>
            </a:br>
            <a:r>
              <a:rPr lang="en-US" dirty="0" smtClean="0"/>
              <a:t>Entering Recipes into FoodTrak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 the left hand side of the screen, click </a:t>
            </a:r>
            <a:r>
              <a:rPr lang="en-US" b="1" dirty="0" smtClean="0"/>
              <a:t>Inventory Information</a:t>
            </a:r>
            <a:r>
              <a:rPr lang="en-US" dirty="0" smtClean="0"/>
              <a:t> and fill in then click </a:t>
            </a:r>
            <a:r>
              <a:rPr lang="en-US" b="1" dirty="0" smtClean="0"/>
              <a:t>Save</a:t>
            </a:r>
          </a:p>
          <a:p>
            <a:r>
              <a:rPr lang="en-US" dirty="0" smtClean="0"/>
              <a:t>Click </a:t>
            </a:r>
            <a:r>
              <a:rPr lang="en-US" b="1" dirty="0" smtClean="0"/>
              <a:t>Recipe Information</a:t>
            </a:r>
            <a:r>
              <a:rPr lang="en-US" dirty="0" smtClean="0"/>
              <a:t> fill in the information then, at the bottom of the screen, click </a:t>
            </a:r>
            <a:r>
              <a:rPr lang="en-US" b="1" dirty="0" smtClean="0"/>
              <a:t>Recipe Designer</a:t>
            </a:r>
          </a:p>
          <a:p>
            <a:r>
              <a:rPr lang="en-US" dirty="0" smtClean="0"/>
              <a:t>Click on the icon at the top to </a:t>
            </a:r>
            <a:r>
              <a:rPr lang="en-US" b="1" dirty="0" smtClean="0"/>
              <a:t>Add Ingredient </a:t>
            </a:r>
            <a:r>
              <a:rPr lang="en-US" dirty="0" smtClean="0"/>
              <a:t>(if you are unsure which icon this is, hover over it with your mouse without clicking and the description will appear)</a:t>
            </a:r>
          </a:p>
          <a:p>
            <a:r>
              <a:rPr lang="en-US" dirty="0" smtClean="0"/>
              <a:t>Fill In the information (binocular icon will assist you in searching for items already in the database)</a:t>
            </a:r>
          </a:p>
          <a:p>
            <a:r>
              <a:rPr lang="en-US" dirty="0" smtClean="0"/>
              <a:t>For the prep notes, use descriptors such as chopped, drained or seedless  if needed</a:t>
            </a:r>
          </a:p>
          <a:p>
            <a:r>
              <a:rPr lang="en-US" dirty="0" smtClean="0"/>
              <a:t>Click </a:t>
            </a:r>
            <a:r>
              <a:rPr lang="en-US" b="1" dirty="0" smtClean="0"/>
              <a:t>Add, </a:t>
            </a:r>
            <a:r>
              <a:rPr lang="en-US" dirty="0" smtClean="0"/>
              <a:t>when done adding items, close the box using the red X at the top</a:t>
            </a:r>
          </a:p>
        </p:txBody>
      </p:sp>
      <p:sp>
        <p:nvSpPr>
          <p:cNvPr id="5" name="Slide Number Placeholder 4"/>
          <p:cNvSpPr>
            <a:spLocks noGrp="1"/>
          </p:cNvSpPr>
          <p:nvPr>
            <p:ph type="sldNum" sz="quarter" idx="12"/>
          </p:nvPr>
        </p:nvSpPr>
        <p:spPr/>
        <p:txBody>
          <a:bodyPr/>
          <a:lstStyle/>
          <a:p>
            <a:r>
              <a:rPr lang="en-US" dirty="0" smtClean="0"/>
              <a:t>74</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915400" cy="1143000"/>
          </a:xfrm>
        </p:spPr>
        <p:txBody>
          <a:bodyPr>
            <a:normAutofit fontScale="90000"/>
          </a:bodyPr>
          <a:lstStyle/>
          <a:p>
            <a:r>
              <a:rPr lang="en-US" dirty="0" smtClean="0"/>
              <a:t/>
            </a:r>
            <a:br>
              <a:rPr lang="en-US" dirty="0" smtClean="0"/>
            </a:br>
            <a:r>
              <a:rPr lang="en-US" dirty="0" smtClean="0"/>
              <a:t>Entering Recipes into FoodTrak (cont.)</a:t>
            </a:r>
            <a:endParaRPr lang="en-US" dirty="0"/>
          </a:p>
        </p:txBody>
      </p:sp>
      <p:sp>
        <p:nvSpPr>
          <p:cNvPr id="3" name="Content Placeholder 2"/>
          <p:cNvSpPr>
            <a:spLocks noGrp="1"/>
          </p:cNvSpPr>
          <p:nvPr>
            <p:ph idx="1"/>
          </p:nvPr>
        </p:nvSpPr>
        <p:spPr>
          <a:xfrm>
            <a:off x="457200" y="1935480"/>
            <a:ext cx="8229600" cy="4693920"/>
          </a:xfrm>
        </p:spPr>
        <p:txBody>
          <a:bodyPr>
            <a:normAutofit lnSpcReduction="10000"/>
          </a:bodyPr>
          <a:lstStyle/>
          <a:p>
            <a:r>
              <a:rPr lang="en-US" dirty="0" smtClean="0"/>
              <a:t>Fill in the </a:t>
            </a:r>
            <a:r>
              <a:rPr lang="en-US" b="1" dirty="0" smtClean="0"/>
              <a:t>Procedures</a:t>
            </a:r>
            <a:r>
              <a:rPr lang="en-US" dirty="0" smtClean="0"/>
              <a:t> area at the bottom with instruction on recipe</a:t>
            </a:r>
          </a:p>
          <a:p>
            <a:r>
              <a:rPr lang="en-US" dirty="0" smtClean="0"/>
              <a:t>When complete, click the disk icon to save the recipe then exit</a:t>
            </a:r>
          </a:p>
          <a:p>
            <a:r>
              <a:rPr lang="en-US" dirty="0" smtClean="0"/>
              <a:t>Click </a:t>
            </a:r>
            <a:r>
              <a:rPr lang="en-US" b="1" dirty="0" smtClean="0"/>
              <a:t>Save </a:t>
            </a:r>
            <a:r>
              <a:rPr lang="en-US" dirty="0" smtClean="0"/>
              <a:t> then click </a:t>
            </a:r>
            <a:r>
              <a:rPr lang="en-US" b="1" dirty="0" smtClean="0"/>
              <a:t>Close</a:t>
            </a:r>
          </a:p>
          <a:p>
            <a:r>
              <a:rPr lang="en-US" dirty="0" smtClean="0"/>
              <a:t>You will now see the new recipe on the main screen</a:t>
            </a:r>
          </a:p>
          <a:p>
            <a:r>
              <a:rPr lang="en-US" dirty="0" smtClean="0"/>
              <a:t>To edit the recipe, click on the small white box between the recipe name and recipe abbreviation</a:t>
            </a:r>
          </a:p>
          <a:p>
            <a:r>
              <a:rPr lang="en-US" dirty="0" smtClean="0"/>
              <a:t>To delete, check the box to the left of the recipe name then click on the black “X” on the toolbar at the top of the screen</a:t>
            </a:r>
          </a:p>
          <a:p>
            <a:endParaRPr lang="en-US" dirty="0"/>
          </a:p>
        </p:txBody>
      </p:sp>
      <p:sp>
        <p:nvSpPr>
          <p:cNvPr id="5" name="Slide Number Placeholder 4"/>
          <p:cNvSpPr>
            <a:spLocks noGrp="1"/>
          </p:cNvSpPr>
          <p:nvPr>
            <p:ph type="sldNum" sz="quarter" idx="12"/>
          </p:nvPr>
        </p:nvSpPr>
        <p:spPr/>
        <p:txBody>
          <a:bodyPr/>
          <a:lstStyle/>
          <a:p>
            <a:r>
              <a:rPr lang="en-US" dirty="0" smtClean="0"/>
              <a:t>75</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Accounting </a:t>
            </a:r>
            <a:r>
              <a:rPr lang="en-US" dirty="0" err="1" smtClean="0"/>
              <a:t>vs</a:t>
            </a:r>
            <a:r>
              <a:rPr lang="en-US" dirty="0" smtClean="0"/>
              <a:t> Control Reports</a:t>
            </a:r>
            <a:endParaRPr lang="en-US" dirty="0"/>
          </a:p>
        </p:txBody>
      </p:sp>
      <p:sp>
        <p:nvSpPr>
          <p:cNvPr id="3" name="Text Placeholder 2"/>
          <p:cNvSpPr>
            <a:spLocks noGrp="1"/>
          </p:cNvSpPr>
          <p:nvPr>
            <p:ph type="body" idx="1"/>
          </p:nvPr>
        </p:nvSpPr>
        <p:spPr>
          <a:xfrm>
            <a:off x="457200" y="1855248"/>
            <a:ext cx="4040188" cy="1040352"/>
          </a:xfrm>
        </p:spPr>
        <p:txBody>
          <a:bodyPr/>
          <a:lstStyle/>
          <a:p>
            <a:pPr algn="ctr"/>
            <a:r>
              <a:rPr lang="en-US" dirty="0" smtClean="0"/>
              <a:t>Accounting Reports</a:t>
            </a:r>
            <a:endParaRPr lang="en-US" dirty="0"/>
          </a:p>
        </p:txBody>
      </p:sp>
      <p:sp>
        <p:nvSpPr>
          <p:cNvPr id="4" name="Text Placeholder 3"/>
          <p:cNvSpPr>
            <a:spLocks noGrp="1"/>
          </p:cNvSpPr>
          <p:nvPr>
            <p:ph type="body" sz="half" idx="3"/>
          </p:nvPr>
        </p:nvSpPr>
        <p:spPr>
          <a:xfrm>
            <a:off x="4645025" y="1859757"/>
            <a:ext cx="4041775" cy="1112043"/>
          </a:xfrm>
        </p:spPr>
        <p:txBody>
          <a:bodyPr/>
          <a:lstStyle/>
          <a:p>
            <a:pPr algn="ctr"/>
            <a:r>
              <a:rPr lang="en-US" dirty="0" smtClean="0"/>
              <a:t>Control Reports</a:t>
            </a:r>
            <a:endParaRPr lang="en-US" dirty="0"/>
          </a:p>
        </p:txBody>
      </p:sp>
      <p:sp>
        <p:nvSpPr>
          <p:cNvPr id="5" name="Content Placeholder 4"/>
          <p:cNvSpPr>
            <a:spLocks noGrp="1"/>
          </p:cNvSpPr>
          <p:nvPr>
            <p:ph sz="quarter" idx="2"/>
          </p:nvPr>
        </p:nvSpPr>
        <p:spPr>
          <a:xfrm>
            <a:off x="457200" y="2971800"/>
            <a:ext cx="4040188" cy="3388520"/>
          </a:xfrm>
        </p:spPr>
        <p:txBody>
          <a:bodyPr/>
          <a:lstStyle/>
          <a:p>
            <a:r>
              <a:rPr lang="en-US" dirty="0" smtClean="0"/>
              <a:t>Inventory extension</a:t>
            </a:r>
          </a:p>
          <a:p>
            <a:r>
              <a:rPr lang="en-US" dirty="0" smtClean="0"/>
              <a:t>Cost of goods</a:t>
            </a:r>
          </a:p>
          <a:p>
            <a:r>
              <a:rPr lang="en-US" dirty="0" smtClean="0"/>
              <a:t>Purchase recaps</a:t>
            </a:r>
          </a:p>
          <a:p>
            <a:r>
              <a:rPr lang="en-US" dirty="0" smtClean="0"/>
              <a:t>Transfer activity</a:t>
            </a:r>
          </a:p>
          <a:p>
            <a:endParaRPr lang="en-US" dirty="0"/>
          </a:p>
        </p:txBody>
      </p:sp>
      <p:sp>
        <p:nvSpPr>
          <p:cNvPr id="6" name="Content Placeholder 5"/>
          <p:cNvSpPr>
            <a:spLocks noGrp="1"/>
          </p:cNvSpPr>
          <p:nvPr>
            <p:ph sz="quarter" idx="4"/>
          </p:nvPr>
        </p:nvSpPr>
        <p:spPr>
          <a:xfrm>
            <a:off x="4645025" y="2971800"/>
            <a:ext cx="4041775" cy="3388520"/>
          </a:xfrm>
        </p:spPr>
        <p:txBody>
          <a:bodyPr/>
          <a:lstStyle/>
          <a:p>
            <a:r>
              <a:rPr lang="en-US" dirty="0" smtClean="0"/>
              <a:t>Item usage</a:t>
            </a:r>
          </a:p>
          <a:p>
            <a:r>
              <a:rPr lang="en-US" dirty="0" smtClean="0"/>
              <a:t>Management summary</a:t>
            </a:r>
          </a:p>
          <a:p>
            <a:r>
              <a:rPr lang="en-US" dirty="0" smtClean="0"/>
              <a:t>Perpetual Inventory</a:t>
            </a:r>
          </a:p>
          <a:p>
            <a:r>
              <a:rPr lang="en-US" dirty="0" smtClean="0"/>
              <a:t>Inventory level variance</a:t>
            </a:r>
          </a:p>
          <a:p>
            <a:r>
              <a:rPr lang="en-US" dirty="0" smtClean="0"/>
              <a:t>What’s Hot/What’s Not</a:t>
            </a:r>
          </a:p>
          <a:p>
            <a:r>
              <a:rPr lang="en-US" dirty="0" smtClean="0"/>
              <a:t>Key item tracking (sensitive item inventory)</a:t>
            </a:r>
            <a:endParaRPr lang="en-US" dirty="0"/>
          </a:p>
        </p:txBody>
      </p:sp>
      <p:sp>
        <p:nvSpPr>
          <p:cNvPr id="8" name="Slide Number Placeholder 7"/>
          <p:cNvSpPr>
            <a:spLocks noGrp="1"/>
          </p:cNvSpPr>
          <p:nvPr>
            <p:ph type="sldNum" sz="quarter" idx="12"/>
          </p:nvPr>
        </p:nvSpPr>
        <p:spPr/>
        <p:txBody>
          <a:bodyPr/>
          <a:lstStyle/>
          <a:p>
            <a:r>
              <a:rPr lang="en-US" dirty="0" smtClean="0"/>
              <a:t>5</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Designating Key Items</a:t>
            </a:r>
            <a:endParaRPr lang="en-US" dirty="0"/>
          </a:p>
        </p:txBody>
      </p:sp>
      <p:sp>
        <p:nvSpPr>
          <p:cNvPr id="3" name="Content Placeholder 2"/>
          <p:cNvSpPr>
            <a:spLocks noGrp="1"/>
          </p:cNvSpPr>
          <p:nvPr>
            <p:ph idx="1"/>
          </p:nvPr>
        </p:nvSpPr>
        <p:spPr>
          <a:xfrm>
            <a:off x="457200" y="2286000"/>
            <a:ext cx="8229600" cy="4038600"/>
          </a:xfrm>
        </p:spPr>
        <p:txBody>
          <a:bodyPr/>
          <a:lstStyle/>
          <a:p>
            <a:r>
              <a:rPr lang="en-US" dirty="0" smtClean="0"/>
              <a:t>Designed to be used to track inventory variance of sensitive items</a:t>
            </a:r>
          </a:p>
          <a:p>
            <a:r>
              <a:rPr lang="en-US" dirty="0" smtClean="0"/>
              <a:t>Any item or recipe can be designated as a key item</a:t>
            </a:r>
          </a:p>
          <a:p>
            <a:r>
              <a:rPr lang="en-US" dirty="0" smtClean="0"/>
              <a:t>Key item template maintained by system </a:t>
            </a:r>
          </a:p>
          <a:p>
            <a:r>
              <a:rPr lang="en-US" dirty="0" smtClean="0"/>
              <a:t>Reporting available for key items only</a:t>
            </a:r>
          </a:p>
          <a:p>
            <a:r>
              <a:rPr lang="en-US" dirty="0" smtClean="0"/>
              <a:t>Tracking can be used for Financial Management Branch inspections for Internal Controls</a:t>
            </a:r>
          </a:p>
        </p:txBody>
      </p:sp>
      <p:sp>
        <p:nvSpPr>
          <p:cNvPr id="5" name="Slide Number Placeholder 4"/>
          <p:cNvSpPr>
            <a:spLocks noGrp="1"/>
          </p:cNvSpPr>
          <p:nvPr>
            <p:ph type="sldNum" sz="quarter" idx="12"/>
          </p:nvPr>
        </p:nvSpPr>
        <p:spPr/>
        <p:txBody>
          <a:bodyPr/>
          <a:lstStyle/>
          <a:p>
            <a:r>
              <a:rPr lang="en-US" dirty="0" smtClean="0"/>
              <a:t>76</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Designating Key Items</a:t>
            </a:r>
            <a:endParaRPr lang="en-US" dirty="0"/>
          </a:p>
        </p:txBody>
      </p:sp>
      <p:sp>
        <p:nvSpPr>
          <p:cNvPr id="3" name="Content Placeholder 2"/>
          <p:cNvSpPr>
            <a:spLocks noGrp="1"/>
          </p:cNvSpPr>
          <p:nvPr>
            <p:ph idx="1"/>
          </p:nvPr>
        </p:nvSpPr>
        <p:spPr>
          <a:xfrm>
            <a:off x="457200" y="2133600"/>
            <a:ext cx="8229600" cy="4191000"/>
          </a:xfrm>
        </p:spPr>
        <p:txBody>
          <a:bodyPr>
            <a:normAutofit lnSpcReduction="10000"/>
          </a:bodyPr>
          <a:lstStyle/>
          <a:p>
            <a:r>
              <a:rPr lang="en-US" dirty="0" smtClean="0"/>
              <a:t>Follow the instructions to add a new item or select the item to be designated from the </a:t>
            </a:r>
            <a:r>
              <a:rPr lang="en-US" b="1" dirty="0" smtClean="0"/>
              <a:t>Database, Elements </a:t>
            </a:r>
            <a:r>
              <a:rPr lang="en-US" dirty="0" smtClean="0"/>
              <a:t>then</a:t>
            </a:r>
            <a:r>
              <a:rPr lang="en-US" b="1" dirty="0" smtClean="0"/>
              <a:t> Items</a:t>
            </a:r>
          </a:p>
          <a:p>
            <a:r>
              <a:rPr lang="en-US" dirty="0" smtClean="0"/>
              <a:t>Under the </a:t>
            </a:r>
            <a:r>
              <a:rPr lang="en-US" b="1" dirty="0" smtClean="0"/>
              <a:t>Inventory Information </a:t>
            </a:r>
            <a:r>
              <a:rPr lang="en-US" dirty="0" smtClean="0"/>
              <a:t>section, check the box that says </a:t>
            </a:r>
            <a:r>
              <a:rPr lang="en-US" b="1" dirty="0" smtClean="0"/>
              <a:t>Key Item</a:t>
            </a:r>
            <a:endParaRPr lang="en-US" dirty="0" smtClean="0"/>
          </a:p>
          <a:p>
            <a:r>
              <a:rPr lang="en-US" dirty="0" smtClean="0"/>
              <a:t>Click </a:t>
            </a:r>
            <a:r>
              <a:rPr lang="en-US" b="1" dirty="0" smtClean="0"/>
              <a:t>Save</a:t>
            </a:r>
            <a:r>
              <a:rPr lang="en-US" dirty="0" smtClean="0"/>
              <a:t> then </a:t>
            </a:r>
            <a:r>
              <a:rPr lang="en-US" b="1" dirty="0" smtClean="0"/>
              <a:t>Close</a:t>
            </a:r>
          </a:p>
          <a:p>
            <a:endParaRPr lang="en-US" b="1" dirty="0" smtClean="0"/>
          </a:p>
          <a:p>
            <a:r>
              <a:rPr lang="en-US" dirty="0" smtClean="0"/>
              <a:t>Note: to remove an item from the Key Items, follow the same instructions above but ensure that the box is </a:t>
            </a:r>
            <a:r>
              <a:rPr lang="en-US" b="1" dirty="0" smtClean="0"/>
              <a:t>not</a:t>
            </a:r>
            <a:r>
              <a:rPr lang="en-US" dirty="0" smtClean="0"/>
              <a:t> checked</a:t>
            </a:r>
          </a:p>
          <a:p>
            <a:endParaRPr lang="en-US" dirty="0"/>
          </a:p>
        </p:txBody>
      </p:sp>
      <p:sp>
        <p:nvSpPr>
          <p:cNvPr id="5" name="Slide Number Placeholder 4"/>
          <p:cNvSpPr>
            <a:spLocks noGrp="1"/>
          </p:cNvSpPr>
          <p:nvPr>
            <p:ph type="sldNum" sz="quarter" idx="12"/>
          </p:nvPr>
        </p:nvSpPr>
        <p:spPr/>
        <p:txBody>
          <a:bodyPr/>
          <a:lstStyle/>
          <a:p>
            <a:r>
              <a:rPr lang="en-US" dirty="0" smtClean="0"/>
              <a:t>77</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Item Inventory</a:t>
            </a:r>
            <a:endParaRPr lang="en-US" dirty="0"/>
          </a:p>
        </p:txBody>
      </p:sp>
      <p:sp>
        <p:nvSpPr>
          <p:cNvPr id="3" name="Content Placeholder 2"/>
          <p:cNvSpPr>
            <a:spLocks noGrp="1"/>
          </p:cNvSpPr>
          <p:nvPr>
            <p:ph idx="1"/>
          </p:nvPr>
        </p:nvSpPr>
        <p:spPr>
          <a:xfrm>
            <a:off x="152400" y="2057400"/>
            <a:ext cx="8763000" cy="4800600"/>
          </a:xfrm>
        </p:spPr>
        <p:txBody>
          <a:bodyPr>
            <a:normAutofit fontScale="92500" lnSpcReduction="20000"/>
          </a:bodyPr>
          <a:lstStyle/>
          <a:p>
            <a:r>
              <a:rPr lang="en-US" dirty="0" smtClean="0"/>
              <a:t>To print a key (sensitive) item inventory:</a:t>
            </a:r>
          </a:p>
          <a:p>
            <a:pPr lvl="1"/>
            <a:r>
              <a:rPr lang="en-US" dirty="0" smtClean="0"/>
              <a:t>From the </a:t>
            </a:r>
            <a:r>
              <a:rPr lang="en-US" b="1" dirty="0" smtClean="0"/>
              <a:t>Main Menu</a:t>
            </a:r>
            <a:r>
              <a:rPr lang="en-US" dirty="0" smtClean="0"/>
              <a:t>, expand </a:t>
            </a:r>
            <a:r>
              <a:rPr lang="en-US" b="1" dirty="0" smtClean="0"/>
              <a:t>Reports</a:t>
            </a:r>
            <a:r>
              <a:rPr lang="en-US" dirty="0" smtClean="0"/>
              <a:t>, click on </a:t>
            </a:r>
            <a:r>
              <a:rPr lang="en-US" b="1" dirty="0" smtClean="0"/>
              <a:t>Input Forms</a:t>
            </a:r>
            <a:r>
              <a:rPr lang="en-US" dirty="0" smtClean="0"/>
              <a:t>.</a:t>
            </a:r>
          </a:p>
          <a:p>
            <a:pPr lvl="1"/>
            <a:r>
              <a:rPr lang="en-US" dirty="0" smtClean="0"/>
              <a:t>Click </a:t>
            </a:r>
            <a:r>
              <a:rPr lang="en-US" b="1" dirty="0" smtClean="0"/>
              <a:t>Inventory Form</a:t>
            </a:r>
          </a:p>
          <a:p>
            <a:pPr lvl="1"/>
            <a:r>
              <a:rPr lang="en-US" dirty="0" smtClean="0"/>
              <a:t>Use the drop down arrow and select </a:t>
            </a:r>
            <a:r>
              <a:rPr lang="en-US" b="1" dirty="0" smtClean="0"/>
              <a:t>Key Items Only</a:t>
            </a:r>
            <a:r>
              <a:rPr lang="en-US" dirty="0" smtClean="0"/>
              <a:t>. Click </a:t>
            </a:r>
            <a:r>
              <a:rPr lang="en-US" b="1" dirty="0" smtClean="0"/>
              <a:t>Next</a:t>
            </a:r>
          </a:p>
          <a:p>
            <a:pPr lvl="1"/>
            <a:r>
              <a:rPr lang="en-US" dirty="0" smtClean="0"/>
              <a:t>Select any additional settings you want by clicking the radio button to the left. Click </a:t>
            </a:r>
            <a:r>
              <a:rPr lang="en-US" b="1" dirty="0" smtClean="0"/>
              <a:t>Next</a:t>
            </a:r>
            <a:r>
              <a:rPr lang="en-US" dirty="0" smtClean="0"/>
              <a:t>.</a:t>
            </a:r>
          </a:p>
          <a:p>
            <a:pPr lvl="1"/>
            <a:r>
              <a:rPr lang="en-US" b="1" dirty="0" smtClean="0"/>
              <a:t>Do not include Barcodes</a:t>
            </a:r>
            <a:r>
              <a:rPr lang="en-US" dirty="0" smtClean="0"/>
              <a:t> is the default and is typically selected. Click </a:t>
            </a:r>
            <a:r>
              <a:rPr lang="en-US" b="1" dirty="0" smtClean="0"/>
              <a:t>Next</a:t>
            </a:r>
            <a:r>
              <a:rPr lang="en-US" dirty="0" smtClean="0"/>
              <a:t>.</a:t>
            </a:r>
          </a:p>
          <a:p>
            <a:pPr lvl="1"/>
            <a:r>
              <a:rPr lang="en-US" dirty="0" smtClean="0"/>
              <a:t>Change the radio button for file format to </a:t>
            </a:r>
            <a:r>
              <a:rPr lang="en-US" b="1" dirty="0" smtClean="0"/>
              <a:t>Adobe Acrobat</a:t>
            </a:r>
            <a:endParaRPr lang="en-US" dirty="0" smtClean="0"/>
          </a:p>
          <a:p>
            <a:pPr lvl="1"/>
            <a:r>
              <a:rPr lang="en-US" dirty="0" smtClean="0"/>
              <a:t>Click </a:t>
            </a:r>
            <a:r>
              <a:rPr lang="en-US" b="1" dirty="0" smtClean="0"/>
              <a:t> Submit </a:t>
            </a:r>
            <a:r>
              <a:rPr lang="en-US" dirty="0" smtClean="0"/>
              <a:t>and then </a:t>
            </a:r>
            <a:r>
              <a:rPr lang="en-US" b="1" dirty="0" smtClean="0"/>
              <a:t>Submit</a:t>
            </a:r>
            <a:r>
              <a:rPr lang="en-US" dirty="0" smtClean="0"/>
              <a:t> again</a:t>
            </a:r>
          </a:p>
          <a:p>
            <a:pPr lvl="1"/>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pPr lvl="1"/>
            <a:r>
              <a:rPr lang="en-US" dirty="0" smtClean="0"/>
              <a:t>Click the name of the report after the status has updated to ‘Done’ to load the report in the browser</a:t>
            </a:r>
          </a:p>
        </p:txBody>
      </p:sp>
      <p:sp>
        <p:nvSpPr>
          <p:cNvPr id="5" name="Slide Number Placeholder 4"/>
          <p:cNvSpPr>
            <a:spLocks noGrp="1"/>
          </p:cNvSpPr>
          <p:nvPr>
            <p:ph type="sldNum" sz="quarter" idx="12"/>
          </p:nvPr>
        </p:nvSpPr>
        <p:spPr/>
        <p:txBody>
          <a:bodyPr/>
          <a:lstStyle/>
          <a:p>
            <a:r>
              <a:rPr lang="en-US" dirty="0" smtClean="0"/>
              <a:t>78</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Process</a:t>
            </a:r>
            <a:endParaRPr lang="en-US" dirty="0"/>
          </a:p>
        </p:txBody>
      </p:sp>
      <p:sp>
        <p:nvSpPr>
          <p:cNvPr id="3" name="Content Placeholder 2"/>
          <p:cNvSpPr>
            <a:spLocks noGrp="1"/>
          </p:cNvSpPr>
          <p:nvPr>
            <p:ph idx="1"/>
          </p:nvPr>
        </p:nvSpPr>
        <p:spPr/>
        <p:txBody>
          <a:bodyPr/>
          <a:lstStyle/>
          <a:p>
            <a:r>
              <a:rPr lang="en-US" dirty="0" smtClean="0"/>
              <a:t>Inventory Methods</a:t>
            </a:r>
          </a:p>
          <a:p>
            <a:r>
              <a:rPr lang="en-US" dirty="0" smtClean="0"/>
              <a:t>Inventory Templates</a:t>
            </a:r>
          </a:p>
          <a:p>
            <a:r>
              <a:rPr lang="en-US" dirty="0" smtClean="0"/>
              <a:t>Printing Inventory Forms</a:t>
            </a:r>
          </a:p>
          <a:p>
            <a:r>
              <a:rPr lang="en-US" dirty="0" smtClean="0"/>
              <a:t>Entering Inventories</a:t>
            </a:r>
          </a:p>
          <a:p>
            <a:r>
              <a:rPr lang="en-US" dirty="0" smtClean="0"/>
              <a:t>FMP Introduction</a:t>
            </a:r>
          </a:p>
          <a:p>
            <a:r>
              <a:rPr lang="en-US" dirty="0" smtClean="0"/>
              <a:t>Shelf Order Templates</a:t>
            </a:r>
          </a:p>
          <a:p>
            <a:endParaRPr lang="en-US" dirty="0"/>
          </a:p>
        </p:txBody>
      </p:sp>
      <p:sp>
        <p:nvSpPr>
          <p:cNvPr id="5" name="Slide Number Placeholder 4"/>
          <p:cNvSpPr>
            <a:spLocks noGrp="1"/>
          </p:cNvSpPr>
          <p:nvPr>
            <p:ph type="sldNum" sz="quarter" idx="12"/>
          </p:nvPr>
        </p:nvSpPr>
        <p:spPr/>
        <p:txBody>
          <a:bodyPr/>
          <a:lstStyle/>
          <a:p>
            <a:r>
              <a:rPr lang="en-US" dirty="0" smtClean="0"/>
              <a:t>79</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a:t>
            </a:r>
            <a:endParaRPr lang="en-US" dirty="0"/>
          </a:p>
        </p:txBody>
      </p:sp>
      <p:sp>
        <p:nvSpPr>
          <p:cNvPr id="3" name="Content Placeholder 2"/>
          <p:cNvSpPr>
            <a:spLocks noGrp="1"/>
          </p:cNvSpPr>
          <p:nvPr>
            <p:ph idx="1"/>
          </p:nvPr>
        </p:nvSpPr>
        <p:spPr/>
        <p:txBody>
          <a:bodyPr/>
          <a:lstStyle/>
          <a:p>
            <a:r>
              <a:rPr lang="en-US" dirty="0" smtClean="0"/>
              <a:t>Items included in an inventory count are updated based on values entered on the physical count form</a:t>
            </a:r>
          </a:p>
          <a:p>
            <a:r>
              <a:rPr lang="en-US" dirty="0" smtClean="0"/>
              <a:t>Items not included in an inventory count continue with on-hand perpetual values</a:t>
            </a:r>
          </a:p>
          <a:p>
            <a:r>
              <a:rPr lang="en-US" dirty="0" smtClean="0"/>
              <a:t>Default inventory values print on inventory forms and can be overridden on any inventory count </a:t>
            </a:r>
          </a:p>
          <a:p>
            <a:r>
              <a:rPr lang="en-US" dirty="0" smtClean="0"/>
              <a:t>Fixed inventory values do not print on inventory forms. The default values can be changed by modifying the item in the database.</a:t>
            </a:r>
            <a:endParaRPr lang="en-US" dirty="0"/>
          </a:p>
        </p:txBody>
      </p:sp>
      <p:sp>
        <p:nvSpPr>
          <p:cNvPr id="5" name="Slide Number Placeholder 4"/>
          <p:cNvSpPr>
            <a:spLocks noGrp="1"/>
          </p:cNvSpPr>
          <p:nvPr>
            <p:ph type="sldNum" sz="quarter" idx="12"/>
          </p:nvPr>
        </p:nvSpPr>
        <p:spPr/>
        <p:txBody>
          <a:bodyPr/>
          <a:lstStyle/>
          <a:p>
            <a:r>
              <a:rPr lang="en-US" dirty="0" smtClean="0"/>
              <a:t>80</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Scope Definition</a:t>
            </a:r>
            <a:endParaRPr lang="en-US" dirty="0"/>
          </a:p>
        </p:txBody>
      </p:sp>
      <p:sp>
        <p:nvSpPr>
          <p:cNvPr id="3" name="Content Placeholder 2"/>
          <p:cNvSpPr>
            <a:spLocks noGrp="1"/>
          </p:cNvSpPr>
          <p:nvPr>
            <p:ph idx="1"/>
          </p:nvPr>
        </p:nvSpPr>
        <p:spPr/>
        <p:txBody>
          <a:bodyPr/>
          <a:lstStyle/>
          <a:p>
            <a:r>
              <a:rPr lang="en-US" b="1" dirty="0" smtClean="0"/>
              <a:t>Full</a:t>
            </a:r>
            <a:r>
              <a:rPr lang="en-US" dirty="0" smtClean="0"/>
              <a:t> – Includes all items. A zero inventory value is assumed for any item not counted</a:t>
            </a:r>
          </a:p>
          <a:p>
            <a:endParaRPr lang="en-US" dirty="0" smtClean="0"/>
          </a:p>
          <a:p>
            <a:r>
              <a:rPr lang="en-US" b="1" dirty="0" smtClean="0"/>
              <a:t>Partial</a:t>
            </a:r>
            <a:r>
              <a:rPr lang="en-US" dirty="0" smtClean="0"/>
              <a:t> – Includes all items. For those items not counted; the perpetual inventory engine will calculate an inventory value</a:t>
            </a:r>
            <a:endParaRPr lang="en-US" b="1" dirty="0"/>
          </a:p>
        </p:txBody>
      </p:sp>
      <p:sp>
        <p:nvSpPr>
          <p:cNvPr id="5" name="Slide Number Placeholder 4"/>
          <p:cNvSpPr>
            <a:spLocks noGrp="1"/>
          </p:cNvSpPr>
          <p:nvPr>
            <p:ph type="sldNum" sz="quarter" idx="12"/>
          </p:nvPr>
        </p:nvSpPr>
        <p:spPr/>
        <p:txBody>
          <a:bodyPr/>
          <a:lstStyle/>
          <a:p>
            <a:r>
              <a:rPr lang="en-US" dirty="0" smtClean="0"/>
              <a:t>81</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Designation Options</a:t>
            </a:r>
            <a:endParaRPr lang="en-US" dirty="0"/>
          </a:p>
        </p:txBody>
      </p:sp>
      <p:sp>
        <p:nvSpPr>
          <p:cNvPr id="3" name="Content Placeholder 2"/>
          <p:cNvSpPr>
            <a:spLocks noGrp="1"/>
          </p:cNvSpPr>
          <p:nvPr>
            <p:ph idx="1"/>
          </p:nvPr>
        </p:nvSpPr>
        <p:spPr/>
        <p:txBody>
          <a:bodyPr/>
          <a:lstStyle/>
          <a:p>
            <a:r>
              <a:rPr lang="en-US" b="1" dirty="0" smtClean="0"/>
              <a:t>Site-wide</a:t>
            </a:r>
            <a:r>
              <a:rPr lang="en-US" dirty="0" smtClean="0"/>
              <a:t> – Includes items in all locations and all Profit Centers</a:t>
            </a:r>
          </a:p>
          <a:p>
            <a:r>
              <a:rPr lang="en-US" b="1" dirty="0" smtClean="0"/>
              <a:t>Profit Center</a:t>
            </a:r>
            <a:r>
              <a:rPr lang="en-US" dirty="0" smtClean="0"/>
              <a:t> – Includes items in all locations within a Profit Center</a:t>
            </a:r>
          </a:p>
          <a:p>
            <a:r>
              <a:rPr lang="en-US" b="1" dirty="0" smtClean="0"/>
              <a:t>Miscellaneous</a:t>
            </a:r>
            <a:r>
              <a:rPr lang="en-US" dirty="0" smtClean="0"/>
              <a:t> – Includes items in any location or Profit Center</a:t>
            </a:r>
          </a:p>
          <a:p>
            <a:r>
              <a:rPr lang="en-US" b="1" dirty="0" smtClean="0"/>
              <a:t>Key Item</a:t>
            </a:r>
            <a:r>
              <a:rPr lang="en-US" dirty="0" smtClean="0"/>
              <a:t> – Includes only those items identified as Key (sensitive) Items</a:t>
            </a:r>
            <a:endParaRPr lang="en-US" b="1" dirty="0"/>
          </a:p>
        </p:txBody>
      </p:sp>
      <p:sp>
        <p:nvSpPr>
          <p:cNvPr id="5" name="Slide Number Placeholder 4"/>
          <p:cNvSpPr>
            <a:spLocks noGrp="1"/>
          </p:cNvSpPr>
          <p:nvPr>
            <p:ph type="sldNum" sz="quarter" idx="12"/>
          </p:nvPr>
        </p:nvSpPr>
        <p:spPr/>
        <p:txBody>
          <a:bodyPr/>
          <a:lstStyle/>
          <a:p>
            <a:r>
              <a:rPr lang="en-US" dirty="0" smtClean="0"/>
              <a:t>82</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 Spot Count</a:t>
            </a:r>
            <a:endParaRPr lang="en-US" dirty="0"/>
          </a:p>
        </p:txBody>
      </p:sp>
      <p:sp>
        <p:nvSpPr>
          <p:cNvPr id="3" name="Content Placeholder 2"/>
          <p:cNvSpPr>
            <a:spLocks noGrp="1"/>
          </p:cNvSpPr>
          <p:nvPr>
            <p:ph idx="1"/>
          </p:nvPr>
        </p:nvSpPr>
        <p:spPr>
          <a:xfrm>
            <a:off x="457200" y="2209800"/>
            <a:ext cx="8229600" cy="4114800"/>
          </a:xfrm>
        </p:spPr>
        <p:txBody>
          <a:bodyPr/>
          <a:lstStyle/>
          <a:p>
            <a:r>
              <a:rPr lang="en-US" dirty="0" smtClean="0"/>
              <a:t>Quick entry to adjust the perpetual inventory of an item in a specific location</a:t>
            </a:r>
          </a:p>
          <a:p>
            <a:endParaRPr lang="en-US" dirty="0" smtClean="0"/>
          </a:p>
          <a:p>
            <a:r>
              <a:rPr lang="en-US" dirty="0" smtClean="0"/>
              <a:t>On-hand value for that item in that location will be reset to the spot count amount</a:t>
            </a:r>
          </a:p>
          <a:p>
            <a:endParaRPr lang="en-US" dirty="0" smtClean="0"/>
          </a:p>
          <a:p>
            <a:r>
              <a:rPr lang="en-US" dirty="0" smtClean="0"/>
              <a:t>Allows for easy entry of inventory count for a single item</a:t>
            </a:r>
            <a:endParaRPr lang="en-US" dirty="0"/>
          </a:p>
        </p:txBody>
      </p:sp>
      <p:sp>
        <p:nvSpPr>
          <p:cNvPr id="5" name="Slide Number Placeholder 4"/>
          <p:cNvSpPr>
            <a:spLocks noGrp="1"/>
          </p:cNvSpPr>
          <p:nvPr>
            <p:ph type="sldNum" sz="quarter" idx="12"/>
          </p:nvPr>
        </p:nvSpPr>
        <p:spPr/>
        <p:txBody>
          <a:bodyPr/>
          <a:lstStyle/>
          <a:p>
            <a:r>
              <a:rPr lang="en-US" dirty="0" smtClean="0"/>
              <a:t>83</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Inventory Template Options </a:t>
            </a:r>
            <a:endParaRPr lang="en-US" dirty="0"/>
          </a:p>
        </p:txBody>
      </p:sp>
      <p:sp>
        <p:nvSpPr>
          <p:cNvPr id="3" name="Content Placeholder 2"/>
          <p:cNvSpPr>
            <a:spLocks noGrp="1"/>
          </p:cNvSpPr>
          <p:nvPr>
            <p:ph idx="1"/>
          </p:nvPr>
        </p:nvSpPr>
        <p:spPr/>
        <p:txBody>
          <a:bodyPr/>
          <a:lstStyle/>
          <a:p>
            <a:r>
              <a:rPr lang="en-US" dirty="0" smtClean="0"/>
              <a:t>System generated templates</a:t>
            </a:r>
          </a:p>
          <a:p>
            <a:pPr lvl="1"/>
            <a:r>
              <a:rPr lang="en-US" dirty="0" smtClean="0"/>
              <a:t>Alphabetic by location </a:t>
            </a:r>
          </a:p>
          <a:p>
            <a:pPr lvl="1"/>
            <a:r>
              <a:rPr lang="en-US" dirty="0" smtClean="0"/>
              <a:t>Alphabetic by report group</a:t>
            </a:r>
          </a:p>
          <a:p>
            <a:pPr lvl="1"/>
            <a:r>
              <a:rPr lang="en-US" dirty="0" smtClean="0"/>
              <a:t>Maintained by the system</a:t>
            </a:r>
          </a:p>
          <a:p>
            <a:pPr lvl="1"/>
            <a:endParaRPr lang="en-US" dirty="0" smtClean="0"/>
          </a:p>
          <a:p>
            <a:r>
              <a:rPr lang="en-US" dirty="0" smtClean="0"/>
              <a:t>User-sequenced templates</a:t>
            </a:r>
          </a:p>
          <a:p>
            <a:pPr lvl="1"/>
            <a:r>
              <a:rPr lang="en-US" dirty="0" smtClean="0"/>
              <a:t>Shelf Order</a:t>
            </a:r>
          </a:p>
          <a:p>
            <a:pPr lvl="1"/>
            <a:r>
              <a:rPr lang="en-US" dirty="0" smtClean="0"/>
              <a:t>Mix-and-Match alphabetic</a:t>
            </a:r>
          </a:p>
          <a:p>
            <a:pPr lvl="1"/>
            <a:r>
              <a:rPr lang="en-US" dirty="0" smtClean="0"/>
              <a:t>Built and maintained/updated by the user</a:t>
            </a:r>
            <a:endParaRPr lang="en-US" dirty="0"/>
          </a:p>
        </p:txBody>
      </p:sp>
      <p:sp>
        <p:nvSpPr>
          <p:cNvPr id="5" name="Slide Number Placeholder 4"/>
          <p:cNvSpPr>
            <a:spLocks noGrp="1"/>
          </p:cNvSpPr>
          <p:nvPr>
            <p:ph type="sldNum" sz="quarter" idx="12"/>
          </p:nvPr>
        </p:nvSpPr>
        <p:spPr/>
        <p:txBody>
          <a:bodyPr/>
          <a:lstStyle/>
          <a:p>
            <a:r>
              <a:rPr lang="en-US" dirty="0" smtClean="0"/>
              <a:t>84</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Inventory – Printing Input Form</a:t>
            </a:r>
            <a:endParaRPr lang="en-US" dirty="0"/>
          </a:p>
        </p:txBody>
      </p:sp>
      <p:sp>
        <p:nvSpPr>
          <p:cNvPr id="3" name="Content Placeholder 2"/>
          <p:cNvSpPr>
            <a:spLocks noGrp="1"/>
          </p:cNvSpPr>
          <p:nvPr>
            <p:ph idx="1"/>
          </p:nvPr>
        </p:nvSpPr>
        <p:spPr>
          <a:xfrm>
            <a:off x="0" y="1752600"/>
            <a:ext cx="9144000" cy="5105400"/>
          </a:xfrm>
        </p:spPr>
        <p:txBody>
          <a:bodyPr>
            <a:normAutofit fontScale="85000" lnSpcReduction="20000"/>
          </a:bodyPr>
          <a:lstStyle/>
          <a:p>
            <a:r>
              <a:rPr lang="en-US" dirty="0" smtClean="0"/>
              <a:t>To print the Inventory Input Form:</a:t>
            </a:r>
          </a:p>
          <a:p>
            <a:pPr lvl="1"/>
            <a:r>
              <a:rPr lang="en-US" dirty="0" smtClean="0"/>
              <a:t>From the </a:t>
            </a:r>
            <a:r>
              <a:rPr lang="en-US" b="1" dirty="0" smtClean="0"/>
              <a:t>Main Menu</a:t>
            </a:r>
            <a:r>
              <a:rPr lang="en-US" dirty="0" smtClean="0"/>
              <a:t>, expand </a:t>
            </a:r>
            <a:r>
              <a:rPr lang="en-US" b="1" dirty="0" smtClean="0"/>
              <a:t>Reports</a:t>
            </a:r>
            <a:r>
              <a:rPr lang="en-US" dirty="0" smtClean="0"/>
              <a:t> and then click </a:t>
            </a:r>
            <a:r>
              <a:rPr lang="en-US" b="1" dirty="0" smtClean="0"/>
              <a:t>Input Form</a:t>
            </a:r>
          </a:p>
          <a:p>
            <a:pPr lvl="1"/>
            <a:r>
              <a:rPr lang="en-US" dirty="0" smtClean="0"/>
              <a:t>Click the </a:t>
            </a:r>
            <a:r>
              <a:rPr lang="en-US" b="1" dirty="0" smtClean="0"/>
              <a:t>Inventory Form</a:t>
            </a:r>
          </a:p>
          <a:p>
            <a:pPr lvl="1"/>
            <a:r>
              <a:rPr lang="en-US" dirty="0" smtClean="0"/>
              <a:t>Choose the </a:t>
            </a:r>
            <a:r>
              <a:rPr lang="en-US" b="1" dirty="0" smtClean="0"/>
              <a:t>Alphabetical by Location</a:t>
            </a:r>
            <a:r>
              <a:rPr lang="en-US" dirty="0" smtClean="0"/>
              <a:t> from the drop down menu, click </a:t>
            </a:r>
            <a:r>
              <a:rPr lang="en-US" b="1" dirty="0" smtClean="0"/>
              <a:t>Next</a:t>
            </a:r>
          </a:p>
          <a:p>
            <a:pPr lvl="1"/>
            <a:r>
              <a:rPr lang="en-US" dirty="0" smtClean="0"/>
              <a:t>Make sure the radio button for </a:t>
            </a:r>
            <a:r>
              <a:rPr lang="en-US" b="1" dirty="0" smtClean="0"/>
              <a:t>All Inventory Locations</a:t>
            </a:r>
            <a:r>
              <a:rPr lang="en-US" dirty="0" smtClean="0"/>
              <a:t> is selected, click </a:t>
            </a:r>
            <a:r>
              <a:rPr lang="en-US" b="1" dirty="0" smtClean="0"/>
              <a:t>Next</a:t>
            </a:r>
            <a:endParaRPr lang="en-US" dirty="0" smtClean="0"/>
          </a:p>
          <a:p>
            <a:pPr lvl="1"/>
            <a:r>
              <a:rPr lang="en-US" dirty="0" smtClean="0"/>
              <a:t>Check the boxes for the following options: </a:t>
            </a:r>
            <a:r>
              <a:rPr lang="en-US" b="1" dirty="0" smtClean="0"/>
              <a:t>Show Cost, Show Beginning Inventory and Page Break After Each Group</a:t>
            </a:r>
            <a:r>
              <a:rPr lang="en-US" dirty="0" smtClean="0"/>
              <a:t>, then click </a:t>
            </a:r>
            <a:r>
              <a:rPr lang="en-US" b="1" dirty="0" smtClean="0"/>
              <a:t>Next</a:t>
            </a:r>
          </a:p>
          <a:p>
            <a:pPr lvl="1"/>
            <a:r>
              <a:rPr lang="en-US" b="1" dirty="0" smtClean="0"/>
              <a:t>Do not include Barcodes</a:t>
            </a:r>
            <a:r>
              <a:rPr lang="en-US" dirty="0" smtClean="0"/>
              <a:t> is the default and is typically selected. Click </a:t>
            </a:r>
            <a:r>
              <a:rPr lang="en-US" b="1" dirty="0" smtClean="0"/>
              <a:t>Next</a:t>
            </a:r>
            <a:r>
              <a:rPr lang="en-US" dirty="0" smtClean="0"/>
              <a:t>.</a:t>
            </a:r>
          </a:p>
          <a:p>
            <a:pPr lvl="1"/>
            <a:r>
              <a:rPr lang="en-US" dirty="0" smtClean="0"/>
              <a:t>Change the radio button for file format to </a:t>
            </a:r>
            <a:r>
              <a:rPr lang="en-US" b="1" dirty="0" smtClean="0"/>
              <a:t>Adobe Acrobat</a:t>
            </a:r>
            <a:endParaRPr lang="en-US" dirty="0" smtClean="0"/>
          </a:p>
          <a:p>
            <a:pPr lvl="1"/>
            <a:r>
              <a:rPr lang="en-US" dirty="0" smtClean="0"/>
              <a:t>Click </a:t>
            </a:r>
            <a:r>
              <a:rPr lang="en-US" b="1" dirty="0" smtClean="0"/>
              <a:t> Submit </a:t>
            </a:r>
            <a:r>
              <a:rPr lang="en-US" dirty="0" smtClean="0"/>
              <a:t>and then </a:t>
            </a:r>
            <a:r>
              <a:rPr lang="en-US" b="1" dirty="0" smtClean="0"/>
              <a:t>Submit</a:t>
            </a:r>
            <a:r>
              <a:rPr lang="en-US" dirty="0" smtClean="0"/>
              <a:t> again</a:t>
            </a:r>
          </a:p>
          <a:p>
            <a:pPr lvl="1"/>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pPr lvl="1"/>
            <a:r>
              <a:rPr lang="en-US" dirty="0" smtClean="0"/>
              <a:t>Click the name of the report after the status has updated to ‘Done’ to load the report in the browser</a:t>
            </a:r>
          </a:p>
        </p:txBody>
      </p:sp>
      <p:sp>
        <p:nvSpPr>
          <p:cNvPr id="5" name="Slide Number Placeholder 4"/>
          <p:cNvSpPr>
            <a:spLocks noGrp="1"/>
          </p:cNvSpPr>
          <p:nvPr>
            <p:ph type="sldNum" sz="quarter" idx="12"/>
          </p:nvPr>
        </p:nvSpPr>
        <p:spPr/>
        <p:txBody>
          <a:bodyPr/>
          <a:lstStyle/>
          <a:p>
            <a:r>
              <a:rPr lang="en-US" dirty="0" smtClean="0"/>
              <a:t>85</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FoodTrak Acronyms and Terms</a:t>
            </a:r>
            <a:endParaRPr lang="en-US" dirty="0"/>
          </a:p>
        </p:txBody>
      </p:sp>
      <p:sp>
        <p:nvSpPr>
          <p:cNvPr id="8" name="Content Placeholder 7"/>
          <p:cNvSpPr>
            <a:spLocks noGrp="1"/>
          </p:cNvSpPr>
          <p:nvPr>
            <p:ph idx="1"/>
          </p:nvPr>
        </p:nvSpPr>
        <p:spPr/>
        <p:txBody>
          <a:bodyPr>
            <a:normAutofit/>
          </a:bodyPr>
          <a:lstStyle/>
          <a:p>
            <a:r>
              <a:rPr lang="en-US" dirty="0" smtClean="0"/>
              <a:t>Site-Houses a database of vendors, items, recipes and transactions, The scope of the database is determined by the type of resources allocated to it.</a:t>
            </a:r>
          </a:p>
          <a:p>
            <a:r>
              <a:rPr lang="en-US" dirty="0" smtClean="0"/>
              <a:t>Resources-Represent business areas within a site that need to enter transactions into FoodTrak. Ex. Profit/Cost Centers, Ordering Affiliates, Stands…</a:t>
            </a:r>
          </a:p>
          <a:p>
            <a:r>
              <a:rPr lang="en-US" dirty="0" smtClean="0"/>
              <a:t>Concurrent Users-Number of users licensed to use FoodTrak at the same time</a:t>
            </a:r>
          </a:p>
          <a:p>
            <a:r>
              <a:rPr lang="en-US" dirty="0" smtClean="0"/>
              <a:t>Interface-Software which enables interaction between FoodTrak and other automated systems</a:t>
            </a:r>
          </a:p>
          <a:p>
            <a:pPr>
              <a:buNone/>
            </a:pPr>
            <a:endParaRPr lang="en-US" dirty="0" smtClean="0"/>
          </a:p>
        </p:txBody>
      </p:sp>
      <p:sp>
        <p:nvSpPr>
          <p:cNvPr id="5" name="Slide Number Placeholder 4"/>
          <p:cNvSpPr>
            <a:spLocks noGrp="1"/>
          </p:cNvSpPr>
          <p:nvPr>
            <p:ph type="sldNum" sz="quarter" idx="12"/>
          </p:nvPr>
        </p:nvSpPr>
        <p:spPr/>
        <p:txBody>
          <a:bodyPr/>
          <a:lstStyle/>
          <a:p>
            <a:r>
              <a:rPr lang="en-US" dirty="0" smtClean="0"/>
              <a:t>6</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an Inventory</a:t>
            </a:r>
            <a:endParaRPr lang="en-US" dirty="0"/>
          </a:p>
        </p:txBody>
      </p:sp>
      <p:sp>
        <p:nvSpPr>
          <p:cNvPr id="3" name="Content Placeholder 2"/>
          <p:cNvSpPr>
            <a:spLocks noGrp="1"/>
          </p:cNvSpPr>
          <p:nvPr>
            <p:ph idx="1"/>
          </p:nvPr>
        </p:nvSpPr>
        <p:spPr>
          <a:xfrm>
            <a:off x="0" y="1905000"/>
            <a:ext cx="9144000" cy="4953000"/>
          </a:xfrm>
        </p:spPr>
        <p:txBody>
          <a:bodyPr>
            <a:normAutofit fontScale="92500" lnSpcReduction="10000"/>
          </a:bodyPr>
          <a:lstStyle/>
          <a:p>
            <a:r>
              <a:rPr lang="en-US" dirty="0" smtClean="0"/>
              <a:t>Create a new inventory form </a:t>
            </a:r>
          </a:p>
          <a:p>
            <a:r>
              <a:rPr lang="en-US" dirty="0" smtClean="0"/>
              <a:t>Select the template that was used for counting</a:t>
            </a:r>
          </a:p>
          <a:p>
            <a:r>
              <a:rPr lang="en-US" dirty="0" smtClean="0"/>
              <a:t>Fill out the inventory form</a:t>
            </a:r>
          </a:p>
          <a:p>
            <a:pPr lvl="1"/>
            <a:r>
              <a:rPr lang="en-US" dirty="0" smtClean="0"/>
              <a:t>Enter counts</a:t>
            </a:r>
          </a:p>
          <a:p>
            <a:pPr lvl="1"/>
            <a:r>
              <a:rPr lang="en-US" dirty="0" smtClean="0"/>
              <a:t>Add new items/units to database as necessary</a:t>
            </a:r>
          </a:p>
          <a:p>
            <a:pPr lvl="1"/>
            <a:r>
              <a:rPr lang="en-US" dirty="0" smtClean="0"/>
              <a:t>Make and corrections as necessary</a:t>
            </a:r>
          </a:p>
          <a:p>
            <a:pPr lvl="1"/>
            <a:r>
              <a:rPr lang="en-US" dirty="0" smtClean="0"/>
              <a:t>Update the template as necessary</a:t>
            </a:r>
          </a:p>
          <a:p>
            <a:r>
              <a:rPr lang="en-US" dirty="0" smtClean="0"/>
              <a:t>Use special features </a:t>
            </a:r>
            <a:r>
              <a:rPr lang="en-US" smtClean="0"/>
              <a:t>as necessary</a:t>
            </a:r>
            <a:endParaRPr lang="en-US" dirty="0" smtClean="0"/>
          </a:p>
          <a:p>
            <a:pPr lvl="1"/>
            <a:r>
              <a:rPr lang="en-US" dirty="0" smtClean="0"/>
              <a:t>Price override function</a:t>
            </a:r>
          </a:p>
          <a:p>
            <a:pPr lvl="1"/>
            <a:r>
              <a:rPr lang="en-US" dirty="0" smtClean="0"/>
              <a:t>Designate as full inventory to facilitate closing inventory period</a:t>
            </a:r>
          </a:p>
          <a:p>
            <a:pPr lvl="1"/>
            <a:r>
              <a:rPr lang="en-US" dirty="0" smtClean="0"/>
              <a:t>Assign for, to period end date/time (23:59)</a:t>
            </a:r>
          </a:p>
          <a:p>
            <a:r>
              <a:rPr lang="en-US" dirty="0" smtClean="0"/>
              <a:t>Complete or pause inventory form</a:t>
            </a:r>
            <a:endParaRPr lang="en-US" dirty="0"/>
          </a:p>
        </p:txBody>
      </p:sp>
      <p:sp>
        <p:nvSpPr>
          <p:cNvPr id="5" name="Slide Number Placeholder 4"/>
          <p:cNvSpPr>
            <a:spLocks noGrp="1"/>
          </p:cNvSpPr>
          <p:nvPr>
            <p:ph type="sldNum" sz="quarter" idx="12"/>
          </p:nvPr>
        </p:nvSpPr>
        <p:spPr/>
        <p:txBody>
          <a:bodyPr/>
          <a:lstStyle/>
          <a:p>
            <a:r>
              <a:rPr lang="en-US" dirty="0" smtClean="0"/>
              <a:t>86</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an Opening Inventory</a:t>
            </a:r>
            <a:endParaRPr lang="en-US" dirty="0"/>
          </a:p>
        </p:txBody>
      </p:sp>
      <p:sp>
        <p:nvSpPr>
          <p:cNvPr id="3" name="Content Placeholder 2"/>
          <p:cNvSpPr>
            <a:spLocks noGrp="1"/>
          </p:cNvSpPr>
          <p:nvPr>
            <p:ph idx="1"/>
          </p:nvPr>
        </p:nvSpPr>
        <p:spPr>
          <a:xfrm>
            <a:off x="0" y="1935480"/>
            <a:ext cx="8915400" cy="4922520"/>
          </a:xfrm>
        </p:spPr>
        <p:txBody>
          <a:bodyPr>
            <a:normAutofit fontScale="92500" lnSpcReduction="10000"/>
          </a:bodyPr>
          <a:lstStyle/>
          <a:p>
            <a:r>
              <a:rPr lang="en-US" dirty="0" smtClean="0"/>
              <a:t>To create a new inventory form and enter item counts:</a:t>
            </a:r>
          </a:p>
          <a:p>
            <a:pPr lvl="1"/>
            <a:r>
              <a:rPr lang="en-US" dirty="0" smtClean="0"/>
              <a:t>To begin manual entry of an inventory form, from the </a:t>
            </a:r>
            <a:r>
              <a:rPr lang="en-US" b="1" dirty="0" smtClean="0"/>
              <a:t>Main Menu</a:t>
            </a:r>
            <a:r>
              <a:rPr lang="en-US" dirty="0" smtClean="0"/>
              <a:t>, expand </a:t>
            </a:r>
            <a:r>
              <a:rPr lang="en-US" b="1" dirty="0" smtClean="0"/>
              <a:t>Data Entry</a:t>
            </a:r>
            <a:r>
              <a:rPr lang="en-US" dirty="0" smtClean="0"/>
              <a:t> and then click </a:t>
            </a:r>
            <a:r>
              <a:rPr lang="en-US" b="1" dirty="0" smtClean="0"/>
              <a:t>Inventories</a:t>
            </a:r>
            <a:endParaRPr lang="en-US" dirty="0" smtClean="0"/>
          </a:p>
          <a:p>
            <a:pPr lvl="1"/>
            <a:r>
              <a:rPr lang="en-US" dirty="0" smtClean="0"/>
              <a:t>Click on </a:t>
            </a:r>
            <a:r>
              <a:rPr lang="en-US" b="1" dirty="0" smtClean="0"/>
              <a:t>Inventory Entry Form</a:t>
            </a:r>
            <a:r>
              <a:rPr lang="en-US" dirty="0" smtClean="0"/>
              <a:t> then click on the </a:t>
            </a:r>
            <a:r>
              <a:rPr lang="en-US" b="1" dirty="0" smtClean="0"/>
              <a:t>Create </a:t>
            </a:r>
            <a:r>
              <a:rPr lang="en-US" dirty="0" smtClean="0"/>
              <a:t>tab</a:t>
            </a:r>
          </a:p>
          <a:p>
            <a:pPr lvl="1"/>
            <a:r>
              <a:rPr lang="en-US" dirty="0" smtClean="0"/>
              <a:t>Click on the name </a:t>
            </a:r>
            <a:r>
              <a:rPr lang="en-US" b="1" dirty="0" smtClean="0"/>
              <a:t>Site Wide Full</a:t>
            </a:r>
          </a:p>
          <a:p>
            <a:pPr lvl="1"/>
            <a:r>
              <a:rPr lang="en-US" dirty="0" smtClean="0"/>
              <a:t>Fill in all of the information on the Inventory Form </a:t>
            </a:r>
            <a:r>
              <a:rPr lang="en-US" b="1" dirty="0" smtClean="0"/>
              <a:t>Header</a:t>
            </a:r>
            <a:r>
              <a:rPr lang="en-US" dirty="0" smtClean="0"/>
              <a:t> tab then move to the </a:t>
            </a:r>
            <a:r>
              <a:rPr lang="en-US" b="1" dirty="0" smtClean="0"/>
              <a:t>Detail </a:t>
            </a:r>
            <a:r>
              <a:rPr lang="en-US" dirty="0" smtClean="0"/>
              <a:t>tab</a:t>
            </a:r>
          </a:p>
          <a:p>
            <a:pPr lvl="1"/>
            <a:r>
              <a:rPr lang="en-US" dirty="0" smtClean="0"/>
              <a:t>Complete the inventory form by entering the quantities from the inventory sheets</a:t>
            </a:r>
          </a:p>
          <a:p>
            <a:pPr lvl="1"/>
            <a:r>
              <a:rPr lang="en-US" dirty="0" smtClean="0"/>
              <a:t>When data entry is complete, click </a:t>
            </a:r>
            <a:r>
              <a:rPr lang="en-US" b="1" dirty="0" smtClean="0"/>
              <a:t>Complete (1 of 2)</a:t>
            </a:r>
          </a:p>
          <a:p>
            <a:pPr lvl="1"/>
            <a:r>
              <a:rPr lang="en-US" dirty="0" smtClean="0"/>
              <a:t>You will get a message informing you that saving this form will set all inventory values to the levels on this form. Click </a:t>
            </a:r>
            <a:r>
              <a:rPr lang="en-US" b="1" dirty="0" smtClean="0"/>
              <a:t> OK</a:t>
            </a:r>
            <a:r>
              <a:rPr lang="en-US" dirty="0" smtClean="0"/>
              <a:t>.</a:t>
            </a:r>
          </a:p>
          <a:p>
            <a:pPr lvl="1"/>
            <a:r>
              <a:rPr lang="en-US" dirty="0" smtClean="0"/>
              <a:t>Click </a:t>
            </a:r>
            <a:r>
              <a:rPr lang="en-US" b="1" dirty="0" smtClean="0"/>
              <a:t>Complete (2 of 2)</a:t>
            </a:r>
            <a:r>
              <a:rPr lang="en-US" dirty="0" smtClean="0"/>
              <a:t>. The form is saved and it will return you to the templates screen</a:t>
            </a:r>
          </a:p>
        </p:txBody>
      </p:sp>
      <p:sp>
        <p:nvSpPr>
          <p:cNvPr id="5" name="Slide Number Placeholder 4"/>
          <p:cNvSpPr>
            <a:spLocks noGrp="1"/>
          </p:cNvSpPr>
          <p:nvPr>
            <p:ph type="sldNum" sz="quarter" idx="12"/>
          </p:nvPr>
        </p:nvSpPr>
        <p:spPr/>
        <p:txBody>
          <a:bodyPr/>
          <a:lstStyle/>
          <a:p>
            <a:r>
              <a:rPr lang="en-US" dirty="0" smtClean="0"/>
              <a:t>87</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Template Manager</a:t>
            </a:r>
            <a:endParaRPr lang="en-US" dirty="0"/>
          </a:p>
        </p:txBody>
      </p:sp>
      <p:sp>
        <p:nvSpPr>
          <p:cNvPr id="3" name="Content Placeholder 2"/>
          <p:cNvSpPr>
            <a:spLocks noGrp="1"/>
          </p:cNvSpPr>
          <p:nvPr>
            <p:ph idx="1"/>
          </p:nvPr>
        </p:nvSpPr>
        <p:spPr/>
        <p:txBody>
          <a:bodyPr/>
          <a:lstStyle/>
          <a:p>
            <a:r>
              <a:rPr lang="en-US" dirty="0" smtClean="0"/>
              <a:t>Use to create or edit user-sequenced templates</a:t>
            </a:r>
          </a:p>
          <a:p>
            <a:r>
              <a:rPr lang="en-US" dirty="0" smtClean="0"/>
              <a:t>Items can be added to templates</a:t>
            </a:r>
          </a:p>
          <a:p>
            <a:pPr lvl="1"/>
            <a:r>
              <a:rPr lang="en-US" dirty="0" smtClean="0"/>
              <a:t>Use the add function for manual entry</a:t>
            </a:r>
          </a:p>
          <a:p>
            <a:r>
              <a:rPr lang="en-US" dirty="0" smtClean="0"/>
              <a:t>Items on a template can be moved up or down</a:t>
            </a:r>
          </a:p>
          <a:p>
            <a:r>
              <a:rPr lang="en-US" dirty="0" smtClean="0"/>
              <a:t>If the template changes. Edit it and re-complete the template</a:t>
            </a:r>
          </a:p>
          <a:p>
            <a:r>
              <a:rPr lang="en-US" dirty="0" smtClean="0"/>
              <a:t>Use this function to create a shelf order template to simplify monthly inventories</a:t>
            </a:r>
            <a:endParaRPr lang="en-US" dirty="0"/>
          </a:p>
        </p:txBody>
      </p:sp>
      <p:sp>
        <p:nvSpPr>
          <p:cNvPr id="5" name="Slide Number Placeholder 4"/>
          <p:cNvSpPr>
            <a:spLocks noGrp="1"/>
          </p:cNvSpPr>
          <p:nvPr>
            <p:ph type="sldNum" sz="quarter" idx="12"/>
          </p:nvPr>
        </p:nvSpPr>
        <p:spPr/>
        <p:txBody>
          <a:bodyPr/>
          <a:lstStyle/>
          <a:p>
            <a:r>
              <a:rPr lang="en-US" dirty="0" smtClean="0"/>
              <a:t>88</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Shelf Order Template</a:t>
            </a:r>
            <a:endParaRPr lang="en-US" dirty="0"/>
          </a:p>
        </p:txBody>
      </p:sp>
      <p:sp>
        <p:nvSpPr>
          <p:cNvPr id="3" name="Content Placeholder 2"/>
          <p:cNvSpPr>
            <a:spLocks noGrp="1"/>
          </p:cNvSpPr>
          <p:nvPr>
            <p:ph idx="1"/>
          </p:nvPr>
        </p:nvSpPr>
        <p:spPr>
          <a:xfrm>
            <a:off x="381000" y="1935480"/>
            <a:ext cx="8382000" cy="4693920"/>
          </a:xfrm>
        </p:spPr>
        <p:txBody>
          <a:bodyPr>
            <a:normAutofit lnSpcReduction="10000"/>
          </a:bodyPr>
          <a:lstStyle/>
          <a:p>
            <a:r>
              <a:rPr lang="en-US" dirty="0" smtClean="0"/>
              <a:t>Why shelf order inventory?</a:t>
            </a:r>
          </a:p>
          <a:p>
            <a:pPr lvl="1"/>
            <a:r>
              <a:rPr lang="en-US" dirty="0" smtClean="0"/>
              <a:t>Inventories substantially expedited with shelf-order forms</a:t>
            </a:r>
          </a:p>
          <a:p>
            <a:r>
              <a:rPr lang="en-US" dirty="0" smtClean="0"/>
              <a:t>Create a shelf order template by conducting an inventory on blank paper or use </a:t>
            </a:r>
            <a:r>
              <a:rPr lang="en-US" dirty="0" err="1" smtClean="0"/>
              <a:t>FoodTrak</a:t>
            </a:r>
            <a:r>
              <a:rPr lang="en-US" dirty="0" smtClean="0"/>
              <a:t> inventory input forms</a:t>
            </a:r>
          </a:p>
          <a:p>
            <a:pPr lvl="1"/>
            <a:r>
              <a:rPr lang="en-US" dirty="0" smtClean="0"/>
              <a:t>No missed items</a:t>
            </a:r>
          </a:p>
          <a:p>
            <a:pPr lvl="1"/>
            <a:r>
              <a:rPr lang="en-US" dirty="0" smtClean="0"/>
              <a:t>Keep track of item sequence in the inventory locations</a:t>
            </a:r>
          </a:p>
          <a:p>
            <a:r>
              <a:rPr lang="en-US" dirty="0" smtClean="0"/>
              <a:t>Create new template using the shelf order rule</a:t>
            </a:r>
          </a:p>
          <a:p>
            <a:pPr lvl="1"/>
            <a:r>
              <a:rPr lang="en-US" dirty="0" smtClean="0"/>
              <a:t>Use shelf order inventory count sheet to create a shelf order template or modify existing alphabetical form and recomplete it as a new shelf order template</a:t>
            </a:r>
          </a:p>
        </p:txBody>
      </p:sp>
      <p:sp>
        <p:nvSpPr>
          <p:cNvPr id="5" name="Slide Number Placeholder 4"/>
          <p:cNvSpPr>
            <a:spLocks noGrp="1"/>
          </p:cNvSpPr>
          <p:nvPr>
            <p:ph type="sldNum" sz="quarter" idx="12"/>
          </p:nvPr>
        </p:nvSpPr>
        <p:spPr/>
        <p:txBody>
          <a:bodyPr/>
          <a:lstStyle/>
          <a:p>
            <a:r>
              <a:rPr lang="en-US" dirty="0" smtClean="0"/>
              <a:t>89</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Shelf Order Template</a:t>
            </a:r>
            <a:endParaRPr lang="en-US" dirty="0"/>
          </a:p>
        </p:txBody>
      </p:sp>
      <p:sp>
        <p:nvSpPr>
          <p:cNvPr id="3" name="Content Placeholder 2"/>
          <p:cNvSpPr>
            <a:spLocks noGrp="1"/>
          </p:cNvSpPr>
          <p:nvPr>
            <p:ph idx="1"/>
          </p:nvPr>
        </p:nvSpPr>
        <p:spPr>
          <a:xfrm>
            <a:off x="0" y="1935480"/>
            <a:ext cx="9144000" cy="4922520"/>
          </a:xfrm>
        </p:spPr>
        <p:txBody>
          <a:bodyPr>
            <a:normAutofit fontScale="85000" lnSpcReduction="20000"/>
          </a:bodyPr>
          <a:lstStyle/>
          <a:p>
            <a:r>
              <a:rPr lang="en-US" dirty="0" smtClean="0"/>
              <a:t>After physically going through the facility and recording the actual location of each item create a shelf order template:</a:t>
            </a:r>
          </a:p>
          <a:p>
            <a:pPr lvl="1"/>
            <a:r>
              <a:rPr lang="en-US" dirty="0" smtClean="0"/>
              <a:t>Under </a:t>
            </a:r>
            <a:r>
              <a:rPr lang="en-US" b="1" dirty="0" smtClean="0"/>
              <a:t>Data Entry</a:t>
            </a:r>
            <a:r>
              <a:rPr lang="en-US" dirty="0" smtClean="0"/>
              <a:t>, click </a:t>
            </a:r>
            <a:r>
              <a:rPr lang="en-US" b="1" dirty="0" smtClean="0"/>
              <a:t>Inventories</a:t>
            </a:r>
            <a:r>
              <a:rPr lang="en-US" dirty="0" smtClean="0"/>
              <a:t> and click </a:t>
            </a:r>
            <a:r>
              <a:rPr lang="en-US" b="1" dirty="0" smtClean="0"/>
              <a:t>Inventory Template Manager</a:t>
            </a:r>
            <a:endParaRPr lang="en-US" dirty="0" smtClean="0"/>
          </a:p>
          <a:p>
            <a:pPr lvl="1"/>
            <a:r>
              <a:rPr lang="en-US" dirty="0" smtClean="0"/>
              <a:t>Click </a:t>
            </a:r>
            <a:r>
              <a:rPr lang="en-US" b="1" dirty="0" smtClean="0"/>
              <a:t>New Template </a:t>
            </a:r>
            <a:r>
              <a:rPr lang="en-US" dirty="0" smtClean="0"/>
              <a:t>and name the template </a:t>
            </a:r>
            <a:r>
              <a:rPr lang="en-US" i="1" dirty="0" smtClean="0"/>
              <a:t>(location) Shelf Order</a:t>
            </a:r>
            <a:endParaRPr lang="en-US" dirty="0" smtClean="0"/>
          </a:p>
          <a:p>
            <a:pPr lvl="1"/>
            <a:r>
              <a:rPr lang="en-US" dirty="0" smtClean="0"/>
              <a:t>Use the drop down menu for </a:t>
            </a:r>
            <a:r>
              <a:rPr lang="en-US" b="1" dirty="0" smtClean="0"/>
              <a:t>Type:</a:t>
            </a:r>
            <a:r>
              <a:rPr lang="en-US" dirty="0" smtClean="0"/>
              <a:t> and select </a:t>
            </a:r>
            <a:r>
              <a:rPr lang="en-US" b="1" dirty="0" smtClean="0"/>
              <a:t>Miscellaneous Full</a:t>
            </a:r>
          </a:p>
          <a:p>
            <a:pPr lvl="1"/>
            <a:r>
              <a:rPr lang="en-US" dirty="0" smtClean="0"/>
              <a:t>Ensure that the boxes are checked by the locations that you would like to include on your template. When finished, click </a:t>
            </a:r>
            <a:r>
              <a:rPr lang="en-US" b="1" dirty="0" smtClean="0"/>
              <a:t>Next</a:t>
            </a:r>
          </a:p>
          <a:p>
            <a:pPr lvl="1"/>
            <a:r>
              <a:rPr lang="en-US" dirty="0" smtClean="0"/>
              <a:t>For each location in the drop down list at the top of the screen use the </a:t>
            </a:r>
            <a:r>
              <a:rPr lang="en-US" b="1" dirty="0" smtClean="0"/>
              <a:t>Sort Order</a:t>
            </a:r>
            <a:r>
              <a:rPr lang="en-US" dirty="0" smtClean="0"/>
              <a:t> drop down to apply the </a:t>
            </a:r>
            <a:r>
              <a:rPr lang="en-US" b="1" dirty="0" smtClean="0"/>
              <a:t>Shelf Order </a:t>
            </a:r>
            <a:r>
              <a:rPr lang="en-US" dirty="0" smtClean="0"/>
              <a:t>rule to it</a:t>
            </a:r>
          </a:p>
          <a:p>
            <a:pPr lvl="1"/>
            <a:r>
              <a:rPr lang="en-US" dirty="0" smtClean="0"/>
              <a:t>Check </a:t>
            </a:r>
            <a:r>
              <a:rPr lang="en-US" b="1" dirty="0" smtClean="0"/>
              <a:t>Append New Items to End of Location</a:t>
            </a:r>
          </a:p>
          <a:p>
            <a:pPr lvl="1"/>
            <a:r>
              <a:rPr lang="en-US" dirty="0" smtClean="0"/>
              <a:t>Move or add the items found in each location to their respective order</a:t>
            </a:r>
          </a:p>
          <a:p>
            <a:pPr lvl="1"/>
            <a:r>
              <a:rPr lang="en-US" dirty="0" smtClean="0"/>
              <a:t>Click </a:t>
            </a:r>
            <a:r>
              <a:rPr lang="en-US" b="1" dirty="0" smtClean="0"/>
              <a:t>Finish </a:t>
            </a:r>
            <a:r>
              <a:rPr lang="en-US" dirty="0" smtClean="0"/>
              <a:t>when all are complete</a:t>
            </a:r>
          </a:p>
          <a:p>
            <a:pPr lvl="1"/>
            <a:r>
              <a:rPr lang="en-US" dirty="0" smtClean="0"/>
              <a:t>The </a:t>
            </a:r>
            <a:r>
              <a:rPr lang="en-US" b="1" dirty="0" smtClean="0"/>
              <a:t>Inventory Template Manager </a:t>
            </a:r>
            <a:r>
              <a:rPr lang="en-US" dirty="0" smtClean="0"/>
              <a:t>will now list your completed template</a:t>
            </a:r>
          </a:p>
          <a:p>
            <a:r>
              <a:rPr lang="en-US" dirty="0" smtClean="0"/>
              <a:t>NOTE: If you change your shelf order (add or move an item) the change will not be reflected until the location is changed on the items page</a:t>
            </a:r>
          </a:p>
        </p:txBody>
      </p:sp>
      <p:sp>
        <p:nvSpPr>
          <p:cNvPr id="5" name="Slide Number Placeholder 4"/>
          <p:cNvSpPr>
            <a:spLocks noGrp="1"/>
          </p:cNvSpPr>
          <p:nvPr>
            <p:ph type="sldNum" sz="quarter" idx="12"/>
          </p:nvPr>
        </p:nvSpPr>
        <p:spPr/>
        <p:txBody>
          <a:bodyPr/>
          <a:lstStyle/>
          <a:p>
            <a:r>
              <a:rPr lang="en-US" dirty="0" smtClean="0"/>
              <a:t>90</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Shelf Order Inventory Report</a:t>
            </a:r>
            <a:endParaRPr lang="en-US" dirty="0"/>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r>
              <a:rPr lang="en-US" dirty="0" smtClean="0"/>
              <a:t>To retrieve the user defined </a:t>
            </a:r>
            <a:r>
              <a:rPr lang="en-US" b="1" dirty="0" smtClean="0"/>
              <a:t>Shelf Order Inventory Template</a:t>
            </a:r>
            <a:r>
              <a:rPr lang="en-US" dirty="0" smtClean="0"/>
              <a:t> form to print and record item quantities:</a:t>
            </a:r>
          </a:p>
          <a:p>
            <a:pPr lvl="1"/>
            <a:r>
              <a:rPr lang="en-US" dirty="0" smtClean="0"/>
              <a:t>Expand </a:t>
            </a:r>
            <a:r>
              <a:rPr lang="en-US" b="1" dirty="0" smtClean="0"/>
              <a:t>Reports</a:t>
            </a:r>
          </a:p>
          <a:p>
            <a:pPr lvl="1"/>
            <a:r>
              <a:rPr lang="en-US" dirty="0" smtClean="0"/>
              <a:t>Click </a:t>
            </a:r>
            <a:r>
              <a:rPr lang="en-US" b="1" dirty="0" smtClean="0"/>
              <a:t>Input Forms</a:t>
            </a:r>
          </a:p>
          <a:p>
            <a:pPr lvl="1"/>
            <a:r>
              <a:rPr lang="en-US" dirty="0" smtClean="0"/>
              <a:t>Click </a:t>
            </a:r>
            <a:r>
              <a:rPr lang="en-US" b="1" dirty="0" smtClean="0"/>
              <a:t>Inventory Form</a:t>
            </a:r>
          </a:p>
          <a:p>
            <a:pPr lvl="1"/>
            <a:r>
              <a:rPr lang="en-US" b="1" dirty="0" smtClean="0"/>
              <a:t>Choose a sequence for this report</a:t>
            </a:r>
            <a:r>
              <a:rPr lang="en-US" dirty="0" smtClean="0"/>
              <a:t>, use the drop down arrow to select your shelf order inventory template by name and click </a:t>
            </a:r>
            <a:r>
              <a:rPr lang="en-US" b="1" dirty="0" smtClean="0"/>
              <a:t>Next</a:t>
            </a:r>
          </a:p>
          <a:p>
            <a:pPr lvl="1"/>
            <a:r>
              <a:rPr lang="en-US" b="1" dirty="0" smtClean="0"/>
              <a:t>List items for</a:t>
            </a:r>
            <a:r>
              <a:rPr lang="en-US" dirty="0" smtClean="0"/>
              <a:t>; choose</a:t>
            </a:r>
            <a:r>
              <a:rPr lang="en-US" b="1" dirty="0" smtClean="0"/>
              <a:t> All inventory locations</a:t>
            </a:r>
            <a:r>
              <a:rPr lang="en-US" dirty="0" smtClean="0"/>
              <a:t> and click </a:t>
            </a:r>
            <a:r>
              <a:rPr lang="en-US" b="1" dirty="0" smtClean="0"/>
              <a:t> Next</a:t>
            </a:r>
          </a:p>
          <a:p>
            <a:pPr lvl="1"/>
            <a:r>
              <a:rPr lang="en-US" b="1" dirty="0" smtClean="0"/>
              <a:t>Additional settings</a:t>
            </a:r>
            <a:r>
              <a:rPr lang="en-US" dirty="0" smtClean="0"/>
              <a:t>; choose desired options, generally </a:t>
            </a:r>
            <a:r>
              <a:rPr lang="en-US" b="1" dirty="0" smtClean="0"/>
              <a:t>Show Beginning inventory, Show cost </a:t>
            </a:r>
            <a:r>
              <a:rPr lang="en-US" dirty="0" smtClean="0"/>
              <a:t>and </a:t>
            </a:r>
            <a:r>
              <a:rPr lang="en-US" b="1" dirty="0" smtClean="0"/>
              <a:t>Page break after each group</a:t>
            </a:r>
            <a:r>
              <a:rPr lang="en-US" dirty="0" smtClean="0"/>
              <a:t> then click </a:t>
            </a:r>
            <a:r>
              <a:rPr lang="en-US" b="1" dirty="0" smtClean="0"/>
              <a:t>Next</a:t>
            </a:r>
          </a:p>
          <a:p>
            <a:pPr lvl="1"/>
            <a:r>
              <a:rPr lang="en-US" dirty="0" smtClean="0"/>
              <a:t>Choose </a:t>
            </a:r>
            <a:r>
              <a:rPr lang="en-US" b="1" dirty="0" smtClean="0"/>
              <a:t>Do not include barcodes</a:t>
            </a:r>
            <a:r>
              <a:rPr lang="en-US" dirty="0" smtClean="0"/>
              <a:t> click </a:t>
            </a:r>
            <a:r>
              <a:rPr lang="en-US" b="1" dirty="0" smtClean="0"/>
              <a:t>Submit</a:t>
            </a:r>
          </a:p>
          <a:p>
            <a:pPr lvl="1"/>
            <a:r>
              <a:rPr lang="en-US" dirty="0" smtClean="0"/>
              <a:t>Change the radio button for file format to </a:t>
            </a:r>
            <a:r>
              <a:rPr lang="en-US" b="1" dirty="0" smtClean="0"/>
              <a:t>Adobe Acrobat</a:t>
            </a:r>
            <a:endParaRPr lang="en-US" dirty="0" smtClean="0"/>
          </a:p>
          <a:p>
            <a:pPr lvl="1"/>
            <a:r>
              <a:rPr lang="en-US" dirty="0" smtClean="0"/>
              <a:t>Click </a:t>
            </a:r>
            <a:r>
              <a:rPr lang="en-US" b="1" dirty="0" smtClean="0"/>
              <a:t> Submit </a:t>
            </a:r>
            <a:r>
              <a:rPr lang="en-US" dirty="0" smtClean="0"/>
              <a:t>and then </a:t>
            </a:r>
            <a:r>
              <a:rPr lang="en-US" b="1" dirty="0" smtClean="0"/>
              <a:t>Submit</a:t>
            </a:r>
            <a:r>
              <a:rPr lang="en-US" dirty="0" smtClean="0"/>
              <a:t> again</a:t>
            </a:r>
          </a:p>
          <a:p>
            <a:pPr lvl="1"/>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pPr lvl="1"/>
            <a:r>
              <a:rPr lang="en-US" dirty="0" smtClean="0"/>
              <a:t>Click the name of the report after the status has updated to ‘Done’ to load the report in the browser</a:t>
            </a:r>
          </a:p>
        </p:txBody>
      </p:sp>
      <p:sp>
        <p:nvSpPr>
          <p:cNvPr id="5" name="Slide Number Placeholder 4"/>
          <p:cNvSpPr>
            <a:spLocks noGrp="1"/>
          </p:cNvSpPr>
          <p:nvPr>
            <p:ph type="sldNum" sz="quarter" idx="12"/>
          </p:nvPr>
        </p:nvSpPr>
        <p:spPr/>
        <p:txBody>
          <a:bodyPr/>
          <a:lstStyle/>
          <a:p>
            <a:r>
              <a:rPr lang="en-US" dirty="0" smtClean="0"/>
              <a:t>91</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Waste Control</a:t>
            </a:r>
            <a:endParaRPr lang="en-US" dirty="0"/>
          </a:p>
        </p:txBody>
      </p:sp>
      <p:sp>
        <p:nvSpPr>
          <p:cNvPr id="3" name="Content Placeholder 2"/>
          <p:cNvSpPr>
            <a:spLocks noGrp="1"/>
          </p:cNvSpPr>
          <p:nvPr>
            <p:ph idx="1"/>
          </p:nvPr>
        </p:nvSpPr>
        <p:spPr>
          <a:xfrm>
            <a:off x="152400" y="1935480"/>
            <a:ext cx="8763000" cy="4922520"/>
          </a:xfrm>
        </p:spPr>
        <p:txBody>
          <a:bodyPr>
            <a:normAutofit lnSpcReduction="10000"/>
          </a:bodyPr>
          <a:lstStyle/>
          <a:p>
            <a:r>
              <a:rPr lang="en-US" dirty="0" smtClean="0"/>
              <a:t>Key element in controlling food and beverage costs</a:t>
            </a:r>
          </a:p>
          <a:p>
            <a:r>
              <a:rPr lang="en-US" dirty="0" smtClean="0"/>
              <a:t>Tracking waste prevents unnecessary waste and lowers food costs</a:t>
            </a:r>
          </a:p>
          <a:p>
            <a:r>
              <a:rPr lang="en-US" dirty="0" smtClean="0"/>
              <a:t>Waste can be:</a:t>
            </a:r>
          </a:p>
          <a:p>
            <a:pPr lvl="1"/>
            <a:r>
              <a:rPr lang="en-US" dirty="0" smtClean="0"/>
              <a:t>Damaged goods</a:t>
            </a:r>
          </a:p>
          <a:p>
            <a:pPr lvl="1"/>
            <a:r>
              <a:rPr lang="en-US" dirty="0" smtClean="0"/>
              <a:t>Kitchen waste</a:t>
            </a:r>
          </a:p>
          <a:p>
            <a:pPr lvl="2"/>
            <a:r>
              <a:rPr lang="en-US" dirty="0" smtClean="0"/>
              <a:t>Improper preparation</a:t>
            </a:r>
          </a:p>
          <a:p>
            <a:pPr lvl="2"/>
            <a:r>
              <a:rPr lang="en-US" dirty="0" smtClean="0"/>
              <a:t>Over production</a:t>
            </a:r>
          </a:p>
          <a:p>
            <a:pPr lvl="2"/>
            <a:r>
              <a:rPr lang="en-US" dirty="0" smtClean="0"/>
              <a:t>Emphasis on speed instead of yield</a:t>
            </a:r>
          </a:p>
          <a:p>
            <a:pPr lvl="1"/>
            <a:r>
              <a:rPr lang="en-US" dirty="0" smtClean="0"/>
              <a:t>Spoilage</a:t>
            </a:r>
          </a:p>
          <a:p>
            <a:pPr lvl="1"/>
            <a:r>
              <a:rPr lang="en-US" dirty="0" smtClean="0"/>
              <a:t>Customer Returns</a:t>
            </a:r>
          </a:p>
          <a:p>
            <a:pPr lvl="1"/>
            <a:r>
              <a:rPr lang="en-US" dirty="0" smtClean="0"/>
              <a:t>Finished Waster</a:t>
            </a:r>
          </a:p>
        </p:txBody>
      </p:sp>
      <p:sp>
        <p:nvSpPr>
          <p:cNvPr id="5" name="Slide Number Placeholder 4"/>
          <p:cNvSpPr>
            <a:spLocks noGrp="1"/>
          </p:cNvSpPr>
          <p:nvPr>
            <p:ph type="sldNum" sz="quarter" idx="12"/>
          </p:nvPr>
        </p:nvSpPr>
        <p:spPr/>
        <p:txBody>
          <a:bodyPr/>
          <a:lstStyle/>
          <a:p>
            <a:r>
              <a:rPr lang="en-US" dirty="0" smtClean="0"/>
              <a:t>92</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Control (cont.)</a:t>
            </a:r>
            <a:endParaRPr lang="en-US" dirty="0"/>
          </a:p>
        </p:txBody>
      </p:sp>
      <p:sp>
        <p:nvSpPr>
          <p:cNvPr id="3" name="Content Placeholder 2"/>
          <p:cNvSpPr>
            <a:spLocks noGrp="1"/>
          </p:cNvSpPr>
          <p:nvPr>
            <p:ph idx="1"/>
          </p:nvPr>
        </p:nvSpPr>
        <p:spPr/>
        <p:txBody>
          <a:bodyPr/>
          <a:lstStyle/>
          <a:p>
            <a:r>
              <a:rPr lang="en-US" dirty="0" smtClean="0"/>
              <a:t>Improve food cost by:</a:t>
            </a:r>
          </a:p>
          <a:p>
            <a:pPr lvl="1"/>
            <a:r>
              <a:rPr lang="en-US" dirty="0" smtClean="0"/>
              <a:t>Identifying areas of over production</a:t>
            </a:r>
          </a:p>
          <a:p>
            <a:pPr lvl="2"/>
            <a:r>
              <a:rPr lang="en-US" dirty="0" smtClean="0"/>
              <a:t>Goods held too ling before serving (fries, coffee)</a:t>
            </a:r>
          </a:p>
          <a:p>
            <a:pPr lvl="2"/>
            <a:r>
              <a:rPr lang="en-US" dirty="0" smtClean="0"/>
              <a:t>Over-prepping of items (salads, other produce items)</a:t>
            </a:r>
          </a:p>
          <a:p>
            <a:pPr lvl="1"/>
            <a:r>
              <a:rPr lang="en-US" dirty="0" smtClean="0"/>
              <a:t>Identifying areas for kitchen training</a:t>
            </a:r>
          </a:p>
          <a:p>
            <a:pPr lvl="2"/>
            <a:r>
              <a:rPr lang="en-US" dirty="0" smtClean="0"/>
              <a:t>Improperly prepared (recipe not followed)</a:t>
            </a:r>
          </a:p>
          <a:p>
            <a:pPr lvl="2"/>
            <a:r>
              <a:rPr lang="en-US" dirty="0" smtClean="0"/>
              <a:t>Operator fails to follow customer cooking instructions</a:t>
            </a:r>
          </a:p>
          <a:p>
            <a:pPr lvl="2"/>
            <a:r>
              <a:rPr lang="en-US" dirty="0" smtClean="0"/>
              <a:t>Improper emphasis on speed</a:t>
            </a:r>
          </a:p>
          <a:p>
            <a:pPr lvl="1"/>
            <a:r>
              <a:rPr lang="en-US" dirty="0" smtClean="0"/>
              <a:t>Improved handling and storage of food in receiving, purchasing and storage areas</a:t>
            </a:r>
            <a:endParaRPr lang="en-US" dirty="0"/>
          </a:p>
        </p:txBody>
      </p:sp>
      <p:sp>
        <p:nvSpPr>
          <p:cNvPr id="5" name="Slide Number Placeholder 4"/>
          <p:cNvSpPr>
            <a:spLocks noGrp="1"/>
          </p:cNvSpPr>
          <p:nvPr>
            <p:ph type="sldNum" sz="quarter" idx="12"/>
          </p:nvPr>
        </p:nvSpPr>
        <p:spPr/>
        <p:txBody>
          <a:bodyPr/>
          <a:lstStyle/>
          <a:p>
            <a:r>
              <a:rPr lang="en-US" dirty="0" smtClean="0"/>
              <a:t>93</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 Waste Form</a:t>
            </a:r>
            <a:endParaRPr lang="en-US" dirty="0"/>
          </a:p>
        </p:txBody>
      </p:sp>
      <p:sp>
        <p:nvSpPr>
          <p:cNvPr id="3" name="Content Placeholder 2"/>
          <p:cNvSpPr>
            <a:spLocks noGrp="1"/>
          </p:cNvSpPr>
          <p:nvPr>
            <p:ph idx="1"/>
          </p:nvPr>
        </p:nvSpPr>
        <p:spPr>
          <a:xfrm>
            <a:off x="0" y="1935480"/>
            <a:ext cx="9144000" cy="4922520"/>
          </a:xfrm>
        </p:spPr>
        <p:txBody>
          <a:bodyPr>
            <a:normAutofit fontScale="85000" lnSpcReduction="20000"/>
          </a:bodyPr>
          <a:lstStyle/>
          <a:p>
            <a:r>
              <a:rPr lang="en-US" dirty="0" smtClean="0"/>
              <a:t>Waste Forms will put a value on items that are tossed and can be used for EOM Inventory, to enter a waste form:</a:t>
            </a:r>
          </a:p>
          <a:p>
            <a:pPr lvl="1"/>
            <a:r>
              <a:rPr lang="en-US" dirty="0" smtClean="0"/>
              <a:t>Under </a:t>
            </a:r>
            <a:r>
              <a:rPr lang="en-US" b="1" dirty="0" smtClean="0"/>
              <a:t>Data Entry</a:t>
            </a:r>
            <a:r>
              <a:rPr lang="en-US" dirty="0" smtClean="0"/>
              <a:t>, click </a:t>
            </a:r>
            <a:r>
              <a:rPr lang="en-US" b="1" dirty="0" smtClean="0"/>
              <a:t>Transfers and Requisitions</a:t>
            </a:r>
          </a:p>
          <a:p>
            <a:pPr lvl="1"/>
            <a:r>
              <a:rPr lang="en-US" dirty="0" smtClean="0"/>
              <a:t>Click </a:t>
            </a:r>
            <a:r>
              <a:rPr lang="en-US" b="1" dirty="0" smtClean="0"/>
              <a:t>Waste Form</a:t>
            </a:r>
          </a:p>
          <a:p>
            <a:pPr lvl="1"/>
            <a:r>
              <a:rPr lang="en-US" dirty="0" smtClean="0"/>
              <a:t>Click </a:t>
            </a:r>
            <a:r>
              <a:rPr lang="en-US" b="1" dirty="0" smtClean="0"/>
              <a:t>Blank Waste</a:t>
            </a:r>
            <a:r>
              <a:rPr lang="en-US" dirty="0" smtClean="0"/>
              <a:t> template</a:t>
            </a:r>
          </a:p>
          <a:p>
            <a:pPr lvl="1"/>
            <a:r>
              <a:rPr lang="en-US" dirty="0" smtClean="0"/>
              <a:t>Fill in the information in the </a:t>
            </a:r>
            <a:r>
              <a:rPr lang="en-US" b="1" dirty="0" smtClean="0"/>
              <a:t>Header</a:t>
            </a:r>
            <a:r>
              <a:rPr lang="en-US" dirty="0" smtClean="0"/>
              <a:t> tab</a:t>
            </a:r>
          </a:p>
          <a:p>
            <a:pPr lvl="1"/>
            <a:r>
              <a:rPr lang="en-US" dirty="0" smtClean="0"/>
              <a:t>Click on the </a:t>
            </a:r>
            <a:r>
              <a:rPr lang="en-US" b="1" dirty="0" smtClean="0"/>
              <a:t>Details</a:t>
            </a:r>
            <a:r>
              <a:rPr lang="en-US" dirty="0" smtClean="0"/>
              <a:t> tab</a:t>
            </a:r>
          </a:p>
          <a:p>
            <a:pPr lvl="1"/>
            <a:r>
              <a:rPr lang="en-US" dirty="0" smtClean="0"/>
              <a:t>Add the items to the waste form by clicking where it says </a:t>
            </a:r>
            <a:r>
              <a:rPr lang="en-US" b="1" dirty="0" smtClean="0"/>
              <a:t>Click Here to Insert an Item to the Beginning of the form</a:t>
            </a:r>
            <a:endParaRPr lang="en-US" dirty="0" smtClean="0"/>
          </a:p>
          <a:p>
            <a:pPr lvl="1"/>
            <a:r>
              <a:rPr lang="en-US" dirty="0" smtClean="0"/>
              <a:t>Ensure that each item is wasted from the correct location</a:t>
            </a:r>
          </a:p>
          <a:p>
            <a:pPr lvl="1"/>
            <a:r>
              <a:rPr lang="en-US" dirty="0" smtClean="0"/>
              <a:t>When finished, click </a:t>
            </a:r>
            <a:r>
              <a:rPr lang="en-US" b="1" dirty="0" smtClean="0"/>
              <a:t>Complete (1 of 2)</a:t>
            </a:r>
          </a:p>
          <a:p>
            <a:pPr lvl="1"/>
            <a:r>
              <a:rPr lang="en-US" dirty="0" smtClean="0"/>
              <a:t>On the summary page, check the box that says </a:t>
            </a:r>
            <a:r>
              <a:rPr lang="en-US" b="1" dirty="0" smtClean="0"/>
              <a:t>Print when Completed</a:t>
            </a:r>
            <a:r>
              <a:rPr lang="en-US" dirty="0" smtClean="0"/>
              <a:t> then click </a:t>
            </a:r>
            <a:r>
              <a:rPr lang="en-US" b="1" dirty="0" smtClean="0"/>
              <a:t>Complete (2 of 2)</a:t>
            </a:r>
          </a:p>
          <a:p>
            <a:pPr lvl="1"/>
            <a:r>
              <a:rPr lang="en-US" dirty="0" smtClean="0"/>
              <a:t>To edit or reprint a form, follow the first two steps and then click on the </a:t>
            </a:r>
            <a:r>
              <a:rPr lang="en-US" b="1" dirty="0" smtClean="0"/>
              <a:t>Edit </a:t>
            </a:r>
            <a:r>
              <a:rPr lang="en-US" dirty="0" smtClean="0"/>
              <a:t>tab. Click on the waste form ID of the document to be edited and make necessary changes</a:t>
            </a:r>
          </a:p>
          <a:p>
            <a:pPr lvl="1"/>
            <a:endParaRPr lang="en-US" dirty="0"/>
          </a:p>
        </p:txBody>
      </p:sp>
      <p:sp>
        <p:nvSpPr>
          <p:cNvPr id="5" name="Slide Number Placeholder 4"/>
          <p:cNvSpPr>
            <a:spLocks noGrp="1"/>
          </p:cNvSpPr>
          <p:nvPr>
            <p:ph type="sldNum" sz="quarter" idx="12"/>
          </p:nvPr>
        </p:nvSpPr>
        <p:spPr/>
        <p:txBody>
          <a:bodyPr/>
          <a:lstStyle/>
          <a:p>
            <a:r>
              <a:rPr lang="en-US" dirty="0" smtClean="0"/>
              <a:t>94</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Waste Listing Report</a:t>
            </a:r>
            <a:endParaRPr lang="en-US" dirty="0"/>
          </a:p>
        </p:txBody>
      </p:sp>
      <p:sp>
        <p:nvSpPr>
          <p:cNvPr id="3" name="Content Placeholder 2"/>
          <p:cNvSpPr>
            <a:spLocks noGrp="1"/>
          </p:cNvSpPr>
          <p:nvPr>
            <p:ph idx="1"/>
          </p:nvPr>
        </p:nvSpPr>
        <p:spPr>
          <a:xfrm>
            <a:off x="0" y="1676400"/>
            <a:ext cx="9144000" cy="5181600"/>
          </a:xfrm>
        </p:spPr>
        <p:txBody>
          <a:bodyPr>
            <a:normAutofit fontScale="85000" lnSpcReduction="20000"/>
          </a:bodyPr>
          <a:lstStyle/>
          <a:p>
            <a:r>
              <a:rPr lang="en-US" dirty="0" smtClean="0"/>
              <a:t>From the </a:t>
            </a:r>
            <a:r>
              <a:rPr lang="en-US" b="1" dirty="0" smtClean="0"/>
              <a:t>Main Menu</a:t>
            </a:r>
            <a:r>
              <a:rPr lang="en-US" dirty="0" smtClean="0"/>
              <a:t>, expand </a:t>
            </a:r>
            <a:r>
              <a:rPr lang="en-US" b="1" dirty="0" smtClean="0"/>
              <a:t>Reports</a:t>
            </a:r>
            <a:r>
              <a:rPr lang="en-US" dirty="0" smtClean="0"/>
              <a:t>, expand </a:t>
            </a:r>
            <a:r>
              <a:rPr lang="en-US" b="1" dirty="0" smtClean="0"/>
              <a:t>Accounting</a:t>
            </a:r>
          </a:p>
          <a:p>
            <a:r>
              <a:rPr lang="en-US" dirty="0" smtClean="0"/>
              <a:t>Click on </a:t>
            </a:r>
            <a:r>
              <a:rPr lang="en-US" b="1" dirty="0" smtClean="0"/>
              <a:t>Transfers and Requisitions</a:t>
            </a:r>
            <a:r>
              <a:rPr lang="en-US" dirty="0" smtClean="0"/>
              <a:t>, click </a:t>
            </a:r>
            <a:r>
              <a:rPr lang="en-US" b="1" dirty="0" smtClean="0"/>
              <a:t>Next</a:t>
            </a:r>
            <a:endParaRPr lang="en-US" dirty="0" smtClean="0"/>
          </a:p>
          <a:p>
            <a:r>
              <a:rPr lang="en-US" dirty="0" smtClean="0"/>
              <a:t>Click the </a:t>
            </a:r>
            <a:r>
              <a:rPr lang="en-US" b="1" dirty="0" smtClean="0"/>
              <a:t>Transfer List </a:t>
            </a:r>
            <a:r>
              <a:rPr lang="en-US" dirty="0" smtClean="0"/>
              <a:t>name</a:t>
            </a:r>
          </a:p>
          <a:p>
            <a:r>
              <a:rPr lang="en-US" dirty="0" smtClean="0"/>
              <a:t>Select </a:t>
            </a:r>
            <a:r>
              <a:rPr lang="en-US" b="1" dirty="0" smtClean="0"/>
              <a:t>Print Transfers to Waste</a:t>
            </a:r>
            <a:r>
              <a:rPr lang="en-US" dirty="0" smtClean="0"/>
              <a:t> by clicking the radio button to the left. Click </a:t>
            </a:r>
            <a:r>
              <a:rPr lang="en-US" b="1" dirty="0" smtClean="0"/>
              <a:t>Next</a:t>
            </a:r>
            <a:endParaRPr lang="en-US" dirty="0" smtClean="0"/>
          </a:p>
          <a:p>
            <a:r>
              <a:rPr lang="en-US" dirty="0" smtClean="0"/>
              <a:t>Select </a:t>
            </a:r>
            <a:r>
              <a:rPr lang="en-US" b="1" dirty="0" smtClean="0"/>
              <a:t>Date Range</a:t>
            </a:r>
            <a:r>
              <a:rPr lang="en-US" dirty="0" smtClean="0"/>
              <a:t> by clicking the radio button to the left. Click </a:t>
            </a:r>
            <a:r>
              <a:rPr lang="en-US" b="1" dirty="0" smtClean="0"/>
              <a:t>Next</a:t>
            </a:r>
            <a:endParaRPr lang="en-US" dirty="0" smtClean="0"/>
          </a:p>
          <a:p>
            <a:r>
              <a:rPr lang="en-US" dirty="0" smtClean="0"/>
              <a:t>Input the desired date range then click </a:t>
            </a:r>
            <a:r>
              <a:rPr lang="en-US" b="1" dirty="0" smtClean="0"/>
              <a:t>Next</a:t>
            </a:r>
          </a:p>
          <a:p>
            <a:r>
              <a:rPr lang="en-US" dirty="0" smtClean="0"/>
              <a:t>Select </a:t>
            </a:r>
            <a:r>
              <a:rPr lang="en-US" b="1" dirty="0" smtClean="0"/>
              <a:t>Include transfers to all inventory locations</a:t>
            </a:r>
            <a:r>
              <a:rPr lang="en-US" dirty="0" smtClean="0"/>
              <a:t> then click </a:t>
            </a:r>
            <a:r>
              <a:rPr lang="en-US" b="1" dirty="0" smtClean="0"/>
              <a:t>Next</a:t>
            </a:r>
          </a:p>
          <a:p>
            <a:r>
              <a:rPr lang="en-US" dirty="0" smtClean="0"/>
              <a:t>Select </a:t>
            </a:r>
            <a:r>
              <a:rPr lang="en-US" b="1" dirty="0" smtClean="0"/>
              <a:t>Include Prices on Report. </a:t>
            </a:r>
            <a:r>
              <a:rPr lang="en-US" dirty="0" smtClean="0"/>
              <a:t>Deselect </a:t>
            </a:r>
            <a:r>
              <a:rPr lang="en-US" b="1" dirty="0" smtClean="0"/>
              <a:t>Include Bins on Report</a:t>
            </a:r>
            <a:r>
              <a:rPr lang="en-US" dirty="0" smtClean="0"/>
              <a:t>. Click </a:t>
            </a:r>
            <a:r>
              <a:rPr lang="en-US" b="1" dirty="0" smtClean="0"/>
              <a:t>Next</a:t>
            </a:r>
            <a:endParaRPr lang="en-US" dirty="0" smtClean="0"/>
          </a:p>
          <a:p>
            <a:r>
              <a:rPr lang="en-US" dirty="0" smtClean="0"/>
              <a:t>Change the radio button for file format to </a:t>
            </a:r>
            <a:r>
              <a:rPr lang="en-US" b="1" dirty="0" smtClean="0"/>
              <a:t>Adobe Acrobat</a:t>
            </a:r>
            <a:endParaRPr lang="en-US" dirty="0" smtClean="0"/>
          </a:p>
          <a:p>
            <a:r>
              <a:rPr lang="en-US" dirty="0" smtClean="0"/>
              <a:t>Click </a:t>
            </a:r>
            <a:r>
              <a:rPr lang="en-US" b="1" dirty="0" smtClean="0"/>
              <a:t> Submit </a:t>
            </a:r>
            <a:r>
              <a:rPr lang="en-US" dirty="0" smtClean="0"/>
              <a:t>and then </a:t>
            </a:r>
            <a:r>
              <a:rPr lang="en-US" b="1" dirty="0" smtClean="0"/>
              <a:t>Submit</a:t>
            </a:r>
            <a:r>
              <a:rPr lang="en-US" dirty="0" smtClean="0"/>
              <a:t> again</a:t>
            </a:r>
          </a:p>
          <a:p>
            <a:r>
              <a:rPr lang="en-US" dirty="0" smtClean="0"/>
              <a:t>Push the </a:t>
            </a:r>
            <a:r>
              <a:rPr lang="en-US" b="1" dirty="0" smtClean="0"/>
              <a:t>F5 </a:t>
            </a:r>
            <a:r>
              <a:rPr lang="en-US" dirty="0" smtClean="0"/>
              <a:t>key on your keyboard or click on </a:t>
            </a:r>
            <a:r>
              <a:rPr lang="en-US" b="1" dirty="0" smtClean="0"/>
              <a:t>Tasks</a:t>
            </a:r>
            <a:r>
              <a:rPr lang="en-US" dirty="0" smtClean="0"/>
              <a:t> at the top of the screen until the report status is listed as ‘Done’</a:t>
            </a:r>
          </a:p>
          <a:p>
            <a:r>
              <a:rPr lang="en-US" dirty="0" smtClean="0"/>
              <a:t>Click the name of the report after the status has updated to ‘Done’ to load the report in the browser</a:t>
            </a:r>
          </a:p>
          <a:p>
            <a:endParaRPr lang="en-US" dirty="0"/>
          </a:p>
        </p:txBody>
      </p:sp>
      <p:sp>
        <p:nvSpPr>
          <p:cNvPr id="5" name="Slide Number Placeholder 4"/>
          <p:cNvSpPr>
            <a:spLocks noGrp="1"/>
          </p:cNvSpPr>
          <p:nvPr>
            <p:ph type="sldNum" sz="quarter" idx="12"/>
          </p:nvPr>
        </p:nvSpPr>
        <p:spPr/>
        <p:txBody>
          <a:bodyPr/>
          <a:lstStyle/>
          <a:p>
            <a:r>
              <a:rPr lang="en-US" dirty="0" smtClean="0"/>
              <a:t>95</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976</TotalTime>
  <Words>7203</Words>
  <Application>Microsoft Office PowerPoint</Application>
  <PresentationFormat>On-screen Show (4:3)</PresentationFormat>
  <Paragraphs>957</Paragraphs>
  <Slides>108</Slides>
  <Notes>2</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Flow</vt:lpstr>
      <vt:lpstr>Table of Contents</vt:lpstr>
      <vt:lpstr>Table of Contents (cont.)</vt:lpstr>
      <vt:lpstr>Table of Contents (cont.)</vt:lpstr>
      <vt:lpstr>Slide 4</vt:lpstr>
      <vt:lpstr>What is FoodTrak?</vt:lpstr>
      <vt:lpstr>What can FoodTrak do?</vt:lpstr>
      <vt:lpstr>Accounting vs Control</vt:lpstr>
      <vt:lpstr>Accounting vs Control Reports</vt:lpstr>
      <vt:lpstr>FoodTrak Acronyms and Terms</vt:lpstr>
      <vt:lpstr>FoodTrak Acronyms and Terms (cont.)</vt:lpstr>
      <vt:lpstr>FoodTrak Acronyms and Terms (cont.)</vt:lpstr>
      <vt:lpstr>Operational Elements</vt:lpstr>
      <vt:lpstr>Site Administration</vt:lpstr>
      <vt:lpstr>Database: Elements</vt:lpstr>
      <vt:lpstr>Database: Groups</vt:lpstr>
      <vt:lpstr>Data Entry</vt:lpstr>
      <vt:lpstr>Data Entry: Inventories</vt:lpstr>
      <vt:lpstr>Data Entry: Procurement</vt:lpstr>
      <vt:lpstr>Data Entry: Sales</vt:lpstr>
      <vt:lpstr>Data Entry: Production Planning</vt:lpstr>
      <vt:lpstr>Data Entry: Transfers and Requisitions</vt:lpstr>
      <vt:lpstr>Reports: Accounting</vt:lpstr>
      <vt:lpstr>Key Accounting Reports</vt:lpstr>
      <vt:lpstr>Reports: Control</vt:lpstr>
      <vt:lpstr>Key Control Reports</vt:lpstr>
      <vt:lpstr>Reports: Data Lists</vt:lpstr>
      <vt:lpstr>Reports: Input Forms</vt:lpstr>
      <vt:lpstr>Reports: Nutrition</vt:lpstr>
      <vt:lpstr>Log-In</vt:lpstr>
      <vt:lpstr>Log-In (cont.)</vt:lpstr>
      <vt:lpstr>Log-In (cont.)</vt:lpstr>
      <vt:lpstr>Log-In (cont.)</vt:lpstr>
      <vt:lpstr>About Your FoodTrak System</vt:lpstr>
      <vt:lpstr>About Your FT System (cont.)</vt:lpstr>
      <vt:lpstr>About Your FT System (cont.)</vt:lpstr>
      <vt:lpstr>About Your FT System (cont.)</vt:lpstr>
      <vt:lpstr>About Your FT System (cont.)</vt:lpstr>
      <vt:lpstr>Security and Users</vt:lpstr>
      <vt:lpstr>Slide 39</vt:lpstr>
      <vt:lpstr>Inventory Locations</vt:lpstr>
      <vt:lpstr>Inventory Locations Report</vt:lpstr>
      <vt:lpstr>Inventory Locations Report (cont.)</vt:lpstr>
      <vt:lpstr>Location Groups</vt:lpstr>
      <vt:lpstr>Location Groups Report</vt:lpstr>
      <vt:lpstr>Location Groups Report (cont.)</vt:lpstr>
      <vt:lpstr>Adding Location Groups and Locations</vt:lpstr>
      <vt:lpstr>Adding Location Groups</vt:lpstr>
      <vt:lpstr>Adding Recipe and Product Groups</vt:lpstr>
      <vt:lpstr>Recipe Groups Report</vt:lpstr>
      <vt:lpstr>Product Groups Report</vt:lpstr>
      <vt:lpstr>Adding Recipe Groups</vt:lpstr>
      <vt:lpstr>Adding Product Groups </vt:lpstr>
      <vt:lpstr>Adding Inventory Locations</vt:lpstr>
      <vt:lpstr>Inventory Type for Locations</vt:lpstr>
      <vt:lpstr>General Ledger (GL) Accounts</vt:lpstr>
      <vt:lpstr>General Ledger (GL) Accounts Report</vt:lpstr>
      <vt:lpstr>Adding General Ledger Accounts</vt:lpstr>
      <vt:lpstr>Vendors</vt:lpstr>
      <vt:lpstr>Vendor Listing Report</vt:lpstr>
      <vt:lpstr>Vendor Listing Report (cont.)</vt:lpstr>
      <vt:lpstr>Adding a New Vendor</vt:lpstr>
      <vt:lpstr>Modify an Existing Vendor</vt:lpstr>
      <vt:lpstr>Adding Items to the Database</vt:lpstr>
      <vt:lpstr>Adding Items to the Database (cont.)</vt:lpstr>
      <vt:lpstr>Entering Invoices</vt:lpstr>
      <vt:lpstr>Entering Invoices (cont.)</vt:lpstr>
      <vt:lpstr>Entering Invoices Report</vt:lpstr>
      <vt:lpstr>Manual Invoice Entry</vt:lpstr>
      <vt:lpstr>Entering Invoices (cont.)</vt:lpstr>
      <vt:lpstr>Slide 70</vt:lpstr>
      <vt:lpstr>Slide 71</vt:lpstr>
      <vt:lpstr>Prep Items - Introduction</vt:lpstr>
      <vt:lpstr>Prep Items-What to Consider</vt:lpstr>
      <vt:lpstr>Prep Items – Yield Definition</vt:lpstr>
      <vt:lpstr>How to Conduct a Yield Test</vt:lpstr>
      <vt:lpstr>Defining Recipe Units</vt:lpstr>
      <vt:lpstr>Entering Recipes into FoodTrak</vt:lpstr>
      <vt:lpstr> Entering Recipes into FoodTrak (cont.)</vt:lpstr>
      <vt:lpstr> Entering Recipes into FoodTrak (cont.)</vt:lpstr>
      <vt:lpstr>Designating Key Items</vt:lpstr>
      <vt:lpstr>Designating Key Items</vt:lpstr>
      <vt:lpstr>Key Item Inventory</vt:lpstr>
      <vt:lpstr>Inventory Process</vt:lpstr>
      <vt:lpstr>Inventory</vt:lpstr>
      <vt:lpstr>Inventory Scope Definition</vt:lpstr>
      <vt:lpstr>Inventory Designation Options</vt:lpstr>
      <vt:lpstr>Inventory – Spot Count</vt:lpstr>
      <vt:lpstr>Inventory Template Options </vt:lpstr>
      <vt:lpstr>Inventory – Printing Input Form</vt:lpstr>
      <vt:lpstr>Entering an Inventory</vt:lpstr>
      <vt:lpstr>Entering an Opening Inventory</vt:lpstr>
      <vt:lpstr>Inventory Template Manager</vt:lpstr>
      <vt:lpstr>Create a Shelf Order Template</vt:lpstr>
      <vt:lpstr>Creating a Shelf Order Template</vt:lpstr>
      <vt:lpstr>Shelf Order Inventory Report</vt:lpstr>
      <vt:lpstr>Waste Control</vt:lpstr>
      <vt:lpstr>Waste Control (cont.)</vt:lpstr>
      <vt:lpstr>Entering a Waste Form</vt:lpstr>
      <vt:lpstr>Waste Listing Report</vt:lpstr>
      <vt:lpstr>Waste Activity Report</vt:lpstr>
      <vt:lpstr>External Transfers</vt:lpstr>
      <vt:lpstr>Creating an External Transfer</vt:lpstr>
      <vt:lpstr>External Transfers by GL Account Report</vt:lpstr>
      <vt:lpstr>Transfer Activity Report</vt:lpstr>
      <vt:lpstr>FoodTrak Management Summary Report</vt:lpstr>
      <vt:lpstr>FoodTrak Management Summary Report</vt:lpstr>
      <vt:lpstr>Appendix A - Reports</vt:lpstr>
      <vt:lpstr>Appendix B – How To (step by step instructions)</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jillian.h.singleton</dc:creator>
  <cp:lastModifiedBy>jillian.h.singleton</cp:lastModifiedBy>
  <cp:revision>70</cp:revision>
  <dcterms:created xsi:type="dcterms:W3CDTF">2013-01-15T15:11:20Z</dcterms:created>
  <dcterms:modified xsi:type="dcterms:W3CDTF">2013-02-06T22:38:50Z</dcterms:modified>
</cp:coreProperties>
</file>