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789"/>
  </p:normalViewPr>
  <p:slideViewPr>
    <p:cSldViewPr snapToGrid="0" snapToObjects="1">
      <p:cViewPr varScale="1">
        <p:scale>
          <a:sx n="117" d="100"/>
          <a:sy n="117" d="100"/>
        </p:scale>
        <p:origin x="3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LowerBar" descr="LowerBa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15148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TopBar" descr="Top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16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165" name="Picture 10" descr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168" name="Title Text"/>
          <p:cNvSpPr txBox="1">
            <a:spLocks noGrp="1"/>
          </p:cNvSpPr>
          <p:nvPr>
            <p:ph type="title"/>
          </p:nvPr>
        </p:nvSpPr>
        <p:spPr>
          <a:xfrm>
            <a:off x="841247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1" y="987425"/>
            <a:ext cx="4629151" cy="4873626"/>
          </a:xfrm>
          <a:prstGeom prst="rect">
            <a:avLst/>
          </a:prstGeom>
        </p:spPr>
        <p:txBody>
          <a:bodyPr/>
          <a:lstStyle>
            <a:lvl1pPr marL="173037" indent="-173037">
              <a:lnSpc>
                <a:spcPct val="90000"/>
              </a:lnSpc>
              <a:spcBef>
                <a:spcPts val="1000"/>
              </a:spcBef>
              <a:defRPr sz="3200"/>
            </a:lvl1pPr>
            <a:lvl2pPr marL="539296" indent="-199571">
              <a:lnSpc>
                <a:spcPct val="90000"/>
              </a:lnSpc>
              <a:spcBef>
                <a:spcPts val="1000"/>
              </a:spcBef>
              <a:defRPr sz="3200"/>
            </a:lvl2pPr>
            <a:lvl3pPr marL="815975" indent="-298450">
              <a:lnSpc>
                <a:spcPct val="90000"/>
              </a:lnSpc>
              <a:spcBef>
                <a:spcPts val="1000"/>
              </a:spcBef>
              <a:defRPr sz="3200"/>
            </a:lvl3pPr>
            <a:lvl4pPr marL="1078547" indent="-276860">
              <a:lnSpc>
                <a:spcPct val="90000"/>
              </a:lnSpc>
              <a:spcBef>
                <a:spcPts val="1000"/>
              </a:spcBef>
              <a:defRPr sz="3200"/>
            </a:lvl4pPr>
            <a:lvl5pPr marL="1335722" indent="-365759">
              <a:lnSpc>
                <a:spcPct val="90000"/>
              </a:lnSpc>
              <a:spcBef>
                <a:spcPts val="1000"/>
              </a:spcBef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0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29840" y="2057400"/>
            <a:ext cx="2949180" cy="3811588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000"/>
              </a:spcBef>
              <a:buSzTx/>
              <a:buNone/>
              <a:defRPr sz="16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1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  <p:sldLayoutId id="2147483661" r:id="rId10"/>
    <p:sldLayoutId id="2147483663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484748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1 JAN – 31 MAR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lang="en-US" dirty="0"/>
              <a:t>​</a:t>
            </a:r>
            <a:endParaRPr lang="en-US"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dirty="0"/>
              <a:t>CYS </a:t>
            </a:r>
            <a:r>
              <a:rPr lang="en-US" dirty="0"/>
              <a:t>Second</a:t>
            </a:r>
            <a:r>
              <a:rPr dirty="0"/>
              <a:t> Quarter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E227FC-4CBF-834C-B641-152BB66A17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7,104 users made a visit to School Support Services pages.</a:t>
            </a:r>
          </a:p>
          <a:p>
            <a:pPr marL="466725" indent="-466725"/>
            <a:r>
              <a:rPr lang="en-US" sz="2000" b="0" dirty="0"/>
              <a:t>120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983ED-590E-92BD-BFC3-29C6E40E3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087" y="2589212"/>
            <a:ext cx="4356100" cy="3479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50%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37%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5,273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dirty="0"/>
              <a:t>2.64% of users left the site after performing a search.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6870" y="1338943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7DAA10-B888-C3C8-E275-9FCCEBDDA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870" y="1825625"/>
            <a:ext cx="3429000" cy="3390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What Are The Top Search Sub-Topics?</a:t>
            </a:r>
          </a:p>
        </p:txBody>
      </p:sp>
      <p:sp>
        <p:nvSpPr>
          <p:cNvPr id="210" name="For each category, you can see the most popular sub-topics search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r>
              <a:rPr lang="en-US" sz="1800"/>
              <a:t>The most popular search categories and terms within CYS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610BCEC-C547-6D56-FC59-82F7329D5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19" y="1137031"/>
            <a:ext cx="6845300" cy="52705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7C4D85-02DB-DFC6-D708-B449C6A37C53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711D54-C23E-4AB2-47C8-E53F33BB0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60657"/>
            <a:ext cx="7772400" cy="4336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sz="half" idx="1"/>
          </p:nvPr>
        </p:nvSpPr>
        <p:spPr>
          <a:xfrm>
            <a:off x="628650" y="1735268"/>
            <a:ext cx="3886200" cy="444169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There were a total of 530,181 visits, also known as pageviews,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256" b="0" dirty="0"/>
              <a:t>On average, each user viewed 2.1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n-US" sz="2256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E3B267-8B9E-D4F3-7D79-EB745AFC6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363" y="1735268"/>
            <a:ext cx="2997200" cy="33909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type="body" sz="half" idx="1"/>
          </p:nvPr>
        </p:nvSpPr>
        <p:spPr>
          <a:xfrm>
            <a:off x="336332" y="1825625"/>
            <a:ext cx="3710151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There are 254,841 total users on the CYS 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The average visit duration is 2 minutes and 35 seconds.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A total of 181,152 visitors were new to the website. 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defRPr sz="2016" b="0"/>
            </a:pPr>
            <a:r>
              <a:rPr lang="en-US" sz="1800" dirty="0"/>
              <a:t>71% of all visitors were new. </a:t>
            </a:r>
            <a:endParaRPr sz="1800" dirty="0"/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836761" y="619125"/>
            <a:ext cx="6426052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b="0" i="1" dirty="0"/>
              <a:t>How engaged were these visitors within the website?</a:t>
            </a:r>
            <a:endParaRPr sz="1600" b="0" i="1" dirty="0">
              <a:latin typeface="+mn-lt"/>
              <a:ea typeface="+mn-ea"/>
              <a:cs typeface="+mn-cs"/>
              <a:sym typeface="Times Roman"/>
            </a:endParaRPr>
          </a:p>
        </p:txBody>
      </p:sp>
      <p:pic>
        <p:nvPicPr>
          <p:cNvPr id="4" name="Picture 3" descr="A screenshot of a program&#10;&#10;Description automatically generated">
            <a:extLst>
              <a:ext uri="{FF2B5EF4-FFF2-40B4-BE49-F238E27FC236}">
                <a16:creationId xmlns:a16="http://schemas.microsoft.com/office/drawing/2014/main" id="{57461DA2-AC5A-F500-E4F3-BEE20CD20B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8"/>
          <a:stretch/>
        </p:blipFill>
        <p:spPr>
          <a:xfrm>
            <a:off x="4572000" y="1825625"/>
            <a:ext cx="4057820" cy="352884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7875" y="1496680"/>
            <a:ext cx="4710493" cy="3438065"/>
          </a:xfrm>
        </p:spPr>
        <p:txBody>
          <a:bodyPr>
            <a:normAutofit fontScale="85000" lnSpcReduction="2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27.3%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8.2%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7.3%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0.9%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00D3B-4FF6-A551-8264-B48D1B7417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491"/>
          <a:stretch/>
        </p:blipFill>
        <p:spPr>
          <a:xfrm>
            <a:off x="169903" y="1312371"/>
            <a:ext cx="3907972" cy="414816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181,669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212F67-3A2B-15E3-23E8-52468A404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02" y="2571577"/>
            <a:ext cx="6655287" cy="197994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32,641</a:t>
            </a:r>
            <a:r>
              <a:rPr lang="en-US" dirty="0"/>
              <a:t> Parents clicked on a </a:t>
            </a:r>
            <a:r>
              <a:rPr lang="en-US" dirty="0" err="1"/>
              <a:t>WebTrac</a:t>
            </a:r>
            <a:r>
              <a:rPr lang="en-US" dirty="0"/>
              <a:t> link from a program page to register or pay for a CYS program.</a:t>
            </a:r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8A9C2F-2931-203E-5E33-148793643B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2400300"/>
            <a:ext cx="7366000" cy="20574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59" y="1823677"/>
            <a:ext cx="3061908" cy="3657601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1,099 people looking for employment took action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621 downloads of the CYS Career Guide. </a:t>
            </a:r>
          </a:p>
          <a:p>
            <a:pPr marL="466725" indent="-466725"/>
            <a:r>
              <a:rPr lang="en-US" sz="2000" b="0" dirty="0"/>
              <a:t>73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9941AB-06DF-3A77-CB2B-E4FBE72DD9B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3D1FBBE8-74CF-1F72-F32E-08BE51C7AF71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2C4901-EC8C-E3B0-2F20-C31E6CDB8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4341" y="1682804"/>
            <a:ext cx="4152900" cy="3632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type="body" idx="1"/>
          </p:nvPr>
        </p:nvSpPr>
        <p:spPr>
          <a:xfrm>
            <a:off x="476519" y="1422400"/>
            <a:ext cx="3946723" cy="39858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13,492 visits</a:t>
            </a:r>
            <a:r>
              <a:rPr lang="en-US" sz="2000" b="0" spc="-90" dirty="0"/>
              <a:t> </a:t>
            </a:r>
            <a:r>
              <a:rPr lang="en-US" sz="2000" b="0" dirty="0"/>
              <a:t>to</a:t>
            </a:r>
            <a:r>
              <a:rPr lang="en-US" sz="2000" b="0" spc="-30" dirty="0"/>
              <a:t> </a:t>
            </a:r>
            <a:r>
              <a:rPr lang="en-US" sz="2000" b="0" dirty="0"/>
              <a:t>program</a:t>
            </a:r>
            <a:r>
              <a:rPr lang="en-US" sz="2000" b="0" spc="-5" dirty="0"/>
              <a:t> </a:t>
            </a:r>
            <a:r>
              <a:rPr lang="en-US" sz="2000" b="0" dirty="0"/>
              <a:t>pages. </a:t>
            </a:r>
          </a:p>
          <a:p>
            <a:pPr marL="466725" indent="-466725"/>
            <a:r>
              <a:rPr lang="en-US" sz="2000" b="0" dirty="0"/>
              <a:t>8,519 users to FCC program pages.</a:t>
            </a:r>
          </a:p>
          <a:p>
            <a:pPr marL="466725" indent="-466725"/>
            <a:r>
              <a:rPr lang="en-US" sz="2000" dirty="0"/>
              <a:t>825 downloads of DA 5219 form!</a:t>
            </a:r>
            <a:endParaRPr lang="en-US" dirty="0"/>
          </a:p>
          <a:p>
            <a:pPr>
              <a:defRPr b="0"/>
            </a:pPr>
            <a:endParaRPr lang="en-US" dirty="0"/>
          </a:p>
          <a:p>
            <a:pPr marL="139700" indent="0">
              <a:buNone/>
              <a:defRPr b="0"/>
            </a:pPr>
            <a:endParaRPr sz="1600" b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2E0617-F5DF-D27C-D174-FBD5777E1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342" y="1422400"/>
            <a:ext cx="4076700" cy="33782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15685</TotalTime>
  <Words>428</Words>
  <Application>Microsoft Macintosh PowerPoint</Application>
  <PresentationFormat>On-screen Show (4:3)</PresentationFormat>
  <Paragraphs>59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Helvetica</vt:lpstr>
      <vt:lpstr>Söhne</vt:lpstr>
      <vt:lpstr>System Font Regular</vt:lpstr>
      <vt:lpstr>MSC Theme</vt:lpstr>
      <vt:lpstr>CYS Second Quarter FY24 Insights</vt:lpstr>
      <vt:lpstr>Web Analytics Summary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81</cp:revision>
  <dcterms:modified xsi:type="dcterms:W3CDTF">2024-04-08T14:46:27Z</dcterms:modified>
</cp:coreProperties>
</file>