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70" r:id="rId4"/>
    <p:sldId id="258" r:id="rId5"/>
    <p:sldId id="279" r:id="rId6"/>
    <p:sldId id="259" r:id="rId7"/>
    <p:sldId id="260" r:id="rId8"/>
    <p:sldId id="272" r:id="rId9"/>
    <p:sldId id="275" r:id="rId10"/>
    <p:sldId id="276" r:id="rId11"/>
    <p:sldId id="262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DAE349-535E-1C4E-8AEC-0CAA4C8C2DD7}" v="57" dt="2022-04-13T14:47:54.43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87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0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SC Title Slide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20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22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23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LowerBar" descr="LowerB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5148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TopBar" descr="Top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165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841247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 marL="173037" indent="-173037">
              <a:lnSpc>
                <a:spcPct val="90000"/>
              </a:lnSpc>
              <a:spcBef>
                <a:spcPts val="1000"/>
              </a:spcBef>
              <a:defRPr sz="3200"/>
            </a:lvl1pPr>
            <a:lvl2pPr marL="539296" indent="-199571">
              <a:lnSpc>
                <a:spcPct val="90000"/>
              </a:lnSpc>
              <a:spcBef>
                <a:spcPts val="1000"/>
              </a:spcBef>
              <a:defRPr sz="3200"/>
            </a:lvl2pPr>
            <a:lvl3pPr marL="815975" indent="-298450">
              <a:lnSpc>
                <a:spcPct val="90000"/>
              </a:lnSpc>
              <a:spcBef>
                <a:spcPts val="1000"/>
              </a:spcBef>
              <a:defRPr sz="3200"/>
            </a:lvl3pPr>
            <a:lvl4pPr marL="1078547" indent="-276860">
              <a:lnSpc>
                <a:spcPct val="90000"/>
              </a:lnSpc>
              <a:spcBef>
                <a:spcPts val="1000"/>
              </a:spcBef>
              <a:defRPr sz="3200"/>
            </a:lvl4pPr>
            <a:lvl5pPr marL="1335722" indent="-365759">
              <a:lnSpc>
                <a:spcPct val="90000"/>
              </a:lnSpc>
              <a:spcBef>
                <a:spcPts val="10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35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37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3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bumper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werBar" descr="LowerBar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922567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TopBar" descr="TopBa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5" name="Picture 10" descr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836761" y="104035"/>
            <a:ext cx="7955281" cy="48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711257"/>
            <a:ext cx="77724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61" r:id="rId9"/>
    <p:sldLayoutId id="2147483663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3038" marR="0" indent="-173038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4350" marR="0" indent="-17462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86130" marR="0" indent="-26860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032404" marR="0" indent="-230717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274762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650875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ctober 1 - December 31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484748"/>
          </a:xfrm>
          <a:prstGeom prst="rect">
            <a:avLst/>
          </a:prstGeom>
        </p:spPr>
        <p:txBody>
          <a:bodyPr/>
          <a:lstStyle/>
          <a:p>
            <a:pPr defTabSz="365760">
              <a:defRPr sz="960"/>
            </a:pPr>
            <a:r>
              <a:rPr lang="en-US" dirty="0"/>
              <a:t>01 Oct – 31 Dec</a:t>
            </a:r>
            <a:endParaRPr lang="en-US" sz="480" dirty="0"/>
          </a:p>
          <a:p>
            <a:pPr defTabSz="182880">
              <a:lnSpc>
                <a:spcPct val="100000"/>
              </a:lnSpc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  <p:sp>
        <p:nvSpPr>
          <p:cNvPr id="180" name="CYS First Quarter FY22 Ins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rPr lang="en-US" dirty="0"/>
              <a:t>ACS</a:t>
            </a:r>
            <a:r>
              <a:rPr dirty="0"/>
              <a:t> </a:t>
            </a:r>
            <a:r>
              <a:rPr lang="en-US" dirty="0"/>
              <a:t>First</a:t>
            </a:r>
            <a:r>
              <a:rPr dirty="0"/>
              <a:t> Quarter FY2</a:t>
            </a:r>
            <a:r>
              <a:rPr lang="en-US" dirty="0"/>
              <a:t>3</a:t>
            </a:r>
            <a:r>
              <a:rPr dirty="0"/>
              <a:t> Insights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2,721 Total on-site searches on ACS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22.75% of users searched again immediately after performing a search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65618-AC73-3FE4-9749-86739F67D99F}"/>
              </a:ext>
            </a:extLst>
          </p:cNvPr>
          <p:cNvSpPr txBox="1"/>
          <p:nvPr/>
        </p:nvSpPr>
        <p:spPr>
          <a:xfrm>
            <a:off x="4662487" y="1358900"/>
            <a:ext cx="21550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 Terms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E6385-3BBC-2723-C13F-BB286D87D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466" y="1825625"/>
            <a:ext cx="2864304" cy="37051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r>
              <a:rPr lang="en-US" dirty="0"/>
              <a:t>The most popular search categories &gt; terms within ACS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151906-69F7-473C-F1BB-42EDD9111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53224"/>
            <a:ext cx="7772400" cy="375155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84756-53CD-CB4E-947D-FF3057ED88E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FA386-87FD-AEE9-91D3-12838BD61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34" y="1045686"/>
            <a:ext cx="8167728" cy="47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49148" indent="-417830" defTabSz="859536">
              <a:spcBef>
                <a:spcPts val="1800"/>
              </a:spcBef>
              <a:defRPr sz="2256" b="0"/>
            </a:pPr>
            <a:endParaRPr lang="en-US" dirty="0"/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256" b="0" dirty="0"/>
              <a:t>547,670 Visits to ACS pages last quarter.</a:t>
            </a:r>
            <a:endParaRPr lang="en-US" dirty="0"/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dirty="0"/>
              <a:t>Traffic to ACS increased by 8.7</a:t>
            </a:r>
            <a:r>
              <a:rPr dirty="0"/>
              <a:t>% from the previous year.</a:t>
            </a:r>
            <a:endParaRPr lang="en-US" dirty="0"/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dirty="0"/>
              <a:t>Traffic to ACS decreased by 14.2% from the previous quarter. 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dirty="0"/>
              <a:t>11.4K visits came from Social Media. </a:t>
            </a:r>
            <a:r>
              <a:rPr lang="en-US" sz="1400" dirty="0"/>
              <a:t>Social traffic is primarily from Facebook.</a:t>
            </a:r>
            <a:endParaRPr lang="en-US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br>
              <a:rPr lang="en-US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Visitor Highlights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836761" y="619125"/>
            <a:ext cx="6426052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endParaRPr sz="1600" dirty="0">
              <a:latin typeface="+mn-lt"/>
              <a:ea typeface="+mn-ea"/>
              <a:cs typeface="+mn-cs"/>
              <a:sym typeface="Times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042F4-E2B6-6041-50FA-F79DA510A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327150"/>
            <a:ext cx="5892800" cy="4203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Visitor Highlights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836761" y="619125"/>
            <a:ext cx="6426052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lang="en-US" sz="1600" dirty="0"/>
              <a:t>Continued</a:t>
            </a:r>
            <a:endParaRPr sz="1600" dirty="0">
              <a:latin typeface="+mn-lt"/>
              <a:ea typeface="+mn-ea"/>
              <a:cs typeface="+mn-cs"/>
              <a:sym typeface="Times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CD47C6-CF06-518C-CDBA-0038BE8E40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55"/>
          <a:stretch/>
        </p:blipFill>
        <p:spPr>
          <a:xfrm>
            <a:off x="1536700" y="1019652"/>
            <a:ext cx="5631355" cy="51271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52746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143" y="1364004"/>
            <a:ext cx="4323019" cy="3438065"/>
          </a:xfrm>
        </p:spPr>
        <p:txBody>
          <a:bodyPr>
            <a:normAutofit fontScale="77500" lnSpcReduction="2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62.1% of visitors came from O</a:t>
            </a:r>
            <a:r>
              <a:rPr lang="en-US" sz="2016" dirty="0"/>
              <a:t>rganic Search</a:t>
            </a:r>
            <a:r>
              <a:rPr lang="en-US" sz="2016" b="0" dirty="0"/>
              <a:t> engine queries. </a:t>
            </a:r>
          </a:p>
          <a:p>
            <a:pPr marL="482600" indent="-342900">
              <a:defRPr sz="2000" b="0"/>
            </a:pPr>
            <a:r>
              <a:rPr lang="en-US" sz="2016" b="0" dirty="0"/>
              <a:t>20.4% </a:t>
            </a:r>
            <a:r>
              <a:rPr lang="en-US" sz="2016" b="0"/>
              <a:t>of visitors came </a:t>
            </a:r>
            <a:r>
              <a:rPr lang="en-US" sz="2016" b="0" dirty="0"/>
              <a:t>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b="0" dirty="0"/>
              <a:t>9% of visitors came from Referral links on 3</a:t>
            </a:r>
            <a:r>
              <a:rPr lang="en-US" sz="2016" b="0" baseline="30000" dirty="0"/>
              <a:t>rd</a:t>
            </a:r>
            <a:r>
              <a:rPr lang="en-US" sz="2016" b="0" dirty="0"/>
              <a:t> party web sites. </a:t>
            </a:r>
          </a:p>
          <a:p>
            <a:pPr marL="482600" indent="-342900">
              <a:defRPr sz="2000" b="0"/>
            </a:pPr>
            <a:r>
              <a:rPr lang="en-US" sz="2016" b="0" dirty="0"/>
              <a:t>8.3% of visitors came from Social Media. </a:t>
            </a:r>
          </a:p>
          <a:p>
            <a:pPr marL="482600" indent="-342900">
              <a:defRPr sz="2000" b="0"/>
            </a:pPr>
            <a:r>
              <a:rPr lang="en-US" sz="2016" b="0" dirty="0"/>
              <a:t>0.2% Other (traffic that has an acquisition source Google doesn’t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CE16A8-50D8-80F2-E2A7-01D17C0CF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64" y="1364004"/>
            <a:ext cx="4109718" cy="39362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1792E7-01A9-A478-7BE2-987667E7AAC2}"/>
              </a:ext>
            </a:extLst>
          </p:cNvPr>
          <p:cNvSpPr txBox="1"/>
          <p:nvPr/>
        </p:nvSpPr>
        <p:spPr>
          <a:xfrm>
            <a:off x="1860101" y="3658107"/>
            <a:ext cx="2038568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62.1 %</a:t>
            </a:r>
          </a:p>
          <a:p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Organic 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2D5B0-469E-E454-CF76-7C8F26BDAA60}"/>
              </a:ext>
            </a:extLst>
          </p:cNvPr>
          <p:cNvSpPr txBox="1"/>
          <p:nvPr/>
        </p:nvSpPr>
        <p:spPr>
          <a:xfrm>
            <a:off x="725214" y="2898864"/>
            <a:ext cx="1848192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20.4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%</a:t>
            </a:r>
          </a:p>
          <a:p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Direct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114B52-BBE7-2463-212B-680642DBAE65}"/>
              </a:ext>
            </a:extLst>
          </p:cNvPr>
          <p:cNvSpPr txBox="1"/>
          <p:nvPr/>
        </p:nvSpPr>
        <p:spPr>
          <a:xfrm>
            <a:off x="147364" y="1256746"/>
            <a:ext cx="1848192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9 %</a:t>
            </a:r>
          </a:p>
          <a:p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Referral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F78F8B-AD25-17E3-B7F2-91ED1B327B04}"/>
              </a:ext>
            </a:extLst>
          </p:cNvPr>
          <p:cNvSpPr txBox="1"/>
          <p:nvPr/>
        </p:nvSpPr>
        <p:spPr>
          <a:xfrm>
            <a:off x="1657442" y="1005521"/>
            <a:ext cx="332675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8.3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% 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Social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8C290-B8A1-214A-BB8F-D340F8AD7C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1246" y="875855"/>
            <a:ext cx="7120339" cy="3441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/>
              <a:t>Last quarter had a total of </a:t>
            </a:r>
            <a:r>
              <a:rPr lang="en-US" i="1" dirty="0"/>
              <a:t>36,079 </a:t>
            </a:r>
            <a:r>
              <a:rPr lang="en-US" sz="2000" b="0" dirty="0"/>
              <a:t>interactions on the ACS pages </a:t>
            </a:r>
            <a:r>
              <a:rPr lang="en-US" sz="1400" b="0" dirty="0">
                <a:solidFill>
                  <a:schemeClr val="bg2"/>
                </a:solidFill>
              </a:rPr>
              <a:t>(interactions are downloads, email clicks, phone number clicks, and outbound links).</a:t>
            </a:r>
          </a:p>
          <a:p>
            <a:pPr marL="0" indent="0">
              <a:buNone/>
            </a:pP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8E534-FB65-9740-BF86-09CEB1EC3512}"/>
              </a:ext>
            </a:extLst>
          </p:cNvPr>
          <p:cNvSpPr txBox="1"/>
          <p:nvPr/>
        </p:nvSpPr>
        <p:spPr>
          <a:xfrm>
            <a:off x="7750699" y="3005138"/>
            <a:ext cx="9125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Outbound Clicks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9FF92-001C-AA46-BD9B-DCC4E3F783BF}"/>
              </a:ext>
            </a:extLst>
          </p:cNvPr>
          <p:cNvSpPr txBox="1"/>
          <p:nvPr/>
        </p:nvSpPr>
        <p:spPr>
          <a:xfrm>
            <a:off x="5722076" y="2596404"/>
            <a:ext cx="83363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96526-6554-3A59-2C78-CD2F12CC497E}"/>
              </a:ext>
            </a:extLst>
          </p:cNvPr>
          <p:cNvSpPr txBox="1"/>
          <p:nvPr/>
        </p:nvSpPr>
        <p:spPr>
          <a:xfrm>
            <a:off x="2286000" y="3315279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9B738A20-7B55-EC0F-876D-4239B9A01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7" y="2562324"/>
            <a:ext cx="8034294" cy="18752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882869"/>
            <a:ext cx="7772401" cy="14960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200" b="0" dirty="0"/>
              <a:t>9,770</a:t>
            </a:r>
            <a:r>
              <a:rPr lang="en-US" dirty="0"/>
              <a:t> People needed to talk to a real person last quarter.</a:t>
            </a:r>
          </a:p>
          <a:p>
            <a:pPr marL="752792" lvl="2" indent="0">
              <a:buNone/>
              <a:defRPr sz="2200" b="0"/>
            </a:pPr>
            <a:r>
              <a:rPr lang="en-US" dirty="0"/>
              <a:t>-17.2% from the previous year.</a:t>
            </a:r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159B17-AF4C-ED49-9729-B45DBADB1948}"/>
              </a:ext>
            </a:extLst>
          </p:cNvPr>
          <p:cNvSpPr txBox="1"/>
          <p:nvPr/>
        </p:nvSpPr>
        <p:spPr>
          <a:xfrm>
            <a:off x="836761" y="2217804"/>
            <a:ext cx="609397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ACS programs that received phone calls from the web.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F93E5-639C-B3FB-EAAC-B4EC9FEFD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1" y="2675516"/>
            <a:ext cx="6446908" cy="30183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>
              <a:buFont typeface="System Font Regular"/>
              <a:buChar char="✓"/>
            </a:pPr>
            <a:r>
              <a:rPr lang="en-US" dirty="0"/>
              <a:t>46% </a:t>
            </a:r>
            <a:r>
              <a:rPr lang="en-US" b="0" dirty="0"/>
              <a:t>Searches looking for an answer to a specific question or general information.</a:t>
            </a:r>
            <a:endParaRPr lang="en-US" dirty="0"/>
          </a:p>
          <a:p>
            <a:pPr fontAlgn="ctr">
              <a:buFont typeface="System Font Regular"/>
              <a:buChar char="✓"/>
            </a:pPr>
            <a:r>
              <a:rPr lang="en-US" dirty="0"/>
              <a:t>39% </a:t>
            </a:r>
            <a:r>
              <a:rPr lang="en-US" b="0" dirty="0"/>
              <a:t>Searches looking to investigate brands or services and intending to complete an action or purchase.</a:t>
            </a:r>
            <a:endParaRPr lang="en-US" dirty="0"/>
          </a:p>
          <a:p>
            <a:pPr fontAlgn="ctr">
              <a:buFont typeface="System Font Regular"/>
              <a:buChar char="✓"/>
            </a:pPr>
            <a:r>
              <a:rPr lang="en-US" dirty="0"/>
              <a:t>15% </a:t>
            </a:r>
            <a:r>
              <a:rPr lang="en-US" b="0" dirty="0"/>
              <a:t>Searches intending to find a </a:t>
            </a:r>
            <a:r>
              <a:rPr lang="en-US" b="0"/>
              <a:t>specific program </a:t>
            </a:r>
            <a:r>
              <a:rPr lang="en-US" b="0" dirty="0"/>
              <a:t>page using the on-site search.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1E657-3B02-0B49-BC22-EB4D67CE5E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6876</TotalTime>
  <Words>344</Words>
  <Application>Microsoft Macintosh PowerPoint</Application>
  <PresentationFormat>On-screen Show (4:3)</PresentationFormat>
  <Paragraphs>54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</vt:lpstr>
      <vt:lpstr>System Font Regular</vt:lpstr>
      <vt:lpstr>Times Roman</vt:lpstr>
      <vt:lpstr>MSC Theme</vt:lpstr>
      <vt:lpstr>ACS First Quarter FY23 Insights</vt:lpstr>
      <vt:lpstr>Web Analytics Summary</vt:lpstr>
      <vt:lpstr>Traffic Highlights</vt:lpstr>
      <vt:lpstr>Visitor Highlights</vt:lpstr>
      <vt:lpstr>Visitor Highlights</vt:lpstr>
      <vt:lpstr>Marketing Reach</vt:lpstr>
      <vt:lpstr>Engagement Insights &amp; Highlights</vt:lpstr>
      <vt:lpstr>Insights &amp; Highlights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Jessica Dunbar</cp:lastModifiedBy>
  <cp:revision>44</cp:revision>
  <dcterms:modified xsi:type="dcterms:W3CDTF">2023-01-16T02:15:43Z</dcterms:modified>
</cp:coreProperties>
</file>