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56" r:id="rId2"/>
    <p:sldId id="277" r:id="rId3"/>
    <p:sldId id="270" r:id="rId4"/>
    <p:sldId id="258" r:id="rId5"/>
    <p:sldId id="279" r:id="rId6"/>
    <p:sldId id="259" r:id="rId7"/>
    <p:sldId id="260" r:id="rId8"/>
    <p:sldId id="272" r:id="rId9"/>
    <p:sldId id="275" r:id="rId10"/>
    <p:sldId id="276" r:id="rId11"/>
    <p:sldId id="262" r:id="rId12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7DAE349-535E-1C4E-8AEC-0CAA4C8C2DD7}" v="57" dt="2022-04-13T14:47:54.438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6E3DE"/>
          </a:solidFill>
        </a:fill>
      </a:tcStyle>
    </a:wholeTbl>
    <a:band2H>
      <a:tcTxStyle/>
      <a:tcStyle>
        <a:tcBdr/>
        <a:fill>
          <a:solidFill>
            <a:srgbClr val="F3F2E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CDDB"/>
          </a:solidFill>
        </a:fill>
      </a:tcStyle>
    </a:wholeTbl>
    <a:band2H>
      <a:tcTxStyle/>
      <a:tcStyle>
        <a:tcBdr/>
        <a:fill>
          <a:solidFill>
            <a:srgbClr val="E7E8EE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387"/>
    <p:restoredTop sz="94830"/>
  </p:normalViewPr>
  <p:slideViewPr>
    <p:cSldViewPr snapToGrid="0" snapToObjects="1">
      <p:cViewPr varScale="1">
        <p:scale>
          <a:sx n="121" d="100"/>
          <a:sy n="121" d="100"/>
        </p:scale>
        <p:origin x="65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7" name="Shape 17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Calibri"/>
        <a:ea typeface="Calibri"/>
        <a:cs typeface="Calibri"/>
        <a:sym typeface="Calibri"/>
      </a:defRPr>
    </a:lvl1pPr>
    <a:lvl2pPr indent="228600" latinLnBrk="0">
      <a:defRPr sz="1200">
        <a:latin typeface="Calibri"/>
        <a:ea typeface="Calibri"/>
        <a:cs typeface="Calibri"/>
        <a:sym typeface="Calibri"/>
      </a:defRPr>
    </a:lvl2pPr>
    <a:lvl3pPr indent="457200" latinLnBrk="0">
      <a:defRPr sz="1200">
        <a:latin typeface="Calibri"/>
        <a:ea typeface="Calibri"/>
        <a:cs typeface="Calibri"/>
        <a:sym typeface="Calibri"/>
      </a:defRPr>
    </a:lvl3pPr>
    <a:lvl4pPr indent="685800" latinLnBrk="0">
      <a:defRPr sz="1200">
        <a:latin typeface="Calibri"/>
        <a:ea typeface="Calibri"/>
        <a:cs typeface="Calibri"/>
        <a:sym typeface="Calibri"/>
      </a:defRPr>
    </a:lvl4pPr>
    <a:lvl5pPr indent="914400" latinLnBrk="0">
      <a:defRPr sz="1200">
        <a:latin typeface="Calibri"/>
        <a:ea typeface="Calibri"/>
        <a:cs typeface="Calibri"/>
        <a:sym typeface="Calibri"/>
      </a:defRPr>
    </a:lvl5pPr>
    <a:lvl6pPr indent="1143000" latinLnBrk="0">
      <a:defRPr sz="1200">
        <a:latin typeface="Calibri"/>
        <a:ea typeface="Calibri"/>
        <a:cs typeface="Calibri"/>
        <a:sym typeface="Calibri"/>
      </a:defRPr>
    </a:lvl6pPr>
    <a:lvl7pPr indent="1371600" latinLnBrk="0">
      <a:defRPr sz="1200">
        <a:latin typeface="Calibri"/>
        <a:ea typeface="Calibri"/>
        <a:cs typeface="Calibri"/>
        <a:sym typeface="Calibri"/>
      </a:defRPr>
    </a:lvl7pPr>
    <a:lvl8pPr indent="1600200" latinLnBrk="0">
      <a:defRPr sz="1200">
        <a:latin typeface="Calibri"/>
        <a:ea typeface="Calibri"/>
        <a:cs typeface="Calibri"/>
        <a:sym typeface="Calibri"/>
      </a:defRPr>
    </a:lvl8pPr>
    <a:lvl9pPr indent="1828800" latinLnBrk="0">
      <a:defRPr sz="1200">
        <a:latin typeface="Calibri"/>
        <a:ea typeface="Calibri"/>
        <a:cs typeface="Calibri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41006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MSC Title Slide">
    <p:bg>
      <p:bgPr>
        <a:gradFill flip="none" rotWithShape="1">
          <a:gsLst>
            <a:gs pos="0">
              <a:srgbClr val="F9F9F8"/>
            </a:gs>
            <a:gs pos="74000">
              <a:srgbClr val="7F7F73"/>
            </a:gs>
            <a:gs pos="83000">
              <a:srgbClr val="7F7F73"/>
            </a:gs>
            <a:gs pos="100000">
              <a:srgbClr val="BFBFB9"/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9" descr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4768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7" name="LowerBar" descr="LowerBar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695700"/>
            <a:ext cx="9144000" cy="3162300"/>
          </a:xfrm>
          <a:prstGeom prst="rect">
            <a:avLst/>
          </a:prstGeom>
          <a:ln w="12700">
            <a:miter lim="400000"/>
          </a:ln>
        </p:spPr>
      </p:pic>
      <p:sp>
        <p:nvSpPr>
          <p:cNvPr id="1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511744" y="5863173"/>
            <a:ext cx="7155612" cy="3324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1pPr>
            <a:lvl2pPr marL="0" indent="4572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2pPr>
            <a:lvl3pPr marL="0" indent="9144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3pPr>
            <a:lvl4pPr marL="0" indent="13716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4pPr>
            <a:lvl5pPr marL="0" indent="18288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9" name="Title Text"/>
          <p:cNvSpPr txBox="1">
            <a:spLocks noGrp="1"/>
          </p:cNvSpPr>
          <p:nvPr>
            <p:ph type="title"/>
          </p:nvPr>
        </p:nvSpPr>
        <p:spPr>
          <a:xfrm>
            <a:off x="511744" y="5366880"/>
            <a:ext cx="7155612" cy="484749"/>
          </a:xfrm>
          <a:prstGeom prst="rect">
            <a:avLst/>
          </a:prstGeom>
        </p:spPr>
        <p:txBody>
          <a:bodyPr lIns="0" tIns="0" rIns="0" bIns="0"/>
          <a:lstStyle>
            <a:lvl1pPr>
              <a:defRPr sz="3500">
                <a:solidFill>
                  <a:srgbClr val="FFFFFF"/>
                </a:solidFill>
                <a:effectLst>
                  <a:outerShdw blurRad="88900" dist="38100" dir="3600000" rotWithShape="0">
                    <a:srgbClr val="000000">
                      <a:alpha val="90000"/>
                    </a:srgbClr>
                  </a:outerShdw>
                </a:effectLst>
              </a:defRPr>
            </a:lvl1pPr>
          </a:lstStyle>
          <a:p>
            <a:r>
              <a:t>Title Text</a:t>
            </a:r>
          </a:p>
        </p:txBody>
      </p:sp>
      <p:pic>
        <p:nvPicPr>
          <p:cNvPr id="20" name="ArmyLogo" descr="ArmyLogo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744" y="0"/>
            <a:ext cx="1495426" cy="1857375"/>
          </a:xfrm>
          <a:prstGeom prst="rect">
            <a:avLst/>
          </a:prstGeom>
          <a:ln w="12700">
            <a:miter lim="400000"/>
          </a:ln>
        </p:spPr>
      </p:pic>
      <p:sp>
        <p:nvSpPr>
          <p:cNvPr id="21" name="Classification Lower"/>
          <p:cNvSpPr txBox="1"/>
          <p:nvPr/>
        </p:nvSpPr>
        <p:spPr>
          <a:xfrm>
            <a:off x="91439" y="6724790"/>
            <a:ext cx="842391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>
              <a:defRPr sz="900" b="1"/>
            </a:lvl1pPr>
          </a:lstStyle>
          <a:p>
            <a:r>
              <a:t>UNCLASSIFIED//FOUO</a:t>
            </a:r>
          </a:p>
        </p:txBody>
      </p:sp>
      <p:sp>
        <p:nvSpPr>
          <p:cNvPr id="22" name="Classification Top"/>
          <p:cNvSpPr txBox="1"/>
          <p:nvPr/>
        </p:nvSpPr>
        <p:spPr>
          <a:xfrm>
            <a:off x="781050" y="0"/>
            <a:ext cx="7886700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900" b="1">
                <a:solidFill>
                  <a:srgbClr val="FFFFFF"/>
                </a:solidFill>
              </a:defRPr>
            </a:lvl1pPr>
          </a:lstStyle>
          <a:p>
            <a:r>
              <a:t>UNCLASSIFIED//FOUO</a:t>
            </a:r>
          </a:p>
        </p:txBody>
      </p:sp>
      <p:pic>
        <p:nvPicPr>
          <p:cNvPr id="23" name="Picture 3" descr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78256" y="4089863"/>
            <a:ext cx="914434" cy="835183"/>
          </a:xfrm>
          <a:prstGeom prst="rect">
            <a:avLst/>
          </a:prstGeom>
          <a:ln w="12700">
            <a:miter lim="400000"/>
          </a:ln>
        </p:spPr>
      </p:pic>
      <p:sp>
        <p:nvSpPr>
          <p:cNvPr id="2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MSC 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LowerBar" descr="LowerBar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915148"/>
            <a:ext cx="9144000" cy="923926"/>
          </a:xfrm>
          <a:prstGeom prst="rect">
            <a:avLst/>
          </a:prstGeom>
          <a:ln w="12700">
            <a:miter lim="400000"/>
          </a:ln>
        </p:spPr>
      </p:pic>
      <p:pic>
        <p:nvPicPr>
          <p:cNvPr id="163" name="TopBar" descr="TopBar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794"/>
            <a:ext cx="9144000" cy="1028701"/>
          </a:xfrm>
          <a:prstGeom prst="rect">
            <a:avLst/>
          </a:prstGeom>
          <a:ln w="12700">
            <a:miter lim="400000"/>
          </a:ln>
        </p:spPr>
      </p:pic>
      <p:sp>
        <p:nvSpPr>
          <p:cNvPr id="164" name="Classification Top"/>
          <p:cNvSpPr txBox="1"/>
          <p:nvPr/>
        </p:nvSpPr>
        <p:spPr>
          <a:xfrm>
            <a:off x="781050" y="0"/>
            <a:ext cx="7886700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900" b="1">
                <a:solidFill>
                  <a:srgbClr val="FFFFFF"/>
                </a:solidFill>
              </a:defRPr>
            </a:lvl1pPr>
          </a:lstStyle>
          <a:p>
            <a:r>
              <a:t>UNCLASSIFIED//FOUO</a:t>
            </a:r>
          </a:p>
        </p:txBody>
      </p:sp>
      <p:pic>
        <p:nvPicPr>
          <p:cNvPr id="165" name="Picture 10" descr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96101" y="6054652"/>
            <a:ext cx="659248" cy="602113"/>
          </a:xfrm>
          <a:prstGeom prst="rect">
            <a:avLst/>
          </a:prstGeom>
          <a:ln w="12700">
            <a:miter lim="400000"/>
          </a:ln>
        </p:spPr>
      </p:pic>
      <p:sp>
        <p:nvSpPr>
          <p:cNvPr id="16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67" name="Rectangle 14"/>
          <p:cNvSpPr txBox="1"/>
          <p:nvPr/>
        </p:nvSpPr>
        <p:spPr>
          <a:xfrm>
            <a:off x="45719" y="6596544"/>
            <a:ext cx="3066619" cy="2269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defTabSz="457200">
              <a:defRPr sz="1000"/>
            </a:lvl1pPr>
          </a:lstStyle>
          <a:p>
            <a:r>
              <a:t>IMCOM, G9 Marketing (AMIM-WRK)</a:t>
            </a:r>
          </a:p>
        </p:txBody>
      </p:sp>
      <p:sp>
        <p:nvSpPr>
          <p:cNvPr id="168" name="Title Text"/>
          <p:cNvSpPr txBox="1">
            <a:spLocks noGrp="1"/>
          </p:cNvSpPr>
          <p:nvPr>
            <p:ph type="title"/>
          </p:nvPr>
        </p:nvSpPr>
        <p:spPr>
          <a:xfrm>
            <a:off x="841247" y="100584"/>
            <a:ext cx="795528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69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3887391" y="987425"/>
            <a:ext cx="4629151" cy="4873626"/>
          </a:xfrm>
          <a:prstGeom prst="rect">
            <a:avLst/>
          </a:prstGeom>
        </p:spPr>
        <p:txBody>
          <a:bodyPr/>
          <a:lstStyle>
            <a:lvl1pPr marL="173037" indent="-173037">
              <a:lnSpc>
                <a:spcPct val="90000"/>
              </a:lnSpc>
              <a:spcBef>
                <a:spcPts val="1000"/>
              </a:spcBef>
              <a:defRPr sz="3200"/>
            </a:lvl1pPr>
            <a:lvl2pPr marL="539296" indent="-199571">
              <a:lnSpc>
                <a:spcPct val="90000"/>
              </a:lnSpc>
              <a:spcBef>
                <a:spcPts val="1000"/>
              </a:spcBef>
              <a:defRPr sz="3200"/>
            </a:lvl2pPr>
            <a:lvl3pPr marL="815975" indent="-298450">
              <a:lnSpc>
                <a:spcPct val="90000"/>
              </a:lnSpc>
              <a:spcBef>
                <a:spcPts val="1000"/>
              </a:spcBef>
              <a:defRPr sz="3200"/>
            </a:lvl3pPr>
            <a:lvl4pPr marL="1078547" indent="-276860">
              <a:lnSpc>
                <a:spcPct val="90000"/>
              </a:lnSpc>
              <a:spcBef>
                <a:spcPts val="1000"/>
              </a:spcBef>
              <a:defRPr sz="3200"/>
            </a:lvl4pPr>
            <a:lvl5pPr marL="1335722" indent="-365759">
              <a:lnSpc>
                <a:spcPct val="90000"/>
              </a:lnSpc>
              <a:spcBef>
                <a:spcPts val="1000"/>
              </a:spcBef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70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629840" y="2057400"/>
            <a:ext cx="2949180" cy="3811588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90000"/>
              </a:lnSpc>
              <a:spcBef>
                <a:spcPts val="1000"/>
              </a:spcBef>
              <a:buSzTx/>
              <a:buNone/>
              <a:defRPr sz="1600"/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MSC Title Slide copy">
    <p:bg>
      <p:bgPr>
        <a:gradFill flip="none" rotWithShape="1">
          <a:gsLst>
            <a:gs pos="0">
              <a:srgbClr val="F9F9F8"/>
            </a:gs>
            <a:gs pos="74000">
              <a:srgbClr val="7F7F73"/>
            </a:gs>
            <a:gs pos="83000">
              <a:srgbClr val="7F7F73"/>
            </a:gs>
            <a:gs pos="100000">
              <a:srgbClr val="BFBFB9"/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9" descr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476875"/>
          </a:xfrm>
          <a:prstGeom prst="rect">
            <a:avLst/>
          </a:prstGeom>
          <a:ln w="12700">
            <a:miter lim="400000"/>
          </a:ln>
        </p:spPr>
      </p:pic>
      <p:pic>
        <p:nvPicPr>
          <p:cNvPr id="32" name="LowerBar" descr="LowerBar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695700"/>
            <a:ext cx="9144000" cy="3162300"/>
          </a:xfrm>
          <a:prstGeom prst="rect">
            <a:avLst/>
          </a:prstGeom>
          <a:ln w="12700">
            <a:miter lim="400000"/>
          </a:ln>
        </p:spPr>
      </p:pic>
      <p:sp>
        <p:nvSpPr>
          <p:cNvPr id="33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511744" y="5863173"/>
            <a:ext cx="7155612" cy="3324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1pPr>
            <a:lvl2pPr marL="0" indent="4572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2pPr>
            <a:lvl3pPr marL="0" indent="9144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3pPr>
            <a:lvl4pPr marL="0" indent="13716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4pPr>
            <a:lvl5pPr marL="0" indent="18288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4" name="Title Text"/>
          <p:cNvSpPr txBox="1">
            <a:spLocks noGrp="1"/>
          </p:cNvSpPr>
          <p:nvPr>
            <p:ph type="title"/>
          </p:nvPr>
        </p:nvSpPr>
        <p:spPr>
          <a:xfrm>
            <a:off x="511744" y="5366880"/>
            <a:ext cx="7155612" cy="484749"/>
          </a:xfrm>
          <a:prstGeom prst="rect">
            <a:avLst/>
          </a:prstGeom>
        </p:spPr>
        <p:txBody>
          <a:bodyPr lIns="0" tIns="0" rIns="0" bIns="0"/>
          <a:lstStyle>
            <a:lvl1pPr>
              <a:defRPr sz="3500">
                <a:solidFill>
                  <a:srgbClr val="FFFFFF"/>
                </a:solidFill>
                <a:effectLst>
                  <a:outerShdw blurRad="88900" dist="38100" dir="3600000" rotWithShape="0">
                    <a:srgbClr val="000000">
                      <a:alpha val="90000"/>
                    </a:srgbClr>
                  </a:outerShdw>
                </a:effectLst>
              </a:defRPr>
            </a:lvl1pPr>
          </a:lstStyle>
          <a:p>
            <a:r>
              <a:t>Title Text</a:t>
            </a:r>
          </a:p>
        </p:txBody>
      </p:sp>
      <p:pic>
        <p:nvPicPr>
          <p:cNvPr id="35" name="ArmyLogo" descr="ArmyLogo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744" y="0"/>
            <a:ext cx="1495426" cy="1857375"/>
          </a:xfrm>
          <a:prstGeom prst="rect">
            <a:avLst/>
          </a:prstGeom>
          <a:ln w="12700">
            <a:miter lim="400000"/>
          </a:ln>
        </p:spPr>
      </p:pic>
      <p:sp>
        <p:nvSpPr>
          <p:cNvPr id="36" name="Classification Lower"/>
          <p:cNvSpPr txBox="1"/>
          <p:nvPr/>
        </p:nvSpPr>
        <p:spPr>
          <a:xfrm>
            <a:off x="91439" y="6724790"/>
            <a:ext cx="842391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>
              <a:defRPr sz="900" b="1"/>
            </a:lvl1pPr>
          </a:lstStyle>
          <a:p>
            <a:r>
              <a:t>UNCLASSIFIED//FOUO</a:t>
            </a:r>
          </a:p>
        </p:txBody>
      </p:sp>
      <p:sp>
        <p:nvSpPr>
          <p:cNvPr id="37" name="Classification Top"/>
          <p:cNvSpPr txBox="1"/>
          <p:nvPr/>
        </p:nvSpPr>
        <p:spPr>
          <a:xfrm>
            <a:off x="781050" y="0"/>
            <a:ext cx="7886700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900" b="1">
                <a:solidFill>
                  <a:srgbClr val="FFFFFF"/>
                </a:solidFill>
              </a:defRPr>
            </a:lvl1pPr>
          </a:lstStyle>
          <a:p>
            <a:r>
              <a:t>UNCLASSIFIED//FOUO</a:t>
            </a:r>
          </a:p>
        </p:txBody>
      </p:sp>
      <p:pic>
        <p:nvPicPr>
          <p:cNvPr id="38" name="Picture 3" descr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78256" y="4089863"/>
            <a:ext cx="914434" cy="835183"/>
          </a:xfrm>
          <a:prstGeom prst="rect">
            <a:avLst/>
          </a:prstGeom>
          <a:ln w="12700">
            <a:miter lim="400000"/>
          </a:ln>
        </p:spPr>
      </p:pic>
      <p:sp>
        <p:nvSpPr>
          <p:cNvPr id="3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7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8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95528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7251" y="6190488"/>
            <a:ext cx="8307390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bumper</a:t>
            </a:r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95528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8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85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1144468"/>
            <a:ext cx="7772401" cy="3657601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6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7251" y="6193640"/>
            <a:ext cx="8307390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bumper</a:t>
            </a:r>
          </a:p>
        </p:txBody>
      </p:sp>
      <p:sp>
        <p:nvSpPr>
          <p:cNvPr id="87" name="Text Placeholder 6"/>
          <p:cNvSpPr>
            <a:spLocks noGrp="1"/>
          </p:cNvSpPr>
          <p:nvPr>
            <p:ph type="body" sz="quarter" idx="22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subtitle</a:t>
            </a:r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05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0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7251" y="6193640"/>
            <a:ext cx="8307390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  <a:lvl2pPr marL="485245" indent="-145520">
              <a:lnSpc>
                <a:spcPct val="90000"/>
              </a:lnSpc>
              <a:spcBef>
                <a:spcPts val="0"/>
              </a:spcBef>
              <a:defRPr sz="2000" i="1"/>
            </a:lvl2pPr>
            <a:lvl3pPr marL="741362" indent="-223837">
              <a:lnSpc>
                <a:spcPct val="90000"/>
              </a:lnSpc>
              <a:spcBef>
                <a:spcPts val="0"/>
              </a:spcBef>
              <a:defRPr sz="2000" i="1"/>
            </a:lvl3pPr>
            <a:lvl4pPr marL="993951" indent="-192264">
              <a:lnSpc>
                <a:spcPct val="90000"/>
              </a:lnSpc>
              <a:spcBef>
                <a:spcPts val="0"/>
              </a:spcBef>
              <a:defRPr sz="2000" i="1"/>
            </a:lvl4pPr>
            <a:lvl5pPr marL="1223962" indent="-254000">
              <a:lnSpc>
                <a:spcPct val="90000"/>
              </a:lnSpc>
              <a:spcBef>
                <a:spcPts val="0"/>
              </a:spcBef>
              <a:defRPr sz="2000" i="1"/>
            </a:lvl5pPr>
          </a:lstStyle>
          <a:p>
            <a:r>
              <a:t>Click to add bumper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1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1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  <a:lvl2pPr marL="485245" indent="-145520">
              <a:lnSpc>
                <a:spcPct val="90000"/>
              </a:lnSpc>
              <a:spcBef>
                <a:spcPts val="0"/>
              </a:spcBef>
              <a:defRPr sz="2000" i="1"/>
            </a:lvl2pPr>
            <a:lvl3pPr marL="741362" indent="-223837">
              <a:lnSpc>
                <a:spcPct val="90000"/>
              </a:lnSpc>
              <a:spcBef>
                <a:spcPts val="0"/>
              </a:spcBef>
              <a:defRPr sz="2000" i="1"/>
            </a:lvl3pPr>
            <a:lvl4pPr marL="993951" indent="-192264">
              <a:lnSpc>
                <a:spcPct val="90000"/>
              </a:lnSpc>
              <a:spcBef>
                <a:spcPts val="0"/>
              </a:spcBef>
              <a:defRPr sz="2000" i="1"/>
            </a:lvl4pPr>
            <a:lvl5pPr marL="1223962" indent="-254000">
              <a:lnSpc>
                <a:spcPct val="90000"/>
              </a:lnSpc>
              <a:spcBef>
                <a:spcPts val="0"/>
              </a:spcBef>
              <a:defRPr sz="2000" i="1"/>
            </a:lvl5pPr>
          </a:lstStyle>
          <a:p>
            <a:r>
              <a:t>Click to add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4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95528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45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owerBar" descr="LowerBar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5922567"/>
            <a:ext cx="9144000" cy="923926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TopBar" descr="TopBar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-794"/>
            <a:ext cx="9144000" cy="1028701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Classification Top"/>
          <p:cNvSpPr txBox="1"/>
          <p:nvPr/>
        </p:nvSpPr>
        <p:spPr>
          <a:xfrm>
            <a:off x="781050" y="0"/>
            <a:ext cx="7886700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900" b="1">
                <a:solidFill>
                  <a:srgbClr val="FFFFFF"/>
                </a:solidFill>
              </a:defRPr>
            </a:lvl1pPr>
          </a:lstStyle>
          <a:p>
            <a:r>
              <a:t>UNCLASSIFIED//FOUO</a:t>
            </a:r>
          </a:p>
        </p:txBody>
      </p:sp>
      <p:pic>
        <p:nvPicPr>
          <p:cNvPr id="5" name="Picture 10" descr="Picture 10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296101" y="6054652"/>
            <a:ext cx="659248" cy="602113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3898669" y="6583366"/>
            <a:ext cx="358413" cy="350662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7" name="Rectangle 14"/>
          <p:cNvSpPr txBox="1"/>
          <p:nvPr/>
        </p:nvSpPr>
        <p:spPr>
          <a:xfrm>
            <a:off x="45719" y="6596544"/>
            <a:ext cx="3066619" cy="2269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defTabSz="457200">
              <a:defRPr sz="1000"/>
            </a:lvl1pPr>
          </a:lstStyle>
          <a:p>
            <a:r>
              <a:t>IMCOM, G9 Marketing (AMIM-WRK)</a:t>
            </a:r>
          </a:p>
        </p:txBody>
      </p:sp>
      <p:sp>
        <p:nvSpPr>
          <p:cNvPr id="8" name="Title Text"/>
          <p:cNvSpPr txBox="1">
            <a:spLocks noGrp="1"/>
          </p:cNvSpPr>
          <p:nvPr>
            <p:ph type="title"/>
          </p:nvPr>
        </p:nvSpPr>
        <p:spPr>
          <a:xfrm>
            <a:off x="836761" y="104035"/>
            <a:ext cx="7955281" cy="4801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r>
              <a:t>Title Text</a:t>
            </a:r>
          </a:p>
        </p:txBody>
      </p:sp>
      <p:sp>
        <p:nvSpPr>
          <p:cNvPr id="9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711257"/>
            <a:ext cx="7772401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5" r:id="rId6"/>
    <p:sldLayoutId id="2147483657" r:id="rId7"/>
    <p:sldLayoutId id="2147483658" r:id="rId8"/>
    <p:sldLayoutId id="2147483661" r:id="rId9"/>
    <p:sldLayoutId id="2147483663" r:id="rId10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173038" marR="0" indent="-173038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✓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514350" marR="0" indent="-174625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•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786130" marR="0" indent="-268605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–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1032404" marR="0" indent="-230717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▪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1274762" marR="0" indent="-304800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»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650875" marR="0" indent="-304800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•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3048000" marR="0" indent="-304800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•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3505200" marR="0" indent="-304800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•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3962400" marR="0" indent="-304800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•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22860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2743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3200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3657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October 1 - December 31…"/>
          <p:cNvSpPr txBox="1">
            <a:spLocks noGrp="1"/>
          </p:cNvSpPr>
          <p:nvPr>
            <p:ph type="body" sz="quarter" idx="1"/>
          </p:nvPr>
        </p:nvSpPr>
        <p:spPr>
          <a:xfrm>
            <a:off x="511744" y="5863173"/>
            <a:ext cx="7155612" cy="484748"/>
          </a:xfrm>
          <a:prstGeom prst="rect">
            <a:avLst/>
          </a:prstGeom>
        </p:spPr>
        <p:txBody>
          <a:bodyPr/>
          <a:lstStyle/>
          <a:p>
            <a:pPr defTabSz="365760">
              <a:defRPr sz="960"/>
            </a:pPr>
            <a:r>
              <a:rPr lang="en-US" dirty="0"/>
              <a:t>01 Oct – 31 Dec</a:t>
            </a:r>
            <a:endParaRPr lang="en-US" sz="480" dirty="0"/>
          </a:p>
          <a:p>
            <a:pPr defTabSz="182880">
              <a:lnSpc>
                <a:spcPct val="100000"/>
              </a:lnSpc>
              <a:defRPr sz="408">
                <a:solidFill>
                  <a:srgbClr val="000000">
                    <a:alpha val="84705"/>
                  </a:srgbClr>
                </a:solidFill>
              </a:defRPr>
            </a:pPr>
            <a:r>
              <a:rPr dirty="0"/>
              <a:t>​</a:t>
            </a:r>
            <a:endParaRPr sz="480" dirty="0"/>
          </a:p>
        </p:txBody>
      </p:sp>
      <p:sp>
        <p:nvSpPr>
          <p:cNvPr id="180" name="CYS First Quarter FY22 Ins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defTabSz="905255">
              <a:defRPr sz="3465">
                <a:effectLst>
                  <a:outerShdw blurRad="88011" dist="37719" dir="3600000" rotWithShape="0">
                    <a:srgbClr val="000000">
                      <a:alpha val="90000"/>
                    </a:srgbClr>
                  </a:outerShdw>
                </a:effectLst>
              </a:defRPr>
            </a:lvl1pPr>
          </a:lstStyle>
          <a:p>
            <a:r>
              <a:rPr lang="en-US" dirty="0"/>
              <a:t>ACS</a:t>
            </a:r>
            <a:r>
              <a:rPr dirty="0"/>
              <a:t> </a:t>
            </a:r>
            <a:r>
              <a:rPr lang="en-US" dirty="0"/>
              <a:t>First</a:t>
            </a:r>
            <a:r>
              <a:rPr dirty="0"/>
              <a:t> Quarter FY2</a:t>
            </a:r>
            <a:r>
              <a:rPr lang="en-US" dirty="0"/>
              <a:t>3</a:t>
            </a:r>
            <a:r>
              <a:rPr dirty="0"/>
              <a:t> Insights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10</a:t>
            </a:fld>
            <a:endParaRPr/>
          </a:p>
        </p:txBody>
      </p:sp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Search Insights</a:t>
            </a:r>
            <a:endParaRPr dirty="0"/>
          </a:p>
        </p:txBody>
      </p:sp>
      <p:sp>
        <p:nvSpPr>
          <p:cNvPr id="188" name="On average, users visited 2.61 pages per visit.…"/>
          <p:cNvSpPr txBox="1">
            <a:spLocks noGrp="1"/>
          </p:cNvSpPr>
          <p:nvPr>
            <p:ph type="body" sz="half"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2,721 Total on-site searches on ACS pages to find more information. </a:t>
            </a:r>
          </a:p>
          <a:p>
            <a:pPr marL="486624" indent="-369276" defTabSz="768095">
              <a:spcBef>
                <a:spcPts val="1600"/>
              </a:spcBef>
              <a:buFont typeface="Helvetica"/>
              <a:defRPr sz="2016" b="0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22.75% of users searched again immediately after performing a search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9065618-AC73-3FE4-9749-86739F67D99F}"/>
              </a:ext>
            </a:extLst>
          </p:cNvPr>
          <p:cNvSpPr txBox="1"/>
          <p:nvPr/>
        </p:nvSpPr>
        <p:spPr>
          <a:xfrm>
            <a:off x="4662487" y="1358900"/>
            <a:ext cx="2155024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Search Terms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4DE6385-3BBC-2723-C13F-BB286D87DA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1466" y="1825625"/>
            <a:ext cx="2864304" cy="3705116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622624259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3898669" y="6583366"/>
            <a:ext cx="231277" cy="35066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11</a:t>
            </a:fld>
            <a:endParaRPr/>
          </a:p>
        </p:txBody>
      </p:sp>
      <p:sp>
        <p:nvSpPr>
          <p:cNvPr id="209" name="What Are The Top Search Sub-Topics?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What Are The Top Search Sub-Topics?</a:t>
            </a:r>
          </a:p>
        </p:txBody>
      </p:sp>
      <p:sp>
        <p:nvSpPr>
          <p:cNvPr id="210" name="For each category, you can see the most popular sub-topics searches"/>
          <p:cNvSpPr txBox="1"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defTabSz="795527">
              <a:defRPr sz="1740"/>
            </a:lvl1pPr>
          </a:lstStyle>
          <a:p>
            <a:r>
              <a:rPr lang="en-US" dirty="0"/>
              <a:t>The most popular search categories &gt; terms within ACS</a:t>
            </a:r>
            <a:endParaRPr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8151906-69F7-473C-F1BB-42EDD9111E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1553224"/>
            <a:ext cx="7772400" cy="3751552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0B7E7-DBD7-3C43-AAD6-9A7EC53744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Analytics Summary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884756-53CD-CB4E-947D-FF3057ED88EA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1BFA386-87FD-AEE9-91D3-12838BD61B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434" y="1045686"/>
            <a:ext cx="8167728" cy="4712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050089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3898669" y="6583366"/>
            <a:ext cx="231277" cy="350662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3</a:t>
            </a:fld>
            <a:endParaRPr dirty="0"/>
          </a:p>
        </p:txBody>
      </p:sp>
      <p:sp>
        <p:nvSpPr>
          <p:cNvPr id="183" name="Traffic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Traffic Highlights</a:t>
            </a:r>
          </a:p>
        </p:txBody>
      </p:sp>
      <p:sp>
        <p:nvSpPr>
          <p:cNvPr id="184" name="Traffic to CYS increased by 39% from the previous year. This increase is primarily due to organic traffic increasing by 30%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549148" indent="-417830" defTabSz="859536">
              <a:spcBef>
                <a:spcPts val="1800"/>
              </a:spcBef>
              <a:defRPr sz="2256" b="0"/>
            </a:pPr>
            <a:endParaRPr lang="en-US" dirty="0"/>
          </a:p>
          <a:p>
            <a:pPr marL="549148" indent="-417830" defTabSz="859536">
              <a:spcBef>
                <a:spcPts val="1800"/>
              </a:spcBef>
              <a:defRPr sz="2256" b="0"/>
            </a:pPr>
            <a:r>
              <a:rPr lang="en-US" sz="2256" b="0" dirty="0"/>
              <a:t>547,670 Visits to ACS pages last quarter.</a:t>
            </a:r>
            <a:endParaRPr lang="en-US" dirty="0"/>
          </a:p>
          <a:p>
            <a:pPr marL="549148" indent="-417830" defTabSz="859536">
              <a:spcBef>
                <a:spcPts val="1800"/>
              </a:spcBef>
              <a:defRPr sz="2256" b="0"/>
            </a:pPr>
            <a:r>
              <a:rPr lang="en-US" dirty="0"/>
              <a:t>Traffic to ACS increased by 8.7</a:t>
            </a:r>
            <a:r>
              <a:rPr dirty="0"/>
              <a:t>% from the previous year.</a:t>
            </a:r>
            <a:endParaRPr lang="en-US" dirty="0"/>
          </a:p>
          <a:p>
            <a:pPr marL="549148" indent="-417830" defTabSz="859536">
              <a:spcBef>
                <a:spcPts val="1800"/>
              </a:spcBef>
              <a:defRPr sz="2256" b="0"/>
            </a:pPr>
            <a:r>
              <a:rPr lang="en-US" dirty="0"/>
              <a:t>Traffic to ACS decreased by 14.2% from the previous quarter. </a:t>
            </a:r>
          </a:p>
          <a:p>
            <a:pPr marL="549148" indent="-417830" defTabSz="859536">
              <a:spcBef>
                <a:spcPts val="1800"/>
              </a:spcBef>
              <a:defRPr sz="2256" b="0"/>
            </a:pPr>
            <a:r>
              <a:rPr lang="en-US" dirty="0"/>
              <a:t>11.4K visits came from Social Media. </a:t>
            </a:r>
            <a:r>
              <a:rPr lang="en-US" sz="1400" dirty="0"/>
              <a:t>Social traffic is primarily from Facebook.</a:t>
            </a:r>
            <a:endParaRPr lang="en-US" dirty="0"/>
          </a:p>
          <a:p>
            <a:pPr marL="472630" lvl="1" indent="0" defTabSz="859536">
              <a:spcBef>
                <a:spcPts val="1800"/>
              </a:spcBef>
              <a:buNone/>
              <a:defRPr sz="2256" b="0"/>
            </a:pPr>
            <a:br>
              <a:rPr lang="en-US" dirty="0"/>
            </a:b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231100076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4</a:t>
            </a:fld>
            <a:endParaRPr/>
          </a:p>
        </p:txBody>
      </p:sp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Visitor Highlights</a:t>
            </a:r>
          </a:p>
        </p:txBody>
      </p:sp>
      <p:sp>
        <p:nvSpPr>
          <p:cNvPr id="189" name="Text Placeholder 6"/>
          <p:cNvSpPr>
            <a:spLocks noGrp="1"/>
          </p:cNvSpPr>
          <p:nvPr>
            <p:ph type="body" idx="4294967295"/>
          </p:nvPr>
        </p:nvSpPr>
        <p:spPr>
          <a:xfrm>
            <a:off x="836761" y="619125"/>
            <a:ext cx="6426052" cy="3683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>
            <a:normAutofit/>
          </a:bodyPr>
          <a:lstStyle>
            <a:lvl1pPr defTabSz="557784">
              <a:defRPr sz="1220"/>
            </a:lvl1pPr>
          </a:lstStyle>
          <a:p>
            <a:pPr marL="0" indent="0">
              <a:buNone/>
            </a:pPr>
            <a:endParaRPr sz="1600" dirty="0">
              <a:latin typeface="+mn-lt"/>
              <a:ea typeface="+mn-ea"/>
              <a:cs typeface="+mn-cs"/>
              <a:sym typeface="Times Roman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41042F4-E2B6-6041-50FA-F79DA510AC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5600" y="1327150"/>
            <a:ext cx="5892800" cy="42037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5</a:t>
            </a:fld>
            <a:endParaRPr/>
          </a:p>
        </p:txBody>
      </p:sp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Visitor Highlights</a:t>
            </a:r>
          </a:p>
        </p:txBody>
      </p:sp>
      <p:sp>
        <p:nvSpPr>
          <p:cNvPr id="189" name="Text Placeholder 6"/>
          <p:cNvSpPr>
            <a:spLocks noGrp="1"/>
          </p:cNvSpPr>
          <p:nvPr>
            <p:ph type="body" idx="4294967295"/>
          </p:nvPr>
        </p:nvSpPr>
        <p:spPr>
          <a:xfrm>
            <a:off x="836761" y="619125"/>
            <a:ext cx="6426052" cy="368300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>
            <a:normAutofit/>
          </a:bodyPr>
          <a:lstStyle>
            <a:lvl1pPr defTabSz="557784">
              <a:defRPr sz="1220"/>
            </a:lvl1pPr>
          </a:lstStyle>
          <a:p>
            <a:pPr marL="0" indent="0">
              <a:buNone/>
            </a:pPr>
            <a:r>
              <a:rPr lang="en-US" sz="1600" dirty="0"/>
              <a:t>Continued</a:t>
            </a:r>
            <a:endParaRPr sz="1600" dirty="0">
              <a:latin typeface="+mn-lt"/>
              <a:ea typeface="+mn-ea"/>
              <a:cs typeface="+mn-cs"/>
              <a:sym typeface="Times Roman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DCD47C6-CF06-518C-CDBA-0038BE8E406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655"/>
          <a:stretch/>
        </p:blipFill>
        <p:spPr>
          <a:xfrm>
            <a:off x="1536700" y="1019652"/>
            <a:ext cx="5631355" cy="5127147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565274664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6</a:t>
            </a:fld>
            <a:endParaRPr/>
          </a:p>
        </p:txBody>
      </p:sp>
      <p:sp>
        <p:nvSpPr>
          <p:cNvPr id="194" name="Marketing Reach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Marketing Reach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C92C76-CBF1-2B42-A3AB-FD3F10374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86143" y="1364004"/>
            <a:ext cx="4323019" cy="3438065"/>
          </a:xfrm>
        </p:spPr>
        <p:txBody>
          <a:bodyPr>
            <a:normAutofit fontScale="77500" lnSpcReduction="20000"/>
          </a:bodyPr>
          <a:lstStyle/>
          <a:p>
            <a:pPr marL="482600" indent="-342900">
              <a:defRPr sz="2000" b="0"/>
            </a:pPr>
            <a:r>
              <a:rPr lang="en-US" sz="2016" b="0" dirty="0"/>
              <a:t>62.1% of visitors came from O</a:t>
            </a:r>
            <a:r>
              <a:rPr lang="en-US" sz="2016" dirty="0"/>
              <a:t>rganic Search</a:t>
            </a:r>
            <a:r>
              <a:rPr lang="en-US" sz="2016" b="0" dirty="0"/>
              <a:t> engine queries. </a:t>
            </a:r>
          </a:p>
          <a:p>
            <a:pPr marL="482600" indent="-342900">
              <a:defRPr sz="2000" b="0"/>
            </a:pPr>
            <a:r>
              <a:rPr lang="en-US" sz="2016" b="0" dirty="0"/>
              <a:t>20.4% </a:t>
            </a:r>
            <a:r>
              <a:rPr lang="en-US" sz="2016" b="0"/>
              <a:t>of visitors came </a:t>
            </a:r>
            <a:r>
              <a:rPr lang="en-US" sz="2016" b="0" dirty="0"/>
              <a:t>directly to the site (by typing in the address, using bookmarks, or email links).</a:t>
            </a:r>
          </a:p>
          <a:p>
            <a:pPr marL="482600" indent="-342900">
              <a:defRPr sz="2000" b="0"/>
            </a:pPr>
            <a:r>
              <a:rPr lang="en-US" sz="2016" b="0" dirty="0"/>
              <a:t>9% of visitors came from Referral links on 3</a:t>
            </a:r>
            <a:r>
              <a:rPr lang="en-US" sz="2016" b="0" baseline="30000" dirty="0"/>
              <a:t>rd</a:t>
            </a:r>
            <a:r>
              <a:rPr lang="en-US" sz="2016" b="0" dirty="0"/>
              <a:t> party web sites. </a:t>
            </a:r>
          </a:p>
          <a:p>
            <a:pPr marL="482600" indent="-342900">
              <a:defRPr sz="2000" b="0"/>
            </a:pPr>
            <a:r>
              <a:rPr lang="en-US" sz="2016" b="0" dirty="0"/>
              <a:t>8.3% of visitors came from Social Media. </a:t>
            </a:r>
          </a:p>
          <a:p>
            <a:pPr marL="482600" indent="-342900">
              <a:defRPr sz="2000" b="0"/>
            </a:pPr>
            <a:r>
              <a:rPr lang="en-US" sz="2016" b="0" dirty="0"/>
              <a:t>0.2% Other (traffic that has an acquisition source Google doesn’t know how to classify).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85102F-783A-4B47-873D-BCB60695721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FF99CE-5E56-AA41-BA85-53917BB3B45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ACE16A8-50D8-80F2-E2A7-01D17C0CF9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364" y="1364004"/>
            <a:ext cx="4109718" cy="393622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51792E7-01A9-A478-7BE2-987667E7AAC2}"/>
              </a:ext>
            </a:extLst>
          </p:cNvPr>
          <p:cNvSpPr txBox="1"/>
          <p:nvPr/>
        </p:nvSpPr>
        <p:spPr>
          <a:xfrm>
            <a:off x="1860101" y="3658107"/>
            <a:ext cx="2038568" cy="76943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kumimoji="0" lang="en-US" sz="24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62.1 %</a:t>
            </a:r>
          </a:p>
          <a:p>
            <a:r>
              <a:rPr kumimoji="0" lang="en-US" sz="20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Organic Search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DF2D5B0-469E-E454-CF76-7C8F26BDAA60}"/>
              </a:ext>
            </a:extLst>
          </p:cNvPr>
          <p:cNvSpPr txBox="1"/>
          <p:nvPr/>
        </p:nvSpPr>
        <p:spPr>
          <a:xfrm>
            <a:off x="725214" y="2898864"/>
            <a:ext cx="1848192" cy="76943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n-US" sz="2400" b="1" dirty="0">
                <a:solidFill>
                  <a:schemeClr val="tx1"/>
                </a:solidFill>
              </a:rPr>
              <a:t>20.4</a:t>
            </a:r>
            <a:r>
              <a:rPr kumimoji="0" lang="en-US" sz="24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%</a:t>
            </a:r>
          </a:p>
          <a:p>
            <a:r>
              <a:rPr kumimoji="0" lang="en-US" sz="20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Direct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6114B52-BBE7-2463-212B-680642DBAE65}"/>
              </a:ext>
            </a:extLst>
          </p:cNvPr>
          <p:cNvSpPr txBox="1"/>
          <p:nvPr/>
        </p:nvSpPr>
        <p:spPr>
          <a:xfrm>
            <a:off x="147364" y="1256746"/>
            <a:ext cx="1848192" cy="76943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kumimoji="0" lang="en-US" sz="24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9 %</a:t>
            </a:r>
          </a:p>
          <a:p>
            <a:r>
              <a:rPr kumimoji="0" lang="en-US" sz="20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Referral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0F78F8B-AD25-17E3-B7F2-91ED1B327B04}"/>
              </a:ext>
            </a:extLst>
          </p:cNvPr>
          <p:cNvSpPr txBox="1"/>
          <p:nvPr/>
        </p:nvSpPr>
        <p:spPr>
          <a:xfrm>
            <a:off x="1657442" y="1005521"/>
            <a:ext cx="3326753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n-US" sz="2400" b="1" dirty="0">
                <a:solidFill>
                  <a:schemeClr val="tx1"/>
                </a:solidFill>
              </a:rPr>
              <a:t>8.3</a:t>
            </a:r>
            <a:r>
              <a:rPr kumimoji="0" lang="en-US" sz="24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 % </a:t>
            </a:r>
            <a:r>
              <a:rPr kumimoji="0" lang="en-US" sz="20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Social</a:t>
            </a: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7</a:t>
            </a:fld>
            <a:endParaRPr/>
          </a:p>
        </p:txBody>
      </p:sp>
      <p:sp>
        <p:nvSpPr>
          <p:cNvPr id="199" name="WebTrac Insights &amp;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Engagement</a:t>
            </a:r>
            <a:r>
              <a:rPr dirty="0"/>
              <a:t> Insights &amp; Highlights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18C290-B8A1-214A-BB8F-D340F8AD7CD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41246" y="875855"/>
            <a:ext cx="7120339" cy="344109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0" dirty="0"/>
              <a:t>Last quarter had a total of </a:t>
            </a:r>
            <a:r>
              <a:rPr lang="en-US" i="1" dirty="0"/>
              <a:t>36,079 </a:t>
            </a:r>
            <a:r>
              <a:rPr lang="en-US" sz="2000" b="0" dirty="0"/>
              <a:t>interactions on the ACS pages </a:t>
            </a:r>
            <a:r>
              <a:rPr lang="en-US" sz="1400" b="0" dirty="0">
                <a:solidFill>
                  <a:schemeClr val="bg2"/>
                </a:solidFill>
              </a:rPr>
              <a:t>(interactions are downloads, email clicks, phone number clicks, and outbound links).</a:t>
            </a:r>
          </a:p>
          <a:p>
            <a:pPr marL="0" indent="0">
              <a:buNone/>
            </a:pPr>
            <a:endParaRPr lang="en-US" sz="1400" b="0" dirty="0">
              <a:solidFill>
                <a:schemeClr val="bg2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9B8E534-FB65-9740-BF86-09CEB1EC3512}"/>
              </a:ext>
            </a:extLst>
          </p:cNvPr>
          <p:cNvSpPr txBox="1"/>
          <p:nvPr/>
        </p:nvSpPr>
        <p:spPr>
          <a:xfrm>
            <a:off x="7750699" y="3005138"/>
            <a:ext cx="912572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Outbound Clicks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989FF92-001C-AA46-BD9B-DCC4E3F783BF}"/>
              </a:ext>
            </a:extLst>
          </p:cNvPr>
          <p:cNvSpPr txBox="1"/>
          <p:nvPr/>
        </p:nvSpPr>
        <p:spPr>
          <a:xfrm>
            <a:off x="5722076" y="2596404"/>
            <a:ext cx="833631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Phone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0A96526-6554-3A59-2C78-CD2F12CC497E}"/>
              </a:ext>
            </a:extLst>
          </p:cNvPr>
          <p:cNvSpPr txBox="1"/>
          <p:nvPr/>
        </p:nvSpPr>
        <p:spPr>
          <a:xfrm>
            <a:off x="2286000" y="3315279"/>
            <a:ext cx="4572000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endParaRPr lang="en-US" dirty="0"/>
          </a:p>
        </p:txBody>
      </p:sp>
      <p:pic>
        <p:nvPicPr>
          <p:cNvPr id="8" name="Picture 7" descr="A picture containing icon&#10;&#10;Description automatically generated">
            <a:extLst>
              <a:ext uri="{FF2B5EF4-FFF2-40B4-BE49-F238E27FC236}">
                <a16:creationId xmlns:a16="http://schemas.microsoft.com/office/drawing/2014/main" id="{9B738A20-7B55-EC0F-876D-4239B9A019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977" y="2562324"/>
            <a:ext cx="8034294" cy="1875242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3898669" y="6583366"/>
            <a:ext cx="231277" cy="350662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8</a:t>
            </a:fld>
            <a:endParaRPr/>
          </a:p>
        </p:txBody>
      </p:sp>
      <p:sp>
        <p:nvSpPr>
          <p:cNvPr id="199" name="WebTrac Insights &amp;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Insights &amp; Highlights</a:t>
            </a:r>
          </a:p>
        </p:txBody>
      </p:sp>
      <p:sp>
        <p:nvSpPr>
          <p:cNvPr id="200" name="Last quarter had a total of 134,029 interactions on the CYS pages.…"/>
          <p:cNvSpPr txBox="1">
            <a:spLocks noGrp="1"/>
          </p:cNvSpPr>
          <p:nvPr>
            <p:ph type="body" idx="1"/>
          </p:nvPr>
        </p:nvSpPr>
        <p:spPr>
          <a:xfrm>
            <a:off x="754901" y="882869"/>
            <a:ext cx="7772401" cy="149605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139700" indent="0">
              <a:buNone/>
              <a:defRPr sz="2200" b="0"/>
            </a:pPr>
            <a:r>
              <a:rPr lang="en-US" sz="2200" b="0" dirty="0"/>
              <a:t>9,770</a:t>
            </a:r>
            <a:r>
              <a:rPr lang="en-US" dirty="0"/>
              <a:t> People needed to talk to a real person last quarter.</a:t>
            </a:r>
          </a:p>
          <a:p>
            <a:pPr marL="752792" lvl="2" indent="0">
              <a:buNone/>
              <a:defRPr sz="2200" b="0"/>
            </a:pPr>
            <a:r>
              <a:rPr lang="en-US" dirty="0"/>
              <a:t>-17.2% from the previous year.</a:t>
            </a:r>
          </a:p>
        </p:txBody>
      </p:sp>
      <p:sp>
        <p:nvSpPr>
          <p:cNvPr id="201" name="Text Placeholder 6"/>
          <p:cNvSpPr>
            <a:spLocks noGrp="1"/>
          </p:cNvSpPr>
          <p:nvPr>
            <p:ph type="body" sz="quarter" idx="2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7159B17-AF4C-ED49-9729-B45DBADB1948}"/>
              </a:ext>
            </a:extLst>
          </p:cNvPr>
          <p:cNvSpPr txBox="1"/>
          <p:nvPr/>
        </p:nvSpPr>
        <p:spPr>
          <a:xfrm>
            <a:off x="836761" y="2217804"/>
            <a:ext cx="6093974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ACS programs that received phone calls from the web.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73F93E5-639C-B3FB-EAAC-B4EC9FEFDA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761" y="2675516"/>
            <a:ext cx="6446908" cy="3018324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978064718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FDFD84-6B3C-184E-BC47-62F76791B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 Intent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BA1ACD-8E79-914C-9B2F-C32598F78E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fontAlgn="ctr">
              <a:buFont typeface="System Font Regular"/>
              <a:buChar char="✓"/>
            </a:pPr>
            <a:r>
              <a:rPr lang="en-US" dirty="0"/>
              <a:t>46% </a:t>
            </a:r>
            <a:r>
              <a:rPr lang="en-US" b="0" dirty="0"/>
              <a:t>Searches looking for an answer to a specific question or general information.</a:t>
            </a:r>
            <a:endParaRPr lang="en-US" dirty="0"/>
          </a:p>
          <a:p>
            <a:pPr fontAlgn="ctr">
              <a:buFont typeface="System Font Regular"/>
              <a:buChar char="✓"/>
            </a:pPr>
            <a:r>
              <a:rPr lang="en-US" dirty="0"/>
              <a:t>39% </a:t>
            </a:r>
            <a:r>
              <a:rPr lang="en-US" b="0" dirty="0"/>
              <a:t>Searches looking to investigate brands or services and intending to complete an action or purchase.</a:t>
            </a:r>
            <a:endParaRPr lang="en-US" dirty="0"/>
          </a:p>
          <a:p>
            <a:pPr fontAlgn="ctr">
              <a:buFont typeface="System Font Regular"/>
              <a:buChar char="✓"/>
            </a:pPr>
            <a:r>
              <a:rPr lang="en-US" dirty="0"/>
              <a:t>15% </a:t>
            </a:r>
            <a:r>
              <a:rPr lang="en-US" b="0" dirty="0"/>
              <a:t>Searches intending to find a </a:t>
            </a:r>
            <a:r>
              <a:rPr lang="en-US" b="0"/>
              <a:t>specific program </a:t>
            </a:r>
            <a:r>
              <a:rPr lang="en-US" b="0" dirty="0"/>
              <a:t>page using the on-site search.</a:t>
            </a:r>
            <a:endParaRPr lang="en-US" dirty="0"/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112639-C786-1D44-9EE9-7B9C1C673C9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121E657-3B02-0B49-BC22-EB4D67CE5E0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Search intent is defined as being the underlying purpose behind an online query. 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2450527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MSC Theme">
  <a:themeElements>
    <a:clrScheme name="MSC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8B09C"/>
      </a:accent1>
      <a:accent2>
        <a:srgbClr val="DE1F27"/>
      </a:accent2>
      <a:accent3>
        <a:srgbClr val="214292"/>
      </a:accent3>
      <a:accent4>
        <a:srgbClr val="FFC425"/>
      </a:accent4>
      <a:accent5>
        <a:srgbClr val="F26522"/>
      </a:accent5>
      <a:accent6>
        <a:srgbClr val="70AD47"/>
      </a:accent6>
      <a:hlink>
        <a:srgbClr val="0000FF"/>
      </a:hlink>
      <a:folHlink>
        <a:srgbClr val="FF00FF"/>
      </a:folHlink>
    </a:clrScheme>
    <a:fontScheme name="MSC Theme">
      <a:majorFont>
        <a:latin typeface="Times Roman"/>
        <a:ea typeface="Times Roman"/>
        <a:cs typeface="Times Roman"/>
      </a:majorFont>
      <a:minorFont>
        <a:latin typeface="Times Roman"/>
        <a:ea typeface="Times Roman"/>
        <a:cs typeface="Times Roman"/>
      </a:minorFont>
    </a:fontScheme>
    <a:fmtScheme name="MSC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MSC Theme">
  <a:themeElements>
    <a:clrScheme name="MSC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8B09C"/>
      </a:accent1>
      <a:accent2>
        <a:srgbClr val="DE1F27"/>
      </a:accent2>
      <a:accent3>
        <a:srgbClr val="214292"/>
      </a:accent3>
      <a:accent4>
        <a:srgbClr val="FFC425"/>
      </a:accent4>
      <a:accent5>
        <a:srgbClr val="F26522"/>
      </a:accent5>
      <a:accent6>
        <a:srgbClr val="70AD47"/>
      </a:accent6>
      <a:hlink>
        <a:srgbClr val="0000FF"/>
      </a:hlink>
      <a:folHlink>
        <a:srgbClr val="FF00FF"/>
      </a:folHlink>
    </a:clrScheme>
    <a:fontScheme name="MSC Theme">
      <a:majorFont>
        <a:latin typeface="Times Roman"/>
        <a:ea typeface="Times Roman"/>
        <a:cs typeface="Times Roman"/>
      </a:majorFont>
      <a:minorFont>
        <a:latin typeface="Times Roman"/>
        <a:ea typeface="Times Roman"/>
        <a:cs typeface="Times Roman"/>
      </a:minorFont>
    </a:fontScheme>
    <a:fmtScheme name="MSC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6876</TotalTime>
  <Words>344</Words>
  <Application>Microsoft Macintosh PowerPoint</Application>
  <PresentationFormat>On-screen Show (4:3)</PresentationFormat>
  <Paragraphs>54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Helvetica</vt:lpstr>
      <vt:lpstr>System Font Regular</vt:lpstr>
      <vt:lpstr>Times Roman</vt:lpstr>
      <vt:lpstr>MSC Theme</vt:lpstr>
      <vt:lpstr>ACS First Quarter FY23 Insights</vt:lpstr>
      <vt:lpstr>Web Analytics Summary</vt:lpstr>
      <vt:lpstr>Traffic Highlights</vt:lpstr>
      <vt:lpstr>Visitor Highlights</vt:lpstr>
      <vt:lpstr>Visitor Highlights</vt:lpstr>
      <vt:lpstr>Marketing Reach</vt:lpstr>
      <vt:lpstr>Engagement Insights &amp; Highlights</vt:lpstr>
      <vt:lpstr>Insights &amp; Highlights</vt:lpstr>
      <vt:lpstr>Search Intent</vt:lpstr>
      <vt:lpstr>Search Insights</vt:lpstr>
      <vt:lpstr>What Are The Top Search Sub-Topics?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CYS First Quarter FY22 Insights</dc:title>
  <cp:lastModifiedBy>Jessica Dunbar</cp:lastModifiedBy>
  <cp:revision>44</cp:revision>
  <dcterms:modified xsi:type="dcterms:W3CDTF">2023-01-16T02:15:43Z</dcterms:modified>
</cp:coreProperties>
</file>