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4" r:id="rId1"/>
  </p:sldMasterIdLst>
  <p:notesMasterIdLst>
    <p:notesMasterId r:id="rId17"/>
  </p:notesMasterIdLst>
  <p:sldIdLst>
    <p:sldId id="256" r:id="rId2"/>
    <p:sldId id="277" r:id="rId3"/>
    <p:sldId id="284" r:id="rId4"/>
    <p:sldId id="289" r:id="rId5"/>
    <p:sldId id="286" r:id="rId6"/>
    <p:sldId id="288" r:id="rId7"/>
    <p:sldId id="258" r:id="rId8"/>
    <p:sldId id="270" r:id="rId9"/>
    <p:sldId id="259" r:id="rId10"/>
    <p:sldId id="260" r:id="rId11"/>
    <p:sldId id="272" r:id="rId12"/>
    <p:sldId id="290" r:id="rId13"/>
    <p:sldId id="276" r:id="rId14"/>
    <p:sldId id="275" r:id="rId15"/>
    <p:sldId id="26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48"/>
    <p:restoredTop sz="95035"/>
  </p:normalViewPr>
  <p:slideViewPr>
    <p:cSldViewPr snapToGrid="0" snapToObjects="1">
      <p:cViewPr varScale="1">
        <p:scale>
          <a:sx n="112" d="100"/>
          <a:sy n="112" d="100"/>
        </p:scale>
        <p:origin x="440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72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1317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425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1">
            <a:extLst>
              <a:ext uri="{FF2B5EF4-FFF2-40B4-BE49-F238E27FC236}">
                <a16:creationId xmlns:a16="http://schemas.microsoft.com/office/drawing/2014/main" id="{A549D6F3-045F-AC6B-5CE4-E75014D68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4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8126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 vert="horz" lIns="182880" tIns="45720" rIns="91440" bIns="45720" rtlCol="0" anchor="t" anchorCtr="0">
            <a:sp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>
            <a:lvl1pPr marL="457200" indent="-457200"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879417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14174" y="150731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3B29A7C-18DC-7A8B-8D83-E0B6C01408B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E551F-CF57-0A7D-829E-61E23B9DED8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90538" y="1565275"/>
            <a:ext cx="4081462" cy="4479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0A7EF11-1A39-3F87-67A3-7EA6D6CF9D6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53013" y="1565276"/>
            <a:ext cx="3705225" cy="447924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48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 marL="457200" indent="-457200"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endParaRPr spc="-25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endParaRPr spc="-2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218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>
            <a:lvl1pPr marL="457200" indent="-457200">
              <a:lnSpc>
                <a:spcPct val="100000"/>
              </a:lnSpc>
              <a:defRPr/>
            </a:lvl1pPr>
            <a:lvl2pPr marL="457200" indent="-457200">
              <a:lnSpc>
                <a:spcPct val="100000"/>
              </a:lnSpc>
              <a:defRPr/>
            </a:lvl2pPr>
            <a:lvl3pPr marL="457200" indent="-457200">
              <a:lnSpc>
                <a:spcPct val="100000"/>
              </a:lnSpc>
              <a:defRPr/>
            </a:lvl3pPr>
            <a:lvl4pPr marL="457200" indent="-457200">
              <a:lnSpc>
                <a:spcPct val="100000"/>
              </a:lnSpc>
              <a:defRPr/>
            </a:lvl4pPr>
            <a:lvl5pPr marL="457200" indent="-457200"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2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54043796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7052" y="-26028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C15A6B5-1BF7-B69C-359C-C3E76DA8BCB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803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9" r:id="rId4"/>
    <p:sldLayoutId id="2147483670" r:id="rId5"/>
    <p:sldLayoutId id="2147483671" r:id="rId6"/>
    <p:sldLayoutId id="2147483672" r:id="rId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218238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BRD</a:t>
            </a:r>
            <a:r>
              <a:rPr dirty="0">
                <a:solidFill>
                  <a:schemeClr val="bg1"/>
                </a:solidFill>
              </a:rPr>
              <a:t> </a:t>
            </a:r>
            <a:r>
              <a:rPr lang="en-US" dirty="0">
                <a:solidFill>
                  <a:schemeClr val="bg1"/>
                </a:solidFill>
              </a:rPr>
              <a:t>Third Quarter FY26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Last quarter had a total of 134,029 interactions on the CYS pages.…"/>
          <p:cNvSpPr txBox="1">
            <a:spLocks noGrp="1"/>
          </p:cNvSpPr>
          <p:nvPr>
            <p:ph idx="1"/>
          </p:nvPr>
        </p:nvSpPr>
        <p:spPr>
          <a:xfrm>
            <a:off x="901699" y="1059008"/>
            <a:ext cx="7340601" cy="48139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139700" indent="0">
              <a:buNone/>
              <a:defRPr sz="2200" b="0"/>
            </a:pPr>
            <a:r>
              <a:rPr lang="en-US" sz="2400" dirty="0"/>
              <a:t>Last quarter had a total of 554,980 interactions on the pages </a:t>
            </a:r>
            <a:r>
              <a:rPr lang="en-US" sz="1800" dirty="0"/>
              <a:t>(including downloads, email clicks, phone number clicks, outbound links, and videos). </a:t>
            </a:r>
          </a:p>
          <a:p>
            <a:pPr marL="139700" indent="0">
              <a:buNone/>
              <a:defRPr sz="2200" b="0"/>
            </a:pPr>
            <a:endParaRPr lang="en-US" sz="1500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C56E236-46A9-07F2-9EE6-AB0C10A325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83"/>
          <a:stretch>
            <a:fillRect/>
          </a:stretch>
        </p:blipFill>
        <p:spPr>
          <a:xfrm>
            <a:off x="901699" y="2410370"/>
            <a:ext cx="6985001" cy="239022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9682E-7F24-80BA-0820-AFFFA59F6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3426" y="1059008"/>
            <a:ext cx="7076662" cy="4813906"/>
          </a:xfrm>
        </p:spPr>
        <p:txBody>
          <a:bodyPr>
            <a:normAutofit/>
          </a:bodyPr>
          <a:lstStyle/>
          <a:p>
            <a:pPr marL="482600" indent="-342900">
              <a:defRPr sz="2200" b="0"/>
            </a:pPr>
            <a:r>
              <a:rPr lang="en-US" sz="1800" dirty="0"/>
              <a:t>A total of 55,899 individuals clicked on a </a:t>
            </a:r>
            <a:r>
              <a:rPr lang="en-US" sz="1800" dirty="0" err="1"/>
              <a:t>WebTrac</a:t>
            </a:r>
            <a:r>
              <a:rPr lang="en-US" sz="1800" dirty="0"/>
              <a:t> link from a program page.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54711" cy="64753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WebTrac</a:t>
            </a:r>
            <a:r>
              <a:rPr dirty="0"/>
              <a:t> Insights &amp; Highlights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3C787A-9D79-3EF1-A388-0D759D346205}"/>
              </a:ext>
            </a:extLst>
          </p:cNvPr>
          <p:cNvSpPr txBox="1"/>
          <p:nvPr/>
        </p:nvSpPr>
        <p:spPr>
          <a:xfrm>
            <a:off x="1496790" y="1870880"/>
            <a:ext cx="51845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Top installations with the highest number of </a:t>
            </a:r>
            <a:r>
              <a:rPr lang="en-US" sz="1200" dirty="0" err="1"/>
              <a:t>WebTrac</a:t>
            </a:r>
            <a:r>
              <a:rPr lang="en-US" sz="1200" dirty="0"/>
              <a:t> link clicks on pages.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006B10-9881-F840-3B91-773D3B5C0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789" y="2147878"/>
            <a:ext cx="6698999" cy="36511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29EA90-D8EB-3958-7B16-035BBE543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830812" cy="647531"/>
          </a:xfrm>
        </p:spPr>
        <p:txBody>
          <a:bodyPr/>
          <a:lstStyle/>
          <a:p>
            <a:r>
              <a:rPr lang="en-US" sz="2400" b="0" dirty="0"/>
              <a:t>Happenings</a:t>
            </a:r>
            <a:endParaRPr lang="en-US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602BA2-B2C8-A9F2-3A9A-88CBB19582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American Forces Travel</a:t>
            </a:r>
          </a:p>
          <a:p>
            <a:r>
              <a:rPr lang="en-US" sz="2000" dirty="0"/>
              <a:t>10,284 users made a visit to an AFT page.</a:t>
            </a:r>
          </a:p>
          <a:p>
            <a:r>
              <a:rPr lang="en-US" sz="2000" dirty="0"/>
              <a:t>2,717 Users are new</a:t>
            </a:r>
          </a:p>
          <a:p>
            <a:r>
              <a:rPr lang="en-US" sz="2000" dirty="0"/>
              <a:t>80% Engagement Rate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246B2E-166F-B0BD-E2B5-49AA2AF96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864" y="1059008"/>
            <a:ext cx="3452841" cy="164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76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320173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861774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486624" indent="-369276" defTabSz="768095">
              <a:lnSpc>
                <a:spcPct val="110000"/>
              </a:lnSpc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26,334 Total on-site searches on BRD pages to find more information. 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35FB8E-D58B-DB20-4B29-6896D5CC0C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2" y="924573"/>
            <a:ext cx="3847331" cy="436588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42% of searches were looking for an answer to a specific question or general information.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43% of searches were looking to investigate brands or services and intending to complete an action or purchase.</a:t>
            </a:r>
          </a:p>
          <a:p>
            <a:pPr marL="466725" indent="-466725" fontAlgn="ctr">
              <a:buFont typeface="System Font Regular"/>
              <a:buChar char="✓"/>
            </a:pPr>
            <a:r>
              <a:rPr lang="en-US" sz="2000" b="0" dirty="0"/>
              <a:t>15% of searches were intending to find a specific program page using the on-site search.</a:t>
            </a:r>
            <a:endParaRPr lang="en-US" sz="20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902A17-0C97-8607-F883-83EDCCA15E0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underlying purpose behind an online query. 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r>
              <a:rPr lang="en-US" sz="1800" dirty="0"/>
              <a:t>     The most popular search categories and terms within </a:t>
            </a:r>
            <a:r>
              <a:rPr lang="en-US" dirty="0"/>
              <a:t>BRD</a:t>
            </a:r>
            <a:endParaRPr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B93CF0-D215-1B22-0DBC-40BE6EAA7A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14" y="1606598"/>
            <a:ext cx="7772400" cy="44612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1C59BA-D892-430D-D4BF-DA3DECCE08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273750"/>
            <a:ext cx="7772400" cy="431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Visitor Highlights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B399FC9-6B9B-B147-B3A5-51FDB3091B10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61257" y="1354601"/>
            <a:ext cx="3895107" cy="822542"/>
          </a:xfrm>
        </p:spPr>
        <p:txBody>
          <a:bodyPr>
            <a:noAutofit/>
          </a:bodyPr>
          <a:lstStyle/>
          <a:p>
            <a:pPr marL="425450" indent="-285750">
              <a:defRPr sz="2200" b="0"/>
            </a:pPr>
            <a:r>
              <a:rPr lang="en-US" dirty="0"/>
              <a:t>20,357 People clicked on the Chow Now button to start an order.</a:t>
            </a:r>
          </a:p>
          <a:p>
            <a:pPr marL="368300" lvl="1" indent="0">
              <a:buNone/>
              <a:defRPr sz="2200" b="0"/>
            </a:pPr>
            <a:r>
              <a:rPr lang="en-US" sz="2800" dirty="0">
                <a:solidFill>
                  <a:schemeClr val="accent6"/>
                </a:solidFill>
              </a:rPr>
              <a:t>	+37.1%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727E2F-22DB-8F46-9EFC-83ADC99088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782" y="3179618"/>
            <a:ext cx="1003300" cy="1866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25CA73-7DA7-281F-1897-FC1E0AA9C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6264" y="1406071"/>
            <a:ext cx="4257345" cy="40458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5406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1D04F-0EEA-D2DB-2CFF-7F3E15B3C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383" y="1059008"/>
            <a:ext cx="8189843" cy="481390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sz="2400" b="0" dirty="0"/>
              <a:t>147,268 </a:t>
            </a:r>
            <a:r>
              <a:rPr lang="en-US" sz="2400" dirty="0"/>
              <a:t>People clicked to schedule a tee, register for a golf clinic, or find more information.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6D2C-0F2A-9DB7-F21F-BCAE9C522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Sports and Fitness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240206-D2BE-403A-D642-3E41F3A43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18" y="2032482"/>
            <a:ext cx="8165499" cy="30119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29986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763214" cy="647531"/>
          </a:xfrm>
        </p:spPr>
        <p:txBody>
          <a:bodyPr/>
          <a:lstStyle/>
          <a:p>
            <a:r>
              <a:rPr lang="en-US" dirty="0"/>
              <a:t>Sports and Fitness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57200" y="1577340"/>
            <a:ext cx="3977640" cy="43088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Sports and Fitness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42A22A-0617-B024-924B-03174281D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3157" y="1206984"/>
            <a:ext cx="4829490" cy="46908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2290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E4AE3-6A68-5E42-A5CA-4A248272A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3" y="11434"/>
            <a:ext cx="6587368" cy="647531"/>
          </a:xfrm>
        </p:spPr>
        <p:txBody>
          <a:bodyPr/>
          <a:lstStyle/>
          <a:p>
            <a:r>
              <a:rPr lang="en-US" dirty="0"/>
              <a:t>Outdoor Rec Programs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56EB6524-4832-434F-BFA9-F5FEC26562F8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1577340"/>
            <a:ext cx="9144000" cy="43088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Outdoor Rec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DA29B9-B7CC-30C2-58A9-0D978D0DEC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6550" y="2266950"/>
            <a:ext cx="5930900" cy="23241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579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idx="1"/>
          </p:nvPr>
        </p:nvSpPr>
        <p:spPr>
          <a:xfrm>
            <a:off x="457200" y="1362181"/>
            <a:ext cx="7772400" cy="4597747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visited 2.0 pages per visit.</a:t>
            </a:r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b="0" dirty="0"/>
              <a:t>On average, users stayed on the site for 2 minutes and 40 seconds per visit.</a:t>
            </a:r>
          </a:p>
          <a:p>
            <a:pPr marL="460248" indent="-342900" defTabSz="768095">
              <a:lnSpc>
                <a:spcPct val="100000"/>
              </a:lnSpc>
              <a:spcBef>
                <a:spcPts val="600"/>
              </a:spcBef>
              <a:defRPr sz="2016" b="0"/>
            </a:pPr>
            <a:r>
              <a:rPr lang="en-US" sz="2256" dirty="0"/>
              <a:t>1,042,506</a:t>
            </a:r>
            <a:r>
              <a:rPr lang="en-US" sz="2256" b="0" dirty="0"/>
              <a:t> visitors were new to the website.</a:t>
            </a:r>
          </a:p>
          <a:p>
            <a:pPr marL="345948" lvl="1" indent="0" defTabSz="768095">
              <a:spcBef>
                <a:spcPts val="600"/>
              </a:spcBef>
              <a:buNone/>
              <a:defRPr sz="2016" b="0"/>
            </a:pPr>
            <a:r>
              <a:rPr lang="en-US" sz="2000" dirty="0">
                <a:solidFill>
                  <a:schemeClr val="accent6"/>
                </a:solidFill>
              </a:rPr>
              <a:t>	</a:t>
            </a:r>
            <a:r>
              <a:rPr lang="en-US" dirty="0">
                <a:solidFill>
                  <a:schemeClr val="accent6"/>
                </a:solidFill>
              </a:rPr>
              <a:t>+27.2%</a:t>
            </a:r>
            <a:endParaRPr lang="en-US" b="0" dirty="0"/>
          </a:p>
          <a:p>
            <a:pPr marL="460248" indent="-342900" defTabSz="768095">
              <a:spcBef>
                <a:spcPts val="1600"/>
              </a:spcBef>
              <a:defRPr sz="2016" b="0"/>
            </a:pPr>
            <a:r>
              <a:rPr lang="en-US" sz="2256" dirty="0"/>
              <a:t>61</a:t>
            </a:r>
            <a:r>
              <a:rPr lang="en-US" sz="2256" b="0" dirty="0"/>
              <a:t>% of visitors took action on a page!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type="body" idx="4294967295"/>
          </p:nvPr>
        </p:nvSpPr>
        <p:spPr>
          <a:xfrm>
            <a:off x="457200" y="619125"/>
            <a:ext cx="5969000" cy="3683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sz="1600" i="1" dirty="0"/>
              <a:t>How engaged were these visitors within the website?</a:t>
            </a:r>
            <a:endParaRPr sz="1600" i="1" dirty="0">
              <a:latin typeface="+mn-lt"/>
              <a:ea typeface="+mn-ea"/>
              <a:cs typeface="+mn-cs"/>
              <a:sym typeface="Times Roman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BRD pages received 2,690,567 visits last quarter.</a:t>
            </a:r>
          </a:p>
          <a:p>
            <a:pPr marL="815530" lvl="1" indent="-34290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dirty="0"/>
              <a:t>Most of the social traffic came from Facebook.</a:t>
            </a:r>
            <a:endParaRPr lang="en-US" sz="1800" i="1" dirty="0"/>
          </a:p>
          <a:p>
            <a:pPr marL="472630" lvl="1" indent="0" defTabSz="859536">
              <a:spcBef>
                <a:spcPts val="1800"/>
              </a:spcBef>
              <a:buNone/>
              <a:defRPr sz="2256" b="0"/>
            </a:pPr>
            <a:r>
              <a:rPr lang="en-US" sz="1800" i="1" dirty="0"/>
              <a:t>Users by Device Category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endParaRPr lang="en-US" sz="2256" b="0" dirty="0"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53293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5E846B-60E2-6DA5-FA8D-9BACD3D93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00" y="2858407"/>
            <a:ext cx="6851499" cy="26447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53924" y="1364004"/>
            <a:ext cx="3355237" cy="4137894"/>
          </a:xfrm>
        </p:spPr>
        <p:txBody>
          <a:bodyPr>
            <a:normAutofit fontScale="85000" lnSpcReduction="10000"/>
          </a:bodyPr>
          <a:lstStyle/>
          <a:p>
            <a:pPr marL="482600" indent="-342900">
              <a:defRPr sz="2000" b="0"/>
            </a:pPr>
            <a:r>
              <a:rPr lang="en-US" sz="2016" b="0" dirty="0"/>
              <a:t>46.9% of visitors came from online search engines.</a:t>
            </a:r>
          </a:p>
          <a:p>
            <a:pPr marL="482600" indent="-342900">
              <a:defRPr sz="2000" b="0"/>
            </a:pPr>
            <a:r>
              <a:rPr lang="en-US" sz="2016" dirty="0"/>
              <a:t>39.2</a:t>
            </a:r>
            <a:r>
              <a:rPr lang="en-US" sz="2016" b="0" dirty="0"/>
              <a:t>% came directly to the site (by typing in the address, using bookmarks, or email links).</a:t>
            </a:r>
          </a:p>
          <a:p>
            <a:pPr marL="482600" indent="-342900">
              <a:defRPr sz="2000" b="0"/>
            </a:pPr>
            <a:r>
              <a:rPr lang="en-US" sz="2016" dirty="0"/>
              <a:t>7.7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defRPr sz="2000" b="0"/>
            </a:pPr>
            <a:r>
              <a:rPr lang="en-US" sz="2016" dirty="0"/>
              <a:t>5.8</a:t>
            </a:r>
            <a:r>
              <a:rPr lang="en-US" sz="2016" b="0" dirty="0"/>
              <a:t>% of visitors came from referrals.</a:t>
            </a:r>
          </a:p>
          <a:p>
            <a:pPr marL="482600" indent="-342900">
              <a:defRPr sz="2000" b="0"/>
            </a:pPr>
            <a:r>
              <a:rPr lang="en-US" sz="2016" dirty="0"/>
              <a:t>1.8 </a:t>
            </a:r>
            <a:r>
              <a:rPr lang="en-US" sz="2016" b="0" dirty="0"/>
              <a:t>% Other (traffic that has an acquisition source Google doesn't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4329A-D018-C4DB-D257-1C4192C77E8A}"/>
              </a:ext>
            </a:extLst>
          </p:cNvPr>
          <p:cNvSpPr txBox="1"/>
          <p:nvPr/>
        </p:nvSpPr>
        <p:spPr>
          <a:xfrm>
            <a:off x="2121887" y="919814"/>
            <a:ext cx="662152" cy="61555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Other</a:t>
            </a: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dirty="0"/>
              <a:t>    |</a:t>
            </a: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8DDEBF-8DF7-18AF-5EEB-FBFD5D6267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66" y="1364004"/>
            <a:ext cx="4594466" cy="4574182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21952</TotalTime>
  <Words>400</Words>
  <Application>Microsoft Macintosh PowerPoint</Application>
  <PresentationFormat>On-screen Show (4:3)</PresentationFormat>
  <Paragraphs>49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Adobe Garamond Pro</vt:lpstr>
      <vt:lpstr>Arial</vt:lpstr>
      <vt:lpstr>Calibri</vt:lpstr>
      <vt:lpstr>Helvetica</vt:lpstr>
      <vt:lpstr>System Font Regular</vt:lpstr>
      <vt:lpstr>US Army</vt:lpstr>
      <vt:lpstr>Wingdings</vt:lpstr>
      <vt:lpstr>us army ppt</vt:lpstr>
      <vt:lpstr>BRD Third Quarter FY26 Insights</vt:lpstr>
      <vt:lpstr>Web Analytics Summary</vt:lpstr>
      <vt:lpstr>Visitor Highlights</vt:lpstr>
      <vt:lpstr>Sports and Fitness</vt:lpstr>
      <vt:lpstr>Sports and Fitness</vt:lpstr>
      <vt:lpstr>Outdoor Rec Programs</vt:lpstr>
      <vt:lpstr>Visitor Highlights</vt:lpstr>
      <vt:lpstr>Traffic Highlights</vt:lpstr>
      <vt:lpstr>Marketing Reach</vt:lpstr>
      <vt:lpstr>Engagement Insights &amp; Highlights</vt:lpstr>
      <vt:lpstr>WebTrac Insights &amp; Highlights</vt:lpstr>
      <vt:lpstr>Happenings</vt:lpstr>
      <vt:lpstr>Search Insights</vt:lpstr>
      <vt:lpstr>Search Intent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126</cp:revision>
  <dcterms:modified xsi:type="dcterms:W3CDTF">2026-07-07T15:59:57Z</dcterms:modified>
</cp:coreProperties>
</file>