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3" r:id="rId2"/>
  </p:sldMasterIdLst>
  <p:notesMasterIdLst>
    <p:notesMasterId r:id="rId8"/>
  </p:notesMasterIdLst>
  <p:sldIdLst>
    <p:sldId id="256" r:id="rId3"/>
    <p:sldId id="258" r:id="rId4"/>
    <p:sldId id="261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7C2"/>
    <a:srgbClr val="0D1116"/>
    <a:srgbClr val="4A4A4A"/>
    <a:srgbClr val="000000"/>
    <a:srgbClr val="272C2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241AB-972E-B04D-BC4C-FA8F9FB6DB7E}" v="57" dt="2022-04-14T19:06:44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7"/>
    <p:restoredTop sz="95070"/>
  </p:normalViewPr>
  <p:slideViewPr>
    <p:cSldViewPr snapToObjects="1">
      <p:cViewPr varScale="1">
        <p:scale>
          <a:sx n="113" d="100"/>
          <a:sy n="113" d="100"/>
        </p:scale>
        <p:origin x="119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212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8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4585B0-C250-636C-1419-E4CC0E005E6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6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2630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126365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EA55477-03FB-18B6-F446-CF915637BABC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650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43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46460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5C445D-FC74-86AE-EE38-665F4350AB8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5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362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05036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48353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0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9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C8FAA8-A8D9-C932-B762-8DFED5E8FDE2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4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1DD4CC-CE47-B1F1-9349-553DFFC9449E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1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073775"/>
            <a:ext cx="8915400" cy="485775"/>
          </a:xfrm>
          <a:prstGeom prst="rect">
            <a:avLst/>
          </a:prstGeom>
        </p:spPr>
        <p:txBody>
          <a:bodyPr>
            <a:no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Senior Commander Briefing ESMC 3.0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73B66A-AB06-AEB5-374D-66A688B2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" y="591608"/>
            <a:ext cx="9128707" cy="52322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800" dirty="0"/>
              <a:t>Designed with Program Leaders, Built for Families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887C70D1-BFAB-3FCB-FF16-0D982D6DB27A}"/>
              </a:ext>
            </a:extLst>
          </p:cNvPr>
          <p:cNvSpPr txBox="1">
            <a:spLocks/>
          </p:cNvSpPr>
          <p:nvPr/>
        </p:nvSpPr>
        <p:spPr>
          <a:xfrm>
            <a:off x="323914" y="3847876"/>
            <a:ext cx="4240255" cy="2018117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Design Principles Applied</a:t>
            </a:r>
          </a:p>
          <a:p>
            <a:pPr fontAlgn="base">
              <a:lnSpc>
                <a:spcPts val="2460"/>
              </a:lnSpc>
              <a:spcBef>
                <a:spcPts val="0"/>
              </a:spcBef>
              <a:spcAft>
                <a:spcPts val="400"/>
              </a:spcAft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Plain language focus</a:t>
            </a:r>
          </a:p>
          <a:p>
            <a:pPr fontAlgn="base">
              <a:lnSpc>
                <a:spcPts val="2460"/>
              </a:lnSpc>
              <a:spcBef>
                <a:spcPts val="0"/>
              </a:spcBef>
              <a:spcAft>
                <a:spcPts val="400"/>
              </a:spcAft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Action-oriented headings</a:t>
            </a:r>
          </a:p>
          <a:p>
            <a:pPr fontAlgn="base">
              <a:lnSpc>
                <a:spcPts val="2460"/>
              </a:lnSpc>
              <a:spcBef>
                <a:spcPts val="0"/>
              </a:spcBef>
              <a:spcAft>
                <a:spcPts val="400"/>
              </a:spcAft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calls to action</a:t>
            </a:r>
          </a:p>
          <a:p>
            <a:pPr fontAlgn="base">
              <a:lnSpc>
                <a:spcPts val="2460"/>
              </a:lnSpc>
              <a:spcBef>
                <a:spcPts val="0"/>
              </a:spcBef>
              <a:spcAft>
                <a:spcPts val="400"/>
              </a:spcAft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Consistent structure across services</a:t>
            </a:r>
          </a:p>
          <a:p>
            <a:pPr marL="119063" indent="-119063" fontAlgn="base">
              <a:lnSpc>
                <a:spcPct val="150000"/>
              </a:lnSpc>
              <a:spcBef>
                <a:spcPts val="0"/>
              </a:spcBef>
              <a:buClr>
                <a:srgbClr val="1E77C2"/>
              </a:buClr>
              <a:buSzPct val="150000"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69D1D76-192D-25DE-C89B-26434F558A8E}"/>
              </a:ext>
            </a:extLst>
          </p:cNvPr>
          <p:cNvSpPr txBox="1">
            <a:spLocks/>
          </p:cNvSpPr>
          <p:nvPr/>
        </p:nvSpPr>
        <p:spPr>
          <a:xfrm>
            <a:off x="323914" y="1485900"/>
            <a:ext cx="4240257" cy="1960665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We Did</a:t>
            </a:r>
          </a:p>
          <a:p>
            <a:pPr fontAlgn="base">
              <a:lnSpc>
                <a:spcPts val="246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Redesigned and rewrote 820 program pages</a:t>
            </a:r>
          </a:p>
          <a:p>
            <a:pPr fontAlgn="base">
              <a:lnSpc>
                <a:spcPts val="246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Interviewed program managers</a:t>
            </a:r>
          </a:p>
          <a:p>
            <a:pPr fontAlgn="base">
              <a:lnSpc>
                <a:spcPts val="2460"/>
              </a:lnSpc>
              <a:spcBef>
                <a:spcPts val="0"/>
              </a:spcBef>
              <a:spcAft>
                <a:spcPts val="400"/>
              </a:spcAft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Reorganized content around tasks, not structure</a:t>
            </a:r>
          </a:p>
          <a:p>
            <a:pPr fontAlgn="base">
              <a:lnSpc>
                <a:spcPts val="246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 page layout across priority programs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5FB3AC5-36F7-1A31-0823-1C54AE5636B5}"/>
              </a:ext>
            </a:extLst>
          </p:cNvPr>
          <p:cNvCxnSpPr/>
          <p:nvPr/>
        </p:nvCxnSpPr>
        <p:spPr>
          <a:xfrm>
            <a:off x="152400" y="1257300"/>
            <a:ext cx="883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A7DB289-1C6D-21E4-7F1B-E90C715DDB00}"/>
              </a:ext>
            </a:extLst>
          </p:cNvPr>
          <p:cNvCxnSpPr/>
          <p:nvPr/>
        </p:nvCxnSpPr>
        <p:spPr>
          <a:xfrm>
            <a:off x="4579645" y="1419108"/>
            <a:ext cx="0" cy="43815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95B891AE-DF29-7DCD-A766-BAD9D533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396951"/>
            <a:ext cx="3912710" cy="39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9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11C57-9E5F-7A94-87CD-C2724A1DA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1643EC-B6BB-DB18-9CD4-84E1EB626C04}"/>
              </a:ext>
            </a:extLst>
          </p:cNvPr>
          <p:cNvSpPr/>
          <p:nvPr/>
        </p:nvSpPr>
        <p:spPr>
          <a:xfrm>
            <a:off x="0" y="730473"/>
            <a:ext cx="9144000" cy="56492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4DE0AE-8898-3662-AFC5-92D4C09CC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4" y="1611807"/>
            <a:ext cx="4245233" cy="1638910"/>
          </a:xfrm>
        </p:spPr>
        <p:txBody>
          <a:bodyPr tIns="0" anchor="ctr" anchorCtr="0"/>
          <a:lstStyle/>
          <a:p>
            <a:pPr marL="0" indent="0">
              <a:lnSpc>
                <a:spcPts val="266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Changed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Launched a dedicated Employment landing page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Added a task-based Employment dropdown menu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Launched six focused service subpages aligned to readiness, hiring, spouse employment, federal jobs, small business support, and transition services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896795-BC08-476D-87AB-415DA9A9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125"/>
            <a:ext cx="9144000" cy="55399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600" b="0" dirty="0"/>
              <a:t>New Employment Readiness Pages After Action Report</a:t>
            </a:r>
            <a:br>
              <a:rPr lang="en-US" b="0" dirty="0"/>
            </a:br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MAY 2025 – 31 JAN 2026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2C0EAE3-6071-9A61-0853-24803A97DEA7}"/>
              </a:ext>
            </a:extLst>
          </p:cNvPr>
          <p:cNvSpPr txBox="1">
            <a:spLocks/>
          </p:cNvSpPr>
          <p:nvPr/>
        </p:nvSpPr>
        <p:spPr>
          <a:xfrm>
            <a:off x="228605" y="3467100"/>
            <a:ext cx="4245231" cy="1282339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60"/>
              </a:lnSpc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Improved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Faster access to Employment Readiness resources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engagement at the primary entry point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reliance on site search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2C8A233-2CF1-6954-229A-56FD20F44C95}"/>
              </a:ext>
            </a:extLst>
          </p:cNvPr>
          <p:cNvSpPr txBox="1">
            <a:spLocks/>
          </p:cNvSpPr>
          <p:nvPr/>
        </p:nvSpPr>
        <p:spPr>
          <a:xfrm>
            <a:off x="219123" y="4957138"/>
            <a:ext cx="4245231" cy="992579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60"/>
              </a:lnSpc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Navigation updates improved discoverability and supported faster task completion for Employment Readiness services.</a:t>
            </a:r>
          </a:p>
        </p:txBody>
      </p:sp>
      <p:pic>
        <p:nvPicPr>
          <p:cNvPr id="20" name="Graphic 19" descr="Group of men with solid fill">
            <a:extLst>
              <a:ext uri="{FF2B5EF4-FFF2-40B4-BE49-F238E27FC236}">
                <a16:creationId xmlns:a16="http://schemas.microsoft.com/office/drawing/2014/main" id="{7FD4773F-3786-2AA3-D9DD-4DC3DAD4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2902" y="1562100"/>
            <a:ext cx="413725" cy="449958"/>
          </a:xfrm>
          <a:prstGeom prst="rect">
            <a:avLst/>
          </a:prstGeom>
        </p:spPr>
      </p:pic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0F9F3511-DB63-B90A-DBF1-87D217CC7CE2}"/>
              </a:ext>
            </a:extLst>
          </p:cNvPr>
          <p:cNvSpPr txBox="1">
            <a:spLocks/>
          </p:cNvSpPr>
          <p:nvPr/>
        </p:nvSpPr>
        <p:spPr>
          <a:xfrm>
            <a:off x="5490074" y="1623134"/>
            <a:ext cx="3311026" cy="1383969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216,219</a:t>
            </a:r>
            <a:r>
              <a:rPr lang="en-US" dirty="0"/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Customers made a visit to an employment resource </a:t>
            </a:r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+31.9%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YoY.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307697-19F0-6189-47A2-DBD51BD32896}"/>
              </a:ext>
            </a:extLst>
          </p:cNvPr>
          <p:cNvCxnSpPr>
            <a:cxnSpLocks/>
          </p:cNvCxnSpPr>
          <p:nvPr/>
        </p:nvCxnSpPr>
        <p:spPr>
          <a:xfrm>
            <a:off x="4572000" y="1608834"/>
            <a:ext cx="0" cy="357276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9416C40-FE5E-7A93-D1CA-C35A02CE9677}"/>
              </a:ext>
            </a:extLst>
          </p:cNvPr>
          <p:cNvSpPr txBox="1">
            <a:spLocks/>
          </p:cNvSpPr>
          <p:nvPr/>
        </p:nvSpPr>
        <p:spPr>
          <a:xfrm>
            <a:off x="5468302" y="2814112"/>
            <a:ext cx="3679109" cy="1072088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40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7,888</a:t>
            </a:r>
            <a:r>
              <a:rPr lang="en-US" dirty="0"/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Fewer repeated searches </a:t>
            </a:r>
          </a:p>
          <a:p>
            <a:pPr marL="0" indent="0">
              <a:lnSpc>
                <a:spcPts val="2400"/>
              </a:lnSpc>
              <a:spcBef>
                <a:spcPts val="400"/>
              </a:spcBef>
              <a:buNone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-60.0%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YoY.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4AD749E-2283-B143-5307-14CEC72D4951}"/>
              </a:ext>
            </a:extLst>
          </p:cNvPr>
          <p:cNvSpPr txBox="1">
            <a:spLocks/>
          </p:cNvSpPr>
          <p:nvPr/>
        </p:nvSpPr>
        <p:spPr>
          <a:xfrm>
            <a:off x="5452745" y="3830360"/>
            <a:ext cx="3657341" cy="1046440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2460"/>
              </a:lnSpc>
              <a:spcBef>
                <a:spcPts val="70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9 out of 10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Visitors engage on the new landing page.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Magnifying glass with solid fill">
            <a:extLst>
              <a:ext uri="{FF2B5EF4-FFF2-40B4-BE49-F238E27FC236}">
                <a16:creationId xmlns:a16="http://schemas.microsoft.com/office/drawing/2014/main" id="{D13CCE3A-B0DB-D406-B098-809F96C1C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5736" y="2744773"/>
            <a:ext cx="448056" cy="448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0F6F30-8975-4672-ADC8-FD066696449F}"/>
              </a:ext>
            </a:extLst>
          </p:cNvPr>
          <p:cNvSpPr txBox="1"/>
          <p:nvPr/>
        </p:nvSpPr>
        <p:spPr>
          <a:xfrm>
            <a:off x="0" y="86036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Navigation redesign improved discoverability and reduced search friction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A3BC900-B9AC-71D5-1F59-EBDD1950E4A2}"/>
              </a:ext>
            </a:extLst>
          </p:cNvPr>
          <p:cNvSpPr txBox="1">
            <a:spLocks/>
          </p:cNvSpPr>
          <p:nvPr/>
        </p:nvSpPr>
        <p:spPr>
          <a:xfrm>
            <a:off x="5449946" y="4864435"/>
            <a:ext cx="3788493" cy="621965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2460"/>
              </a:lnSpc>
              <a:spcBef>
                <a:spcPts val="70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157,718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menu navigation actions.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phic 5" descr="Hamburger Menu Icon with solid fill">
            <a:extLst>
              <a:ext uri="{FF2B5EF4-FFF2-40B4-BE49-F238E27FC236}">
                <a16:creationId xmlns:a16="http://schemas.microsoft.com/office/drawing/2014/main" id="{6402D088-66EB-DE69-7B33-D51D314D52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23160" y="4762500"/>
            <a:ext cx="448056" cy="448056"/>
          </a:xfrm>
          <a:prstGeom prst="rect">
            <a:avLst/>
          </a:prstGeom>
        </p:spPr>
      </p:pic>
      <p:pic>
        <p:nvPicPr>
          <p:cNvPr id="11" name="Picture 10" descr="A blue logo with a white background&#10;&#10;AI-generated content may be incorrect.">
            <a:extLst>
              <a:ext uri="{FF2B5EF4-FFF2-40B4-BE49-F238E27FC236}">
                <a16:creationId xmlns:a16="http://schemas.microsoft.com/office/drawing/2014/main" id="{DDEF6957-08F8-B27F-AC40-EB39AE4B39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27" y="380431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D4814B-E4A5-CE75-CCB6-1AF1901E3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799CD9-42D9-A9CB-DF9D-0CBEB6C51E6C}"/>
              </a:ext>
            </a:extLst>
          </p:cNvPr>
          <p:cNvSpPr/>
          <p:nvPr/>
        </p:nvSpPr>
        <p:spPr>
          <a:xfrm>
            <a:off x="0" y="730473"/>
            <a:ext cx="9144000" cy="56492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34376B-FD89-22C5-0F28-10C4BB0D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125"/>
            <a:ext cx="9144000" cy="61555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0" dirty="0"/>
              <a:t>Expanding Direct Access to Trusted Information</a:t>
            </a:r>
            <a:br>
              <a:rPr lang="en-US" b="0" dirty="0"/>
            </a:br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MAY 2025 – 31 JAN 2026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14679D4-C698-AD06-E60E-377EE471CCFD}"/>
              </a:ext>
            </a:extLst>
          </p:cNvPr>
          <p:cNvSpPr txBox="1">
            <a:spLocks/>
          </p:cNvSpPr>
          <p:nvPr/>
        </p:nvSpPr>
        <p:spPr>
          <a:xfrm>
            <a:off x="211234" y="3127127"/>
            <a:ext cx="4215838" cy="1614801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Improved</a:t>
            </a:r>
          </a:p>
          <a:p>
            <a:pPr marL="0" indent="-237744" fontAlgn="base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reliance on informal networks</a:t>
            </a:r>
          </a:p>
          <a:p>
            <a:pPr marL="0" indent="-237744" fontAlgn="base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first-visit success</a:t>
            </a:r>
          </a:p>
          <a:p>
            <a:pPr marL="0" indent="-237744" fontAlgn="base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Strengthens digital readiness</a:t>
            </a:r>
          </a:p>
          <a:p>
            <a:pPr marL="0" indent="-237744" fontAlgn="base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Scales trusted information across installations</a:t>
            </a:r>
          </a:p>
          <a:p>
            <a:pPr marL="0" indent="-237744" fontAlgn="base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Supports consistent messaging across IMCOM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6D85AA5-C269-71E3-557A-4095E1D9CCA5}"/>
              </a:ext>
            </a:extLst>
          </p:cNvPr>
          <p:cNvSpPr txBox="1">
            <a:spLocks/>
          </p:cNvSpPr>
          <p:nvPr/>
        </p:nvSpPr>
        <p:spPr>
          <a:xfrm>
            <a:off x="214056" y="5054227"/>
            <a:ext cx="4215838" cy="763286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Army Answers improves discoverability, consistency, and access to verified Army MWR information.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2A8F5C9-3E33-3A3D-AFAA-5853A3A86E55}"/>
              </a:ext>
            </a:extLst>
          </p:cNvPr>
          <p:cNvSpPr txBox="1">
            <a:spLocks/>
          </p:cNvSpPr>
          <p:nvPr/>
        </p:nvSpPr>
        <p:spPr>
          <a:xfrm>
            <a:off x="5433310" y="1684300"/>
            <a:ext cx="3494042" cy="621965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6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933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Customers submitted questions on Army Answers.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D286295-1A0F-9159-00EA-A074FC70468F}"/>
              </a:ext>
            </a:extLst>
          </p:cNvPr>
          <p:cNvCxnSpPr>
            <a:cxnSpLocks/>
          </p:cNvCxnSpPr>
          <p:nvPr/>
        </p:nvCxnSpPr>
        <p:spPr>
          <a:xfrm>
            <a:off x="4572000" y="1608834"/>
            <a:ext cx="0" cy="357276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330F50E-34DC-1281-6046-AEBB7F9B046C}"/>
              </a:ext>
            </a:extLst>
          </p:cNvPr>
          <p:cNvSpPr txBox="1">
            <a:spLocks/>
          </p:cNvSpPr>
          <p:nvPr/>
        </p:nvSpPr>
        <p:spPr>
          <a:xfrm>
            <a:off x="5433311" y="2674436"/>
            <a:ext cx="3494046" cy="620170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60"/>
              </a:lnSpc>
              <a:spcBef>
                <a:spcPts val="400"/>
              </a:spcBef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14,641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visitors accessed the site.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08DEF48-DF49-5E49-1412-16BF9F60B633}"/>
              </a:ext>
            </a:extLst>
          </p:cNvPr>
          <p:cNvSpPr txBox="1">
            <a:spLocks/>
          </p:cNvSpPr>
          <p:nvPr/>
        </p:nvSpPr>
        <p:spPr>
          <a:xfrm>
            <a:off x="5451970" y="3725518"/>
            <a:ext cx="3349130" cy="620170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2460"/>
              </a:lnSpc>
              <a:spcBef>
                <a:spcPts val="70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18,484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pageviews were generated.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02180B-1620-E9DC-9300-016BD451E36F}"/>
              </a:ext>
            </a:extLst>
          </p:cNvPr>
          <p:cNvSpPr txBox="1"/>
          <p:nvPr/>
        </p:nvSpPr>
        <p:spPr>
          <a:xfrm>
            <a:off x="0" y="86036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Direct, community-driven answers to high-demand program questions</a:t>
            </a:r>
          </a:p>
        </p:txBody>
      </p:sp>
      <p:pic>
        <p:nvPicPr>
          <p:cNvPr id="19" name="Graphic 18" descr="Group success with solid fill">
            <a:extLst>
              <a:ext uri="{FF2B5EF4-FFF2-40B4-BE49-F238E27FC236}">
                <a16:creationId xmlns:a16="http://schemas.microsoft.com/office/drawing/2014/main" id="{702B033B-8A48-9BD0-EFCB-345C79B03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4044" y="2590800"/>
            <a:ext cx="448056" cy="448056"/>
          </a:xfrm>
          <a:prstGeom prst="rect">
            <a:avLst/>
          </a:prstGeom>
        </p:spPr>
      </p:pic>
      <p:pic>
        <p:nvPicPr>
          <p:cNvPr id="20" name="Graphic 19" descr="Customer review with solid fill">
            <a:extLst>
              <a:ext uri="{FF2B5EF4-FFF2-40B4-BE49-F238E27FC236}">
                <a16:creationId xmlns:a16="http://schemas.microsoft.com/office/drawing/2014/main" id="{6D853DB2-99A8-CAD2-6FA0-B2A7E920D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4044" y="1623192"/>
            <a:ext cx="448056" cy="448056"/>
          </a:xfrm>
          <a:prstGeom prst="rect">
            <a:avLst/>
          </a:prstGeom>
        </p:spPr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E1CA8482-2E5D-7199-B848-983F55F6C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633" y="1466767"/>
            <a:ext cx="4355367" cy="134806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Changed</a:t>
            </a:r>
          </a:p>
          <a:p>
            <a:pPr marL="0" indent="-237744" fontAlgn="base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Launched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Answers.ArmyMWR.com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237744" fontAlgn="base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with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ArmyMWR.com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navigation</a:t>
            </a:r>
          </a:p>
          <a:p>
            <a:pPr marL="0" indent="-237744" fontAlgn="base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 Q&amp;A format for consistency</a:t>
            </a:r>
          </a:p>
          <a:p>
            <a:pPr marL="0" indent="-237744" fontAlgn="base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Enabled submission and moderation workflow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0F5A63F-F13D-3D68-E197-D04659334B32}"/>
              </a:ext>
            </a:extLst>
          </p:cNvPr>
          <p:cNvSpPr txBox="1">
            <a:spLocks/>
          </p:cNvSpPr>
          <p:nvPr/>
        </p:nvSpPr>
        <p:spPr>
          <a:xfrm>
            <a:off x="5450890" y="4686658"/>
            <a:ext cx="3540710" cy="1032334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2460"/>
              </a:lnSpc>
              <a:spcBef>
                <a:spcPts val="700"/>
              </a:spcBef>
              <a:buNone/>
            </a:pPr>
            <a:r>
              <a:rPr lang="en-US" b="1" dirty="0"/>
              <a:t>2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Days average time to first approved response</a:t>
            </a:r>
          </a:p>
          <a:p>
            <a:pPr marL="0" indent="0" fontAlgn="base">
              <a:lnSpc>
                <a:spcPts val="2460"/>
              </a:lnSpc>
              <a:spcBef>
                <a:spcPts val="700"/>
              </a:spcBef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phic 14" descr="Address Book with solid fill">
            <a:extLst>
              <a:ext uri="{FF2B5EF4-FFF2-40B4-BE49-F238E27FC236}">
                <a16:creationId xmlns:a16="http://schemas.microsoft.com/office/drawing/2014/main" id="{A23C9C3E-7E47-7B24-23A8-566FB9887D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3653" y="3638759"/>
            <a:ext cx="448056" cy="448056"/>
          </a:xfrm>
          <a:prstGeom prst="rect">
            <a:avLst/>
          </a:prstGeom>
        </p:spPr>
      </p:pic>
      <p:pic>
        <p:nvPicPr>
          <p:cNvPr id="18" name="Graphic 17" descr="Clock with solid fill">
            <a:extLst>
              <a:ext uri="{FF2B5EF4-FFF2-40B4-BE49-F238E27FC236}">
                <a16:creationId xmlns:a16="http://schemas.microsoft.com/office/drawing/2014/main" id="{F9B737A0-613C-7CB8-FA42-E6A0A9C46A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10597" y="4610100"/>
            <a:ext cx="448056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1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FF4F9A-44FC-8B98-A530-E28B600E8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14C282-9E74-28C1-F8CA-88DF4B8F10E3}"/>
              </a:ext>
            </a:extLst>
          </p:cNvPr>
          <p:cNvSpPr/>
          <p:nvPr/>
        </p:nvSpPr>
        <p:spPr>
          <a:xfrm>
            <a:off x="0" y="730473"/>
            <a:ext cx="9144000" cy="56492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E68914-ED13-924C-7952-0C8A2E9A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125"/>
            <a:ext cx="9144000" cy="61555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Improving How Customers Find Programs</a:t>
            </a:r>
            <a:br>
              <a:rPr lang="en-US" b="0" dirty="0"/>
            </a:br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MAY 2025 – 31 JAN 2026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6ED4EBB-2F46-E7E7-CEE1-C7587B420551}"/>
              </a:ext>
            </a:extLst>
          </p:cNvPr>
          <p:cNvSpPr txBox="1">
            <a:spLocks/>
          </p:cNvSpPr>
          <p:nvPr/>
        </p:nvSpPr>
        <p:spPr>
          <a:xfrm>
            <a:off x="228605" y="3348068"/>
            <a:ext cx="4215838" cy="1591654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Improved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search, clearer navigation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direct enrollment and payment actions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engagement among users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Programs organized around customer needs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DB759DB0-4933-2F57-D54A-468133D4D283}"/>
              </a:ext>
            </a:extLst>
          </p:cNvPr>
          <p:cNvSpPr txBox="1">
            <a:spLocks/>
          </p:cNvSpPr>
          <p:nvPr/>
        </p:nvSpPr>
        <p:spPr>
          <a:xfrm>
            <a:off x="214056" y="5054227"/>
            <a:ext cx="4215838" cy="1194173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Navigation modernization improved discoverability, strengthened digital readiness by making essential services easier to find, understand, and act on for Soldiers and Families.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4193B9-EEDF-06A7-BC12-2371D0DF4265}"/>
              </a:ext>
            </a:extLst>
          </p:cNvPr>
          <p:cNvCxnSpPr>
            <a:cxnSpLocks/>
          </p:cNvCxnSpPr>
          <p:nvPr/>
        </p:nvCxnSpPr>
        <p:spPr>
          <a:xfrm>
            <a:off x="4572000" y="1608834"/>
            <a:ext cx="0" cy="357276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714B29E-04A1-E0DE-FD8A-6318AAC9D5B0}"/>
              </a:ext>
            </a:extLst>
          </p:cNvPr>
          <p:cNvSpPr txBox="1">
            <a:spLocks/>
          </p:cNvSpPr>
          <p:nvPr/>
        </p:nvSpPr>
        <p:spPr>
          <a:xfrm>
            <a:off x="5279308" y="2077471"/>
            <a:ext cx="3731864" cy="621965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60"/>
              </a:lnSpc>
              <a:spcBef>
                <a:spcPts val="40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8%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 rate for the combined landing pages.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86D6D06-5486-D81B-C83F-0FFC3006DBBB}"/>
              </a:ext>
            </a:extLst>
          </p:cNvPr>
          <p:cNvSpPr txBox="1">
            <a:spLocks/>
          </p:cNvSpPr>
          <p:nvPr/>
        </p:nvSpPr>
        <p:spPr>
          <a:xfrm>
            <a:off x="5332013" y="3071467"/>
            <a:ext cx="3689037" cy="942566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2460"/>
              </a:lnSpc>
              <a:spcBef>
                <a:spcPts val="700"/>
              </a:spcBef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238,806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Customers have found what they are looking for through these new pages.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A99AA-761F-F6D8-5C91-42DE34DB8E43}"/>
              </a:ext>
            </a:extLst>
          </p:cNvPr>
          <p:cNvSpPr txBox="1"/>
          <p:nvPr/>
        </p:nvSpPr>
        <p:spPr>
          <a:xfrm>
            <a:off x="0" y="8603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Digital modernization strengthens access to Army MWR programs</a:t>
            </a:r>
          </a:p>
          <a:p>
            <a:pPr algn="ctr"/>
            <a:endParaRPr lang="en-US" sz="1600" dirty="0"/>
          </a:p>
        </p:txBody>
      </p:sp>
      <p:pic>
        <p:nvPicPr>
          <p:cNvPr id="19" name="Graphic 18" descr="Group success with solid fill">
            <a:extLst>
              <a:ext uri="{FF2B5EF4-FFF2-40B4-BE49-F238E27FC236}">
                <a16:creationId xmlns:a16="http://schemas.microsoft.com/office/drawing/2014/main" id="{23B319D7-957A-BF52-05E6-8F2AA7249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2521" y="1994733"/>
            <a:ext cx="448056" cy="448056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6BA4A53-3357-49BD-5245-55EB9F0CB0BA}"/>
              </a:ext>
            </a:extLst>
          </p:cNvPr>
          <p:cNvSpPr txBox="1">
            <a:spLocks/>
          </p:cNvSpPr>
          <p:nvPr/>
        </p:nvSpPr>
        <p:spPr>
          <a:xfrm>
            <a:off x="5279307" y="4306468"/>
            <a:ext cx="3788493" cy="621965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2460"/>
              </a:lnSpc>
              <a:spcBef>
                <a:spcPts val="700"/>
              </a:spcBef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251,768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menu navigation actions.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Graphic 24" descr="Hamburger Menu Icon with solid fill">
            <a:extLst>
              <a:ext uri="{FF2B5EF4-FFF2-40B4-BE49-F238E27FC236}">
                <a16:creationId xmlns:a16="http://schemas.microsoft.com/office/drawing/2014/main" id="{F64DAA27-517F-9484-735F-59D77093D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2521" y="4252567"/>
            <a:ext cx="448056" cy="448056"/>
          </a:xfrm>
          <a:prstGeom prst="rect">
            <a:avLst/>
          </a:prstGeom>
        </p:spPr>
      </p:pic>
      <p:pic>
        <p:nvPicPr>
          <p:cNvPr id="26" name="Graphic 25" descr="Magnifying glass with solid fill">
            <a:extLst>
              <a:ext uri="{FF2B5EF4-FFF2-40B4-BE49-F238E27FC236}">
                <a16:creationId xmlns:a16="http://schemas.microsoft.com/office/drawing/2014/main" id="{58F18132-ACEE-47D3-9B11-B57DE9E3F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2521" y="3048000"/>
            <a:ext cx="448056" cy="448056"/>
          </a:xfrm>
          <a:prstGeom prst="rect">
            <a:avLst/>
          </a:prstGeom>
        </p:spPr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93867F2A-458A-CBA5-87EB-9A275F1D7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5" y="1393552"/>
            <a:ext cx="4343396" cy="188304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Changed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Clear, plain language program descriptions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Consistent structure across similar program pages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Removal of internal jargon and acronyms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1E77C2"/>
              </a:buClr>
              <a:buSzPct val="100000"/>
              <a:buFont typeface="System Font Regular"/>
              <a:buChar char="●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written for discovery, not departmental ownership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83073"/>
      </p:ext>
    </p:extLst>
  </p:cSld>
  <p:clrMapOvr>
    <a:masterClrMapping/>
  </p:clrMapOvr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ACS Third Quarter FY24 Web Analytics Slide Deck" id="{BDD796A2-BAFA-1E4F-B861-5C95B60132AA}" vid="{E32ABC10-035D-284A-ACBF-B4087DD1ECA8}"/>
    </a:ext>
  </a:extLst>
</a:theme>
</file>

<file path=ppt/theme/theme3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10595</TotalTime>
  <Words>435</Words>
  <Application>Microsoft Macintosh PowerPoint</Application>
  <PresentationFormat>On-screen Show (4:3)</PresentationFormat>
  <Paragraphs>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Adobe Garamond Pro</vt:lpstr>
      <vt:lpstr>Arial</vt:lpstr>
      <vt:lpstr>Calibri</vt:lpstr>
      <vt:lpstr>System Font Regular</vt:lpstr>
      <vt:lpstr>US Army</vt:lpstr>
      <vt:lpstr>us army ppt</vt:lpstr>
      <vt:lpstr>1_Master Content Slide</vt:lpstr>
      <vt:lpstr>Senior Commander Briefing ESMC 3.0</vt:lpstr>
      <vt:lpstr>Designed with Program Leaders, Built for Families</vt:lpstr>
      <vt:lpstr>New Employment Readiness Pages After Action Report 01 MAY 2025 – 31 JAN 2026</vt:lpstr>
      <vt:lpstr>Expanding Direct Access to Trusted Information 01 MAY 2025 – 31 JAN 2026</vt:lpstr>
      <vt:lpstr>Improving How Customers Find Programs 01 MAY 2025 – 31 JAN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112</cp:revision>
  <dcterms:modified xsi:type="dcterms:W3CDTF">2026-02-26T19:59:30Z</dcterms:modified>
</cp:coreProperties>
</file>