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4"/>
  </p:notesMasterIdLst>
  <p:sldIdLst>
    <p:sldId id="256" r:id="rId2"/>
    <p:sldId id="277" r:id="rId3"/>
    <p:sldId id="270" r:id="rId4"/>
    <p:sldId id="258" r:id="rId5"/>
    <p:sldId id="278" r:id="rId6"/>
    <p:sldId id="279" r:id="rId7"/>
    <p:sldId id="259" r:id="rId8"/>
    <p:sldId id="260" r:id="rId9"/>
    <p:sldId id="272" r:id="rId10"/>
    <p:sldId id="275" r:id="rId11"/>
    <p:sldId id="27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5102"/>
  </p:normalViewPr>
  <p:slideViewPr>
    <p:cSldViewPr snapToGrid="0" snapToObjects="1">
      <p:cViewPr varScale="1">
        <p:scale>
          <a:sx n="117" d="100"/>
          <a:sy n="117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7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0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3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8327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22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8635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07113"/>
            <a:ext cx="9144000" cy="482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ACS</a:t>
            </a:r>
            <a:r>
              <a:rPr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Fourth </a:t>
            </a:r>
            <a:r>
              <a:rPr dirty="0">
                <a:solidFill>
                  <a:schemeClr val="bg1"/>
                </a:solidFill>
              </a:rPr>
              <a:t>Quarter FY2</a:t>
            </a:r>
            <a:r>
              <a:rPr lang="en-US" dirty="0">
                <a:solidFill>
                  <a:schemeClr val="bg1"/>
                </a:solidFill>
              </a:rPr>
              <a:t>5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41% of searches were aimed at finding an answer to a specific question or acquiring general information.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44% of searches were conducted to explore brands or services with the intention of completing an action or making a purchase.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15% of searches were intended to locate a specific program page using the on-site search.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11" y="580716"/>
            <a:ext cx="7470628" cy="369333"/>
          </a:xfrm>
        </p:spPr>
        <p:txBody>
          <a:bodyPr>
            <a:normAutofit fontScale="55000" lnSpcReduction="20000"/>
          </a:bodyPr>
          <a:lstStyle/>
          <a:p>
            <a:r>
              <a:rPr lang="en-US" sz="2800" b="0" dirty="0"/>
              <a:t>Search intent is defined as being the underlying purpose behind an online query.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xfrm>
            <a:off x="457199" y="938769"/>
            <a:ext cx="397764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2,535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Total on-site searches on ACS pages to find more information. </a:t>
            </a:r>
          </a:p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/>
              <a:t>3.4% of users left the site after performing a search.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709162" y="748822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F4768F-5BCC-70C7-37E5-03974AE6BAA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en-US" spc="-2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18485-8971-391D-3882-DD71E9BF6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2" y="1208009"/>
            <a:ext cx="2990850" cy="3987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xfrm>
            <a:off x="685800" y="973394"/>
            <a:ext cx="7923361" cy="3828674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500" dirty="0"/>
              <a:t>The most popular search categories and terms within ACS.</a:t>
            </a:r>
            <a:endParaRPr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DA7C8-7186-F1A8-BFE0-823465B08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34609"/>
            <a:ext cx="6870700" cy="454999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360CDA1-4899-50CA-4855-48E6B4B26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52"/>
          <a:stretch>
            <a:fillRect/>
          </a:stretch>
        </p:blipFill>
        <p:spPr>
          <a:xfrm>
            <a:off x="965199" y="1177245"/>
            <a:ext cx="7139809" cy="41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/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ACS pages received 257,581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Engagement on ACS pages was 60%.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There were 138,714 total users who made a visit to ACS.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000" dirty="0"/>
              <a:t>3,342</a:t>
            </a:r>
            <a:r>
              <a:rPr lang="en-US" sz="2200" dirty="0"/>
              <a:t> visits were directed from social media platforms.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E33C8-462B-22C2-678C-DEB4DD58D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ECD6F2-E504-4FE9-C7F3-70A852FB6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08" y="1855673"/>
            <a:ext cx="7772400" cy="31466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B6D-E6BE-BB27-55AA-FA0D1CEF1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B961BD-7D9D-6BC6-F465-3E75C8F06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4468"/>
            <a:ext cx="7772400" cy="38059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0499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Happenings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9C46E-C0EB-8F11-E011-87A88041B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DA312-8FE7-9EF0-4115-75FC8E96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08" y="1260558"/>
            <a:ext cx="7772400" cy="1712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4564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51</a:t>
            </a:r>
            <a:r>
              <a:rPr lang="en-US" sz="2016" b="0" dirty="0"/>
              <a:t>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30.7% of visitors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14.8</a:t>
            </a:r>
            <a:r>
              <a:rPr lang="en-US" sz="2016" b="0" dirty="0"/>
              <a:t>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3.5% of visitors came from Social Media. </a:t>
            </a:r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7EDE-81BE-B256-91D4-B6071413956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8779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EE702-74C6-086A-27C0-B638E5B0B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1308027"/>
            <a:ext cx="3977640" cy="424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quarter had a total of </a:t>
            </a:r>
            <a:r>
              <a:rPr lang="en-US" sz="2000" dirty="0"/>
              <a:t>188,497 </a:t>
            </a:r>
            <a:r>
              <a:rPr lang="en-US" sz="2000" b="0" dirty="0"/>
              <a:t>interactions on the ACS pages </a:t>
            </a:r>
            <a:r>
              <a:rPr lang="en-US" sz="1400" b="0" dirty="0">
                <a:solidFill>
                  <a:schemeClr val="bg2">
                    <a:lumMod val="25000"/>
                  </a:schemeClr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FA2A9E-771C-AF0E-DCFD-CDE9006D2E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7" b="1"/>
          <a:stretch>
            <a:fillRect/>
          </a:stretch>
        </p:blipFill>
        <p:spPr>
          <a:xfrm>
            <a:off x="685800" y="2413000"/>
            <a:ext cx="7772400" cy="20611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623330" y="1160206"/>
            <a:ext cx="7985831" cy="36418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000" b="0" dirty="0"/>
              <a:t>Last quarter,12,630 people required assistance from a live person.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  <a:defRPr sz="2200" b="0"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ACS programs that received phone calls from the web.</a:t>
            </a:r>
          </a:p>
          <a:p>
            <a:pPr marL="139700" indent="0">
              <a:buNone/>
              <a:defRPr sz="2200" b="0"/>
            </a:pPr>
            <a:endParaRPr lang="en-US" sz="1600" b="0" i="1" dirty="0"/>
          </a:p>
          <a:p>
            <a:pPr marL="139700" indent="0">
              <a:buNone/>
              <a:defRPr sz="2200" b="0"/>
            </a:pPr>
            <a:endParaRPr lang="en-US" sz="20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C5B458-F4F6-3310-802C-9D4BFE8F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2" b="-1"/>
          <a:stretch>
            <a:fillRect/>
          </a:stretch>
        </p:blipFill>
        <p:spPr>
          <a:xfrm>
            <a:off x="730045" y="2133600"/>
            <a:ext cx="7772400" cy="37619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 Feedback Action Plan 20230927 for LOE 1 meeting 1 Nov (003)" id="{9761A85A-DD10-3446-A7DF-AEDB366D029D}" vid="{761DA96E-6DA3-6E43-9EDE-CF581C40D24F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10429</TotalTime>
  <Words>305</Words>
  <Application>Microsoft Macintosh PowerPoint</Application>
  <PresentationFormat>On-screen Show (4:3)</PresentationFormat>
  <Paragraphs>39</Paragraphs>
  <Slides>12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Garamond Pro</vt:lpstr>
      <vt:lpstr>Arial</vt:lpstr>
      <vt:lpstr>Calibri</vt:lpstr>
      <vt:lpstr>US Army</vt:lpstr>
      <vt:lpstr>Wingdings</vt:lpstr>
      <vt:lpstr>1_Master Content Slide</vt:lpstr>
      <vt:lpstr>ACS Fourth Quarter FY25 Insights</vt:lpstr>
      <vt:lpstr>Web Analytics Summary</vt:lpstr>
      <vt:lpstr>Traffic Highlights</vt:lpstr>
      <vt:lpstr>Program Roll-Up </vt:lpstr>
      <vt:lpstr>Program Roll-Up </vt:lpstr>
      <vt:lpstr>Happenings</vt:lpstr>
      <vt:lpstr>Marketing Reach</vt:lpstr>
      <vt:lpstr>Engagement Insights &amp; Highlights</vt:lpstr>
      <vt:lpstr>Insights &amp; Highlights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100</cp:revision>
  <dcterms:modified xsi:type="dcterms:W3CDTF">2025-10-13T18:02:01Z</dcterms:modified>
</cp:coreProperties>
</file>