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4" r:id="rId1"/>
  </p:sldMasterIdLst>
  <p:notesMasterIdLst>
    <p:notesMasterId r:id="rId14"/>
  </p:notesMasterIdLst>
  <p:sldIdLst>
    <p:sldId id="256" r:id="rId2"/>
    <p:sldId id="277" r:id="rId3"/>
    <p:sldId id="270" r:id="rId4"/>
    <p:sldId id="258" r:id="rId5"/>
    <p:sldId id="278" r:id="rId6"/>
    <p:sldId id="279" r:id="rId7"/>
    <p:sldId id="259" r:id="rId8"/>
    <p:sldId id="260" r:id="rId9"/>
    <p:sldId id="272" r:id="rId10"/>
    <p:sldId id="275" r:id="rId11"/>
    <p:sldId id="276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5102"/>
  </p:normalViewPr>
  <p:slideViewPr>
    <p:cSldViewPr snapToGrid="0" snapToObjects="1">
      <p:cViewPr varScale="1">
        <p:scale>
          <a:sx n="117" d="100"/>
          <a:sy n="117" d="100"/>
        </p:scale>
        <p:origin x="9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43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3730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10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518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809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498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039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883279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6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6228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6686351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3715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4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107113"/>
            <a:ext cx="9144000" cy="4826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>
                <a:solidFill>
                  <a:schemeClr val="bg1"/>
                </a:solidFill>
              </a:rPr>
              <a:t>ACS</a:t>
            </a:r>
            <a:r>
              <a:rPr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Fourth </a:t>
            </a:r>
            <a:r>
              <a:rPr dirty="0">
                <a:solidFill>
                  <a:schemeClr val="bg1"/>
                </a:solidFill>
              </a:rPr>
              <a:t>Quarter FY2</a:t>
            </a:r>
            <a:r>
              <a:rPr lang="en-US" dirty="0">
                <a:solidFill>
                  <a:schemeClr val="bg1"/>
                </a:solidFill>
              </a:rPr>
              <a:t>5</a:t>
            </a:r>
            <a:r>
              <a:rPr dirty="0">
                <a:solidFill>
                  <a:schemeClr val="bg1"/>
                </a:solidFill>
              </a:rPr>
              <a:t> Insights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1440"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41% of searches were aimed at finding an answer to a specific question or acquiring general information.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44% of searches were conducted to explore brands or services with the intention of completing an action or making a purchase.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15% of searches were intended to locate a specific program page using the on-site search.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21E657-3B02-0B49-BC22-EB4D67CE5E0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6611" y="580716"/>
            <a:ext cx="7470628" cy="369333"/>
          </a:xfrm>
        </p:spPr>
        <p:txBody>
          <a:bodyPr>
            <a:normAutofit fontScale="55000" lnSpcReduction="20000"/>
          </a:bodyPr>
          <a:lstStyle/>
          <a:p>
            <a:r>
              <a:rPr lang="en-US" sz="2800" b="0" dirty="0"/>
              <a:t>Search intent is defined as being the underlying purpose behind an online query.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xfrm>
            <a:off x="457199" y="938769"/>
            <a:ext cx="397764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2,535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 Total on-site searches on ACS pages to find more information. </a:t>
            </a:r>
          </a:p>
          <a:p>
            <a:pPr marL="460248" indent="-34290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dirty="0"/>
              <a:t>3.4% of users left the site after performing a search.</a:t>
            </a:r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065618-AC73-3FE4-9749-86739F67D99F}"/>
              </a:ext>
            </a:extLst>
          </p:cNvPr>
          <p:cNvSpPr txBox="1"/>
          <p:nvPr/>
        </p:nvSpPr>
        <p:spPr>
          <a:xfrm>
            <a:off x="4709162" y="748822"/>
            <a:ext cx="21550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 Terms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0F4768F-5BCC-70C7-37E5-03974AE6BAA7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endParaRPr lang="en-US" spc="-25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018485-8971-391D-3882-DD71E9BF6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162" y="1208009"/>
            <a:ext cx="2990850" cy="3987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sp>
        <p:nvSpPr>
          <p:cNvPr id="210" name="For each category, you can see the most popular sub-topics searches"/>
          <p:cNvSpPr txBox="1">
            <a:spLocks noGrp="1"/>
          </p:cNvSpPr>
          <p:nvPr>
            <p:ph idx="1"/>
          </p:nvPr>
        </p:nvSpPr>
        <p:spPr>
          <a:xfrm>
            <a:off x="685800" y="973394"/>
            <a:ext cx="7923361" cy="3828674"/>
          </a:xfrm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r>
              <a:rPr lang="en-US" sz="1500" dirty="0"/>
              <a:t>The most popular search categories and terms within ACS.</a:t>
            </a:r>
            <a:endParaRPr sz="15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7DA7C8-7186-F1A8-BFE0-823465B086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334609"/>
            <a:ext cx="6870700" cy="454999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7360CDA1-4899-50CA-4855-48E6B4B26A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452"/>
          <a:stretch>
            <a:fillRect/>
          </a:stretch>
        </p:blipFill>
        <p:spPr>
          <a:xfrm>
            <a:off x="965199" y="1177245"/>
            <a:ext cx="7139809" cy="410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ln>
            <a:noFill/>
          </a:ln>
        </p:spPr>
        <p:txBody>
          <a:bodyPr>
            <a:normAutofit fontScale="85000" lnSpcReduction="20000"/>
          </a:bodyPr>
          <a:lstStyle/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ACS pages received 257,581 visits last quarter.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Engagement on ACS pages was 60%.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There were 138,714 total users who made a visit to ACS.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000" dirty="0"/>
              <a:t>3,342</a:t>
            </a:r>
            <a:r>
              <a:rPr lang="en-US" sz="2200" dirty="0"/>
              <a:t> visits were directed from social media platforms.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Most of the social traffic came from Facebook.</a:t>
            </a:r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br>
              <a:rPr lang="en-US" dirty="0"/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Program Roll-Up </a:t>
            </a:r>
            <a:endParaRPr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7E33C8-462B-22C2-678C-DEB4DD58D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ECD6F2-E504-4FE9-C7F3-70A852FB6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308" y="1855673"/>
            <a:ext cx="7772400" cy="31466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Program Roll-Up 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18B6D-E6BE-BB27-55AA-FA0D1CEF1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2B961BD-7D9D-6BC6-F465-3E75C8F06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144468"/>
            <a:ext cx="7772400" cy="380598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3404992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Happenings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9C46E-C0EB-8F11-E011-87A88041BB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3DA312-8FE7-9EF0-4115-75FC8E963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308" y="1260558"/>
            <a:ext cx="7772400" cy="17127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90456495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51</a:t>
            </a:r>
            <a:r>
              <a:rPr lang="en-US" sz="2016" b="0" dirty="0"/>
              <a:t>% of visitors came from O</a:t>
            </a:r>
            <a:r>
              <a:rPr lang="en-US" sz="2016" dirty="0"/>
              <a:t>rganic Search</a:t>
            </a:r>
            <a:r>
              <a:rPr lang="en-US" sz="2016" b="0" dirty="0"/>
              <a:t> engine queries. 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30.7% of visitors came directly to the site (by typing in the address, using bookmarks, or email links).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14.8</a:t>
            </a:r>
            <a:r>
              <a:rPr lang="en-US" sz="2016" b="0" dirty="0"/>
              <a:t>% of visitors came from Referral links on 3</a:t>
            </a:r>
            <a:r>
              <a:rPr lang="en-US" sz="2016" b="0" baseline="30000" dirty="0"/>
              <a:t>rd</a:t>
            </a:r>
            <a:r>
              <a:rPr lang="en-US" sz="2016" b="0" dirty="0"/>
              <a:t> party web sites. 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3.5% of visitors came from Social Media. </a:t>
            </a:r>
          </a:p>
        </p:txBody>
      </p:sp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C27EDE-81BE-B256-91D4-B60714139561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38779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5EE702-74C6-086A-27C0-B638E5B0B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1308027"/>
            <a:ext cx="3977640" cy="42419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8C290-B8A1-214A-BB8F-D340F8AD7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0" dirty="0"/>
              <a:t>Last quarter had a total of </a:t>
            </a:r>
            <a:r>
              <a:rPr lang="en-US" sz="2000" dirty="0"/>
              <a:t>188,497 </a:t>
            </a:r>
            <a:r>
              <a:rPr lang="en-US" sz="2000" b="0" dirty="0"/>
              <a:t>interactions on the ACS pages </a:t>
            </a:r>
            <a:r>
              <a:rPr lang="en-US" sz="1400" b="0" dirty="0">
                <a:solidFill>
                  <a:schemeClr val="bg2">
                    <a:lumMod val="25000"/>
                  </a:schemeClr>
                </a:solidFill>
              </a:rPr>
              <a:t>(interactions are downloads, email clicks, phone number clicks, and outbound links).</a:t>
            </a:r>
          </a:p>
          <a:p>
            <a:pPr marL="0" indent="0">
              <a:buNone/>
            </a:pPr>
            <a:endParaRPr lang="en-US" sz="1400" b="0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B8E534-FB65-9740-BF86-09CEB1EC3512}"/>
              </a:ext>
            </a:extLst>
          </p:cNvPr>
          <p:cNvSpPr txBox="1"/>
          <p:nvPr/>
        </p:nvSpPr>
        <p:spPr>
          <a:xfrm>
            <a:off x="7750699" y="3005138"/>
            <a:ext cx="91257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Outbound Clicks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89FF92-001C-AA46-BD9B-DCC4E3F783BF}"/>
              </a:ext>
            </a:extLst>
          </p:cNvPr>
          <p:cNvSpPr txBox="1"/>
          <p:nvPr/>
        </p:nvSpPr>
        <p:spPr>
          <a:xfrm>
            <a:off x="5722076" y="2596404"/>
            <a:ext cx="833631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Phone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A96526-6554-3A59-2C78-CD2F12CC497E}"/>
              </a:ext>
            </a:extLst>
          </p:cNvPr>
          <p:cNvSpPr txBox="1"/>
          <p:nvPr/>
        </p:nvSpPr>
        <p:spPr>
          <a:xfrm>
            <a:off x="2286000" y="3315279"/>
            <a:ext cx="45720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FA2A9E-771C-AF0E-DCFD-CDE9006D2E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97" b="1"/>
          <a:stretch>
            <a:fillRect/>
          </a:stretch>
        </p:blipFill>
        <p:spPr>
          <a:xfrm>
            <a:off x="685800" y="2413000"/>
            <a:ext cx="7772400" cy="20611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idx="1"/>
          </p:nvPr>
        </p:nvSpPr>
        <p:spPr>
          <a:xfrm>
            <a:off x="623330" y="1160206"/>
            <a:ext cx="7985831" cy="3641862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000" b="0" dirty="0"/>
              <a:t>Last quarter,12,630 people required assistance from a live person.</a:t>
            </a:r>
            <a:endParaRPr kumimoji="0" lang="en-US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  <a:p>
            <a:pPr marL="139700" indent="0">
              <a:buNone/>
              <a:defRPr sz="2200" b="0"/>
            </a:pPr>
            <a:r>
              <a:rPr kumimoji="0" lang="en-US" sz="16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ACS programs that received phone calls from the web.</a:t>
            </a:r>
          </a:p>
          <a:p>
            <a:pPr marL="139700" indent="0">
              <a:buNone/>
              <a:defRPr sz="2200" b="0"/>
            </a:pPr>
            <a:endParaRPr lang="en-US" sz="1600" b="0" i="1" dirty="0"/>
          </a:p>
          <a:p>
            <a:pPr marL="139700" indent="0">
              <a:buNone/>
              <a:defRPr sz="2200" b="0"/>
            </a:pPr>
            <a:endParaRPr lang="en-US" sz="2000" b="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C5B458-F4F6-3310-802C-9D4BFE8F86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42" b="-1"/>
          <a:stretch>
            <a:fillRect/>
          </a:stretch>
        </p:blipFill>
        <p:spPr>
          <a:xfrm>
            <a:off x="730045" y="2133600"/>
            <a:ext cx="7772400" cy="37619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 Feedback Action Plan 20230927 for LOE 1 meeting 1 Nov (003)" id="{9761A85A-DD10-3446-A7DF-AEDB366D029D}" vid="{761DA96E-6DA3-6E43-9EDE-CF581C40D24F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10429</TotalTime>
  <Words>305</Words>
  <Application>Microsoft Macintosh PowerPoint</Application>
  <PresentationFormat>On-screen Show (4:3)</PresentationFormat>
  <Paragraphs>39</Paragraphs>
  <Slides>12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Adobe Garamond Pro</vt:lpstr>
      <vt:lpstr>Arial</vt:lpstr>
      <vt:lpstr>Calibri</vt:lpstr>
      <vt:lpstr>US Army</vt:lpstr>
      <vt:lpstr>Wingdings</vt:lpstr>
      <vt:lpstr>1_Master Content Slide</vt:lpstr>
      <vt:lpstr>ACS Fourth Quarter FY25 Insights</vt:lpstr>
      <vt:lpstr>Web Analytics Summary</vt:lpstr>
      <vt:lpstr>Traffic Highlights</vt:lpstr>
      <vt:lpstr>Program Roll-Up </vt:lpstr>
      <vt:lpstr>Program Roll-Up </vt:lpstr>
      <vt:lpstr>Happenings</vt:lpstr>
      <vt:lpstr>Marketing Reach</vt:lpstr>
      <vt:lpstr>Engagement Insights &amp; Highlights</vt:lpstr>
      <vt:lpstr>Insights &amp; Highlights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100</cp:revision>
  <dcterms:modified xsi:type="dcterms:W3CDTF">2025-10-13T18:02:01Z</dcterms:modified>
</cp:coreProperties>
</file>