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4"/>
  </p:notesMasterIdLst>
  <p:sldIdLst>
    <p:sldId id="256" r:id="rId2"/>
    <p:sldId id="277" r:id="rId3"/>
    <p:sldId id="270" r:id="rId4"/>
    <p:sldId id="258" r:id="rId5"/>
    <p:sldId id="278" r:id="rId6"/>
    <p:sldId id="279" r:id="rId7"/>
    <p:sldId id="259" r:id="rId8"/>
    <p:sldId id="260" r:id="rId9"/>
    <p:sldId id="272" r:id="rId10"/>
    <p:sldId id="275" r:id="rId11"/>
    <p:sldId id="276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5102"/>
  </p:normalViewPr>
  <p:slideViewPr>
    <p:cSldViewPr snapToGrid="0" snapToObjects="1">
      <p:cViewPr varScale="1">
        <p:scale>
          <a:sx n="101" d="100"/>
          <a:sy n="101" d="100"/>
        </p:scale>
        <p:origin x="200" y="5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3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373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100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1059008"/>
            <a:ext cx="8419589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518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657" y="1059008"/>
            <a:ext cx="8229600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5D8531BD-6EB8-D025-3E3D-65A8E35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80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49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801" y="-96788"/>
            <a:ext cx="2154785" cy="816635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353989D-8B54-1C7D-32F2-5D43A377501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9E05854-11DB-2898-651A-DB0C41411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03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88327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B11A686-98A4-F4C3-4A14-736D6D1B995D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A558083-E851-72D1-912A-375619DAD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06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DFFB9A-4BAC-0C00-9CEE-016C132A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10" y="102468"/>
            <a:ext cx="6866398" cy="341632"/>
          </a:xfrm>
          <a:prstGeom prst="rect">
            <a:avLst/>
          </a:prstGeom>
        </p:spPr>
        <p:txBody>
          <a:bodyPr vert="horz" wrap="square" lIns="182880" tIns="45720" rIns="91440" bIns="45720" rtlCol="0" anchor="t" anchorCtr="0">
            <a:spAutoFit/>
          </a:bodyPr>
          <a:lstStyle>
            <a:lvl1pPr>
              <a:defRPr lang="en-US" sz="1800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6228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dirty="0"/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863516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690" y="1059008"/>
            <a:ext cx="8232062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77D9AB8-BDAB-ACE8-84D3-3CB52EFDB95B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8371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4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07113"/>
            <a:ext cx="9144000" cy="4826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ACS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Second </a:t>
            </a:r>
            <a:r>
              <a:rPr dirty="0">
                <a:solidFill>
                  <a:schemeClr val="bg1"/>
                </a:solidFill>
              </a:rPr>
              <a:t>Quarter FY2</a:t>
            </a:r>
            <a:r>
              <a:rPr lang="en-US" dirty="0">
                <a:solidFill>
                  <a:schemeClr val="bg1"/>
                </a:solidFill>
              </a:rPr>
              <a:t>6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  <p:sp>
        <p:nvSpPr>
          <p:cNvPr id="179" name="October 1 - December 31…"/>
          <p:cNvSpPr txBox="1">
            <a:spLocks noGrp="1"/>
          </p:cNvSpPr>
          <p:nvPr>
            <p:ph type="body" sz="quarter" idx="4294967295"/>
          </p:nvPr>
        </p:nvSpPr>
        <p:spPr>
          <a:xfrm>
            <a:off x="0" y="5862638"/>
            <a:ext cx="7156450" cy="485775"/>
          </a:xfrm>
          <a:prstGeom prst="rect">
            <a:avLst/>
          </a:prstGeom>
        </p:spPr>
        <p:txBody>
          <a:bodyPr/>
          <a:lstStyle/>
          <a:p>
            <a:pPr marL="0" indent="0" defTabSz="182880">
              <a:lnSpc>
                <a:spcPct val="100000"/>
              </a:lnSpc>
              <a:buNone/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lIns="91440"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41% of searches were aimed at finding an answer to a specific question or acquiring general information.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46% of searches were conducted to explore brands or services with the intention of completing an action or making a purchase.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b="0" dirty="0"/>
              <a:t>13% of searches were intended to locate a specific program page using the on-site search.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21E657-3B02-0B49-BC22-EB4D67CE5E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11" y="580716"/>
            <a:ext cx="7470628" cy="369333"/>
          </a:xfrm>
        </p:spPr>
        <p:txBody>
          <a:bodyPr>
            <a:normAutofit fontScale="55000" lnSpcReduction="20000"/>
          </a:bodyPr>
          <a:lstStyle/>
          <a:p>
            <a:r>
              <a:rPr lang="en-US" sz="2800" b="0" dirty="0"/>
              <a:t>Search intent is defined as being the underlying purpose behind an online query.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xfrm>
            <a:off x="317500" y="840740"/>
            <a:ext cx="397764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2041</a:t>
            </a: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 Total on-site searches on ACS pages to find more information. </a:t>
            </a:r>
          </a:p>
          <a:p>
            <a:pPr marL="460248" indent="-342900" defTabSz="768095">
              <a:spcBef>
                <a:spcPts val="1600"/>
              </a:spcBef>
              <a:buFont typeface="Wingdings" pitchFamily="2" charset="2"/>
              <a:buChar char="ü"/>
              <a:defRPr sz="2016" b="0"/>
            </a:pPr>
            <a:r>
              <a:rPr lang="en-US" dirty="0"/>
              <a:t>2.44% of users left the site after performing a search.</a:t>
            </a: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65618-AC73-3FE4-9749-86739F67D99F}"/>
              </a:ext>
            </a:extLst>
          </p:cNvPr>
          <p:cNvSpPr txBox="1"/>
          <p:nvPr/>
        </p:nvSpPr>
        <p:spPr>
          <a:xfrm>
            <a:off x="4848862" y="658965"/>
            <a:ext cx="2155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 Terms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0F4768F-5BCC-70C7-37E5-03974AE6BAA7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endParaRPr lang="en-US" spc="-25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B559CB-2794-F5F2-502F-5308886EDA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601"/>
          <a:stretch>
            <a:fillRect/>
          </a:stretch>
        </p:blipFill>
        <p:spPr>
          <a:xfrm>
            <a:off x="4813300" y="1144435"/>
            <a:ext cx="4013200" cy="43165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xfrm>
            <a:off x="685800" y="973394"/>
            <a:ext cx="7923361" cy="3828674"/>
          </a:xfrm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500" dirty="0"/>
              <a:t>The most popular search categories and terms within ACS.</a:t>
            </a:r>
            <a:endParaRPr sz="1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22F843-6742-BBD6-8B0D-C0119BAA2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34352"/>
            <a:ext cx="7543800" cy="474261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E6EAAE-FEE3-CC6C-3606-C421A9FF1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188CE4-DBE7-9C8D-382C-AC3C816BF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16489"/>
            <a:ext cx="7772400" cy="442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 fontScale="77500" lnSpcReduction="20000"/>
          </a:bodyPr>
          <a:lstStyle/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ACS pages received 231,264 visits last quarter.</a:t>
            </a:r>
          </a:p>
          <a:p>
            <a:pPr marL="929830" lvl="2" indent="0" defTabSz="859536">
              <a:spcBef>
                <a:spcPts val="1800"/>
              </a:spcBef>
              <a:buNone/>
              <a:defRPr sz="2256" b="0"/>
            </a:pPr>
            <a:r>
              <a:rPr lang="en-US" sz="1800" dirty="0">
                <a:solidFill>
                  <a:schemeClr val="accent6"/>
                </a:solidFill>
              </a:rPr>
              <a:t>+18.5% </a:t>
            </a:r>
            <a:r>
              <a:rPr lang="en-US" sz="1800" dirty="0"/>
              <a:t>YoY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Engagement on ACS pages was 55%.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There were 126,623 total users who made a visit to ACS.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4,065 visits were directed from social media platforms.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00" dirty="0"/>
              <a:t>Most of the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br>
              <a:rPr lang="en-US" dirty="0"/>
            </a:b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7E33C8-462B-22C2-678C-DEB4DD58D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92DF61-78B8-ED5F-6722-0449A785B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1144468"/>
            <a:ext cx="7958813" cy="318804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Program Roll-Up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8B6D-E6BE-BB27-55AA-FA0D1CEF1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1BE72F-B42C-FE86-BE3F-7C0EA47B3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1340704"/>
            <a:ext cx="7772400" cy="374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4992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Happenings</a:t>
            </a:r>
            <a:endParaRPr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4E0C2D8-AE3A-DDAF-87D9-F375D78BF8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4308" y="1722527"/>
            <a:ext cx="7772400" cy="10341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0456495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43.9</a:t>
            </a:r>
            <a:r>
              <a:rPr lang="en-US" sz="2016" b="0" dirty="0"/>
              <a:t>% of visitors came from O</a:t>
            </a:r>
            <a:r>
              <a:rPr lang="en-US" sz="2016" dirty="0"/>
              <a:t>rganic Search</a:t>
            </a:r>
            <a:r>
              <a:rPr lang="en-US" sz="2016" b="0" dirty="0"/>
              <a:t> engine queries.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35.9% of visitors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15.8% of visitors came from Referral links on 3</a:t>
            </a:r>
            <a:r>
              <a:rPr lang="en-US" sz="2016" b="0" baseline="30000" dirty="0"/>
              <a:t>rd</a:t>
            </a:r>
            <a:r>
              <a:rPr lang="en-US" sz="2016" b="0" dirty="0"/>
              <a:t> party web sites. 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4.4</a:t>
            </a:r>
            <a:r>
              <a:rPr lang="en-US" sz="2016" b="0" dirty="0"/>
              <a:t>% of visitors came from Social Media. </a:t>
            </a:r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27EDE-81BE-B256-91D4-B6071413956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8779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F35B34-7652-3661-E133-89EE10C57C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53" t="1528" r="4360"/>
          <a:stretch>
            <a:fillRect/>
          </a:stretch>
        </p:blipFill>
        <p:spPr>
          <a:xfrm>
            <a:off x="4801869" y="1381760"/>
            <a:ext cx="3792221" cy="4094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8C290-B8A1-214A-BB8F-D340F8AD7C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0" dirty="0"/>
              <a:t>Last quarter had a total of </a:t>
            </a:r>
            <a:r>
              <a:rPr lang="en-US" sz="2000" dirty="0"/>
              <a:t>178,043 </a:t>
            </a:r>
            <a:r>
              <a:rPr lang="en-US" sz="2000" b="0" dirty="0"/>
              <a:t>interactions on the ACS pages </a:t>
            </a:r>
            <a:r>
              <a:rPr lang="en-US" sz="1400" b="0" dirty="0">
                <a:solidFill>
                  <a:schemeClr val="bg2">
                    <a:lumMod val="25000"/>
                  </a:schemeClr>
                </a:solidFill>
              </a:rPr>
              <a:t>(interactions are downloads, email clicks, phone number clicks, and outbound links).</a:t>
            </a:r>
          </a:p>
          <a:p>
            <a:pPr marL="0" indent="0">
              <a:buNone/>
            </a:pPr>
            <a:endParaRPr lang="en-US" sz="1400" b="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E534-FB65-9740-BF86-09CEB1EC3512}"/>
              </a:ext>
            </a:extLst>
          </p:cNvPr>
          <p:cNvSpPr txBox="1"/>
          <p:nvPr/>
        </p:nvSpPr>
        <p:spPr>
          <a:xfrm>
            <a:off x="7750699" y="3005138"/>
            <a:ext cx="91257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Outbound Clicks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89FF92-001C-AA46-BD9B-DCC4E3F783BF}"/>
              </a:ext>
            </a:extLst>
          </p:cNvPr>
          <p:cNvSpPr txBox="1"/>
          <p:nvPr/>
        </p:nvSpPr>
        <p:spPr>
          <a:xfrm>
            <a:off x="5722076" y="2596404"/>
            <a:ext cx="833631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Phone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A96526-6554-3A59-2C78-CD2F12CC497E}"/>
              </a:ext>
            </a:extLst>
          </p:cNvPr>
          <p:cNvSpPr txBox="1"/>
          <p:nvPr/>
        </p:nvSpPr>
        <p:spPr>
          <a:xfrm>
            <a:off x="2286000" y="3315279"/>
            <a:ext cx="45720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AB0338-E118-82FB-01F0-DC5907C70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2063750"/>
            <a:ext cx="7277100" cy="2730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623330" y="1160206"/>
            <a:ext cx="7985831" cy="364186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000" b="0" dirty="0"/>
              <a:t>Last quarter,10,982 people required assistance from a live person.</a:t>
            </a:r>
            <a:endParaRPr kumimoji="0" lang="en-US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  <a:p>
            <a:pPr marL="139700" indent="0">
              <a:buNone/>
              <a:defRPr sz="2200" b="0"/>
            </a:pPr>
            <a:r>
              <a:rPr kumimoji="0" lang="en-US" sz="1600" b="0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ACS programs that received phone calls from the web.</a:t>
            </a:r>
          </a:p>
          <a:p>
            <a:pPr marL="139700" indent="0">
              <a:buNone/>
              <a:defRPr sz="2200" b="0"/>
            </a:pPr>
            <a:endParaRPr lang="en-US" sz="1600" b="0" i="1" dirty="0"/>
          </a:p>
          <a:p>
            <a:pPr marL="139700" indent="0">
              <a:buNone/>
              <a:defRPr sz="2200" b="0"/>
            </a:pPr>
            <a:endParaRPr lang="en-US" sz="2000" b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3B6F60-518B-AD70-4A43-D86370068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045" y="2001192"/>
            <a:ext cx="7772400" cy="30588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 Feedback Action Plan 20230927 for LOE 1 meeting 1 Nov (003)" id="{9761A85A-DD10-3446-A7DF-AEDB366D029D}" vid="{761DA96E-6DA3-6E43-9EDE-CF581C40D24F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10381</TotalTime>
  <Words>310</Words>
  <Application>Microsoft Macintosh PowerPoint</Application>
  <PresentationFormat>On-screen Show (4:3)</PresentationFormat>
  <Paragraphs>41</Paragraphs>
  <Slides>12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Adobe Garamond Pro</vt:lpstr>
      <vt:lpstr>Arial</vt:lpstr>
      <vt:lpstr>Calibri</vt:lpstr>
      <vt:lpstr>US Army</vt:lpstr>
      <vt:lpstr>Wingdings</vt:lpstr>
      <vt:lpstr>1_Master Content Slide</vt:lpstr>
      <vt:lpstr>ACS Second Quarter FY26 Insights</vt:lpstr>
      <vt:lpstr>Web Analytics Summary</vt:lpstr>
      <vt:lpstr>Traffic Highlights</vt:lpstr>
      <vt:lpstr>Program Roll-Up </vt:lpstr>
      <vt:lpstr>Program Roll-Up </vt:lpstr>
      <vt:lpstr>Happenings</vt:lpstr>
      <vt:lpstr>Marketing Reach</vt:lpstr>
      <vt:lpstr>Engagement Insights &amp; Highlights</vt:lpstr>
      <vt:lpstr>Insights &amp; Highlights</vt:lpstr>
      <vt:lpstr>Search Intent</vt:lpstr>
      <vt:lpstr>Search Insights</vt:lpstr>
      <vt:lpstr>What Are The Top Search Sub-Topics?</vt:lpstr>
    </vt:vector>
  </TitlesOfParts>
  <Manager/>
  <Company>PortlandLabs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ACS Quarterly Reports</dc:title>
  <dc:subject/>
  <dc:creator>Jessica Dunbar</dc:creator>
  <cp:keywords/>
  <dc:description/>
  <cp:lastModifiedBy>Dunbar, Jessica A CTR USARMY IMCOM HQ (USA)</cp:lastModifiedBy>
  <cp:revision>96</cp:revision>
  <dcterms:modified xsi:type="dcterms:W3CDTF">2026-04-03T15:10:56Z</dcterms:modified>
  <cp:category/>
</cp:coreProperties>
</file>