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17"/>
  </p:notesMasterIdLst>
  <p:sldIdLst>
    <p:sldId id="256" r:id="rId2"/>
    <p:sldId id="277" r:id="rId3"/>
    <p:sldId id="284" r:id="rId4"/>
    <p:sldId id="289" r:id="rId5"/>
    <p:sldId id="286" r:id="rId6"/>
    <p:sldId id="288" r:id="rId7"/>
    <p:sldId id="270" r:id="rId8"/>
    <p:sldId id="258" r:id="rId9"/>
    <p:sldId id="259" r:id="rId10"/>
    <p:sldId id="260" r:id="rId11"/>
    <p:sldId id="272" r:id="rId12"/>
    <p:sldId id="290" r:id="rId13"/>
    <p:sldId id="276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40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10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794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174" y="150731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29A7C-18DC-7A8B-8D83-E0B6C01408B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2E551F-CF57-0A7D-829E-61E23B9DED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565275"/>
            <a:ext cx="408146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A7EF11-1A39-3F87-67A3-7EA6D6CF9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013" y="1565276"/>
            <a:ext cx="3705225" cy="44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 marL="457200" indent="-457200"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04379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52" y="-26028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15A6B5-1BF7-B69C-359C-C3E76DA8BCB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3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218238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BRD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First Quarter FY26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901699" y="1059008"/>
            <a:ext cx="7340601" cy="4813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400" dirty="0"/>
              <a:t>Last quarter had a total of 441,425 interactions on the pages </a:t>
            </a:r>
            <a:r>
              <a:rPr lang="en-US" sz="1800" dirty="0"/>
              <a:t>(including downloads, email clicks, phone number clicks, outbound links, and videos). </a:t>
            </a:r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5B85C4-F7B2-1B7E-AD44-83F21A22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2495550"/>
            <a:ext cx="6642100" cy="1866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059008"/>
            <a:ext cx="7076662" cy="4813906"/>
          </a:xfrm>
        </p:spPr>
        <p:txBody>
          <a:bodyPr>
            <a:normAutofit/>
          </a:bodyPr>
          <a:lstStyle/>
          <a:p>
            <a:pPr marL="482600" indent="-342900">
              <a:defRPr sz="2200" b="0"/>
            </a:pPr>
            <a:r>
              <a:rPr lang="en-US" sz="1800" dirty="0"/>
              <a:t>A total </a:t>
            </a:r>
            <a:r>
              <a:rPr lang="en-US" sz="1800"/>
              <a:t>of 31,278 individuals </a:t>
            </a:r>
            <a:r>
              <a:rPr lang="en-US" sz="1800" dirty="0"/>
              <a:t>clicked on a </a:t>
            </a:r>
            <a:r>
              <a:rPr lang="en-US" sz="1800" dirty="0" err="1"/>
              <a:t>WebTrac</a:t>
            </a:r>
            <a:r>
              <a:rPr lang="en-US" sz="1800" dirty="0"/>
              <a:t> link from a program page.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54711" cy="64753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WebTrac</a:t>
            </a:r>
            <a:r>
              <a:rPr dirty="0"/>
              <a:t> Insights &amp; Highlights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C787A-9D79-3EF1-A388-0D759D346205}"/>
              </a:ext>
            </a:extLst>
          </p:cNvPr>
          <p:cNvSpPr txBox="1"/>
          <p:nvPr/>
        </p:nvSpPr>
        <p:spPr>
          <a:xfrm>
            <a:off x="1805548" y="1974928"/>
            <a:ext cx="5184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installations with the highest number of </a:t>
            </a:r>
            <a:r>
              <a:rPr lang="en-US" sz="1200" dirty="0" err="1"/>
              <a:t>WebTrac</a:t>
            </a:r>
            <a:r>
              <a:rPr lang="en-US" sz="1200" dirty="0"/>
              <a:t> link clicks on pages.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545C2F-0D69-3AC3-E4E1-B3209A6A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79" y="2251927"/>
            <a:ext cx="6692409" cy="3755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9EA90-D8EB-3958-7B16-035BBE54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02BA2-B2C8-A9F2-3A9A-88CBB19582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American Forces Travel</a:t>
            </a:r>
          </a:p>
          <a:p>
            <a:r>
              <a:rPr lang="en-US" sz="2000" dirty="0"/>
              <a:t>7,988 users made a visit to an AFT page.</a:t>
            </a:r>
          </a:p>
          <a:p>
            <a:r>
              <a:rPr lang="en-US" sz="2000" dirty="0"/>
              <a:t>3,251 Users are new</a:t>
            </a:r>
          </a:p>
          <a:p>
            <a:r>
              <a:rPr lang="en-US" sz="2000" dirty="0"/>
              <a:t>76% Engagement Rate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46B2E-166F-B0BD-E2B5-49AA2AF9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21" y="1280161"/>
            <a:ext cx="3452841" cy="1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7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17,804 Total on-site searches on BRD pages to find more information.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7A3C3A-4EDF-2EBD-C0FD-C303FFA01E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20"/>
          <a:stretch>
            <a:fillRect/>
          </a:stretch>
        </p:blipFill>
        <p:spPr>
          <a:xfrm>
            <a:off x="4833257" y="744360"/>
            <a:ext cx="3348842" cy="5090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41%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45%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14%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02A17-0C97-8607-F883-83EDCCA15E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800" dirty="0"/>
              <a:t>     The most popular search categories and terms within </a:t>
            </a:r>
            <a:r>
              <a:rPr lang="en-US" dirty="0"/>
              <a:t>BRD</a:t>
            </a:r>
            <a:endParaRPr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CB018-AF93-C99E-07BC-DB9FE8D2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67" y="1458436"/>
            <a:ext cx="7772400" cy="4606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AF892C-397C-8B5D-611A-3BAEC7EA8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629" y="1058863"/>
            <a:ext cx="8659441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54601"/>
            <a:ext cx="3763108" cy="776737"/>
          </a:xfrm>
        </p:spPr>
        <p:txBody>
          <a:bodyPr>
            <a:normAutofit fontScale="92500" lnSpcReduction="10000"/>
          </a:bodyPr>
          <a:lstStyle/>
          <a:p>
            <a:pPr marL="425450" indent="-285750">
              <a:defRPr sz="2200" b="0"/>
            </a:pPr>
            <a:r>
              <a:rPr lang="en-US" sz="1800" dirty="0"/>
              <a:t>10,554 People clicked on the Chow Now button to start an order.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06" y="2623662"/>
            <a:ext cx="1003300" cy="1866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886CB4-961F-0E05-1A96-6C8D8DF3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20" y="1354601"/>
            <a:ext cx="4154632" cy="44633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1D04F-0EEA-D2DB-2CFF-7F3E15B3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059008"/>
            <a:ext cx="8189843" cy="4813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17,955 </a:t>
            </a:r>
            <a:r>
              <a:rPr lang="en-US" dirty="0"/>
              <a:t>People clicked to schedule a tee time or register for a golf clinic.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6D2C-0F2A-9DB7-F21F-BCAE9C52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and Fitness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73E85-39A1-C47E-9288-BC28C917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61927"/>
            <a:ext cx="7772400" cy="19341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9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763214" cy="647531"/>
          </a:xfrm>
        </p:spPr>
        <p:txBody>
          <a:bodyPr/>
          <a:lstStyle/>
          <a:p>
            <a:r>
              <a:rPr lang="en-US" dirty="0"/>
              <a:t>Sports and Fitness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Sports and Fitness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8520A-93D7-0120-50C2-8730BD9B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272" y="1117105"/>
            <a:ext cx="5321300" cy="5003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87368" cy="647531"/>
          </a:xfrm>
        </p:spPr>
        <p:txBody>
          <a:bodyPr/>
          <a:lstStyle/>
          <a:p>
            <a:r>
              <a:rPr lang="en-US" dirty="0"/>
              <a:t>Outdoor Rec Programs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Outdoor Rec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45D08-021C-48F5-7523-19705A35A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982" y="1577340"/>
            <a:ext cx="4927600" cy="210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BRD pages received 1,741,226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sz="1800" i="1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1800" i="1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3293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CC97D7-A997-E485-3C94-0BA88CAEF4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018"/>
          <a:stretch>
            <a:fillRect/>
          </a:stretch>
        </p:blipFill>
        <p:spPr>
          <a:xfrm>
            <a:off x="427511" y="3660549"/>
            <a:ext cx="5798016" cy="23721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2.01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3 minutes and </a:t>
            </a:r>
            <a:r>
              <a:rPr lang="en-US" sz="2256" dirty="0"/>
              <a:t>06</a:t>
            </a:r>
            <a:r>
              <a:rPr lang="en-US" sz="2256" b="0" dirty="0"/>
              <a:t> seconds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dirty="0"/>
              <a:t>642,223</a:t>
            </a:r>
            <a:r>
              <a:rPr lang="en-US" sz="2256" b="0" dirty="0"/>
              <a:t>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57%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619125"/>
            <a:ext cx="596900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i="1" dirty="0"/>
              <a:t>How engaged were these visitors within the website?</a:t>
            </a:r>
            <a:endParaRPr sz="1600" i="1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1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32.8%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54%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dirty="0"/>
              <a:t>6.5</a:t>
            </a:r>
            <a:r>
              <a:rPr lang="en-US" sz="2016" b="0" dirty="0"/>
              <a:t>% of visitors came from social media.</a:t>
            </a:r>
          </a:p>
          <a:p>
            <a:pPr marL="482600" indent="-342900">
              <a:defRPr sz="2000" b="0"/>
            </a:pPr>
            <a:r>
              <a:rPr lang="en-US" sz="2016" dirty="0"/>
              <a:t>4</a:t>
            </a:r>
            <a:r>
              <a:rPr lang="en-US" sz="2016" b="0" dirty="0"/>
              <a:t>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2.7% Other (traffic that has an acquisition source Google doesn't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21887" y="919814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C6B423-1004-8A5A-30E9-F59D52F8F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197"/>
            <a:ext cx="5235103" cy="49946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21759</TotalTime>
  <Words>388</Words>
  <Application>Microsoft Macintosh PowerPoint</Application>
  <PresentationFormat>On-screen Show (4:3)</PresentationFormat>
  <Paragraphs>49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Garamond Pro</vt:lpstr>
      <vt:lpstr>Arial</vt:lpstr>
      <vt:lpstr>Calibri</vt:lpstr>
      <vt:lpstr>Helvetica</vt:lpstr>
      <vt:lpstr>System Font Regular</vt:lpstr>
      <vt:lpstr>US Army</vt:lpstr>
      <vt:lpstr>Wingdings</vt:lpstr>
      <vt:lpstr>us army ppt</vt:lpstr>
      <vt:lpstr>BRD First Quarter FY26 Insights</vt:lpstr>
      <vt:lpstr>Web Analytics Summary</vt:lpstr>
      <vt:lpstr>Visitor Highlights</vt:lpstr>
      <vt:lpstr>Sports and Fitness</vt:lpstr>
      <vt:lpstr>Sports and Fitness</vt:lpstr>
      <vt:lpstr>Outdoor Rec Programs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Happenings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107</cp:revision>
  <dcterms:modified xsi:type="dcterms:W3CDTF">2026-01-13T15:20:02Z</dcterms:modified>
</cp:coreProperties>
</file>