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17"/>
  </p:notesMasterIdLst>
  <p:sldIdLst>
    <p:sldId id="256" r:id="rId2"/>
    <p:sldId id="277" r:id="rId3"/>
    <p:sldId id="284" r:id="rId4"/>
    <p:sldId id="289" r:id="rId5"/>
    <p:sldId id="286" r:id="rId6"/>
    <p:sldId id="288" r:id="rId7"/>
    <p:sldId id="258" r:id="rId8"/>
    <p:sldId id="270" r:id="rId9"/>
    <p:sldId id="259" r:id="rId10"/>
    <p:sldId id="260" r:id="rId11"/>
    <p:sldId id="272" r:id="rId12"/>
    <p:sldId id="290" r:id="rId13"/>
    <p:sldId id="276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27"/>
    <p:restoredTop sz="95102"/>
  </p:normalViewPr>
  <p:slideViewPr>
    <p:cSldViewPr snapToGrid="0" snapToObjects="1">
      <p:cViewPr varScale="1">
        <p:scale>
          <a:sx n="106" d="100"/>
          <a:sy n="106" d="100"/>
        </p:scale>
        <p:origin x="200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794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174" y="150731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29A7C-18DC-7A8B-8D83-E0B6C01408B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2E551F-CF57-0A7D-829E-61E23B9DED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565275"/>
            <a:ext cx="408146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A7EF11-1A39-3F87-67A3-7EA6D6CF9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013" y="1565276"/>
            <a:ext cx="3705225" cy="44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 marL="457200" indent="-457200"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04379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52" y="-26028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15A6B5-1BF7-B69C-359C-C3E76DA8BCB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3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218238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BRD</a:t>
            </a:r>
            <a:r>
              <a:rPr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Third </a:t>
            </a:r>
            <a:r>
              <a:rPr lang="en-US" dirty="0">
                <a:solidFill>
                  <a:schemeClr val="bg1"/>
                </a:solidFill>
              </a:rPr>
              <a:t>Quarter FY25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901699" y="1059008"/>
            <a:ext cx="7340601" cy="4813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400" dirty="0"/>
              <a:t>Last quarter had a total of 735,202 interactions on the pages </a:t>
            </a:r>
            <a:r>
              <a:rPr lang="en-US" sz="1800" dirty="0"/>
              <a:t>(including downloads, email clicks, phone number clicks, outbound links, and videos). </a:t>
            </a:r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718E5-7183-B87D-64E4-FF62D2DC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85"/>
          <a:stretch>
            <a:fillRect/>
          </a:stretch>
        </p:blipFill>
        <p:spPr>
          <a:xfrm>
            <a:off x="1315202" y="2481943"/>
            <a:ext cx="6513593" cy="2327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059008"/>
            <a:ext cx="7076662" cy="4813906"/>
          </a:xfrm>
        </p:spPr>
        <p:txBody>
          <a:bodyPr>
            <a:normAutofit/>
          </a:bodyPr>
          <a:lstStyle/>
          <a:p>
            <a:pPr marL="482600" indent="-342900">
              <a:defRPr sz="2200" b="0"/>
            </a:pPr>
            <a:r>
              <a:rPr lang="en-US" sz="1800" dirty="0"/>
              <a:t>A total of 53,702 individuals clicked on a </a:t>
            </a:r>
            <a:r>
              <a:rPr lang="en-US" sz="1800" dirty="0" err="1"/>
              <a:t>WebTrac</a:t>
            </a:r>
            <a:r>
              <a:rPr lang="en-US" sz="1800" dirty="0"/>
              <a:t> link from a program page.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54711" cy="64753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WebTrac</a:t>
            </a:r>
            <a:r>
              <a:rPr dirty="0"/>
              <a:t> Insights &amp; Highlights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C787A-9D79-3EF1-A388-0D759D346205}"/>
              </a:ext>
            </a:extLst>
          </p:cNvPr>
          <p:cNvSpPr txBox="1"/>
          <p:nvPr/>
        </p:nvSpPr>
        <p:spPr>
          <a:xfrm>
            <a:off x="1496790" y="1870880"/>
            <a:ext cx="5184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installations with the highest number of </a:t>
            </a:r>
            <a:r>
              <a:rPr lang="en-US" sz="1200" dirty="0" err="1"/>
              <a:t>WebTrac</a:t>
            </a:r>
            <a:r>
              <a:rPr lang="en-US" sz="1200" dirty="0"/>
              <a:t> link clicks on pages.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6DA3D-AEF5-143B-0D1D-8AE06FA6A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790" y="2390273"/>
            <a:ext cx="6284185" cy="27231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9EA90-D8EB-3958-7B16-035BBE54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93306" cy="647531"/>
          </a:xfrm>
        </p:spPr>
        <p:txBody>
          <a:bodyPr/>
          <a:lstStyle/>
          <a:p>
            <a:r>
              <a:rPr lang="en-US" dirty="0"/>
              <a:t>Happenings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02BA2-B2C8-A9F2-3A9A-88CBB19582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413" y="1422771"/>
            <a:ext cx="5423374" cy="4479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American Forces Travel</a:t>
            </a:r>
          </a:p>
          <a:p>
            <a:r>
              <a:rPr lang="en-US" sz="2000" dirty="0"/>
              <a:t>9,048 users made a visit to an AFT page.</a:t>
            </a:r>
          </a:p>
          <a:p>
            <a:r>
              <a:rPr lang="en-US" sz="2000" dirty="0"/>
              <a:t>1,595 Users are new</a:t>
            </a:r>
          </a:p>
          <a:p>
            <a:r>
              <a:rPr lang="en-US" sz="2000" dirty="0"/>
              <a:t>82% Engagement Rate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46B2E-166F-B0BD-E2B5-49AA2AF9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40" y="1422771"/>
            <a:ext cx="3452841" cy="1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7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320173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24,393 Total on-site searches on BRD pages to find more information.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D978A2-73E0-F93F-ECCA-0FAB3ABF2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05711"/>
            <a:ext cx="3481938" cy="40465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44%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dirty="0"/>
              <a:t>44</a:t>
            </a:r>
            <a:r>
              <a:rPr lang="en-US" sz="2000" b="0" dirty="0"/>
              <a:t>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12%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02A17-0C97-8607-F883-83EDCCA15E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800" dirty="0"/>
              <a:t>     The most popular search categories and terms within </a:t>
            </a:r>
            <a:r>
              <a:rPr lang="en-US" dirty="0"/>
              <a:t>BRD</a:t>
            </a:r>
            <a:endParaRPr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D08C3-EA9B-3901-9A12-405E9E094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9" y="1474462"/>
            <a:ext cx="6878782" cy="4398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D17B5D-7BA9-E1F7-06FE-95B9BF225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1269371"/>
            <a:ext cx="7990114" cy="45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54601"/>
            <a:ext cx="3320143" cy="776737"/>
          </a:xfrm>
        </p:spPr>
        <p:txBody>
          <a:bodyPr>
            <a:normAutofit lnSpcReduction="10000"/>
          </a:bodyPr>
          <a:lstStyle/>
          <a:p>
            <a:pPr marL="425450" indent="-285750">
              <a:defRPr sz="2200" b="0"/>
            </a:pPr>
            <a:r>
              <a:rPr lang="en-US" sz="1800" dirty="0"/>
              <a:t>14, 843 People clicked on the Chow Now button to start an order.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06" y="2623662"/>
            <a:ext cx="1003300" cy="1866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6DCBBF-7C87-1AC8-A7D0-4AFE8170F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4601"/>
            <a:ext cx="3320142" cy="41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1D04F-0EEA-D2DB-2CFF-7F3E15B3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059008"/>
            <a:ext cx="8189843" cy="4813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25,796 </a:t>
            </a:r>
            <a:r>
              <a:rPr lang="en-US" dirty="0"/>
              <a:t>People clicked to schedule a tee time or register for a golf clinic.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6D2C-0F2A-9DB7-F21F-BCAE9C52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and Fitness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8A4E5-4F84-57FD-FD8B-BC7D75BF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92680"/>
            <a:ext cx="777240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763214" cy="647531"/>
          </a:xfrm>
        </p:spPr>
        <p:txBody>
          <a:bodyPr/>
          <a:lstStyle/>
          <a:p>
            <a:r>
              <a:rPr lang="en-US" dirty="0"/>
              <a:t>Sports and Fitness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Sports and Fitness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9E6FF-1648-DF49-8848-68D33AF95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589" y="1492034"/>
            <a:ext cx="3767221" cy="3357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87368" cy="647531"/>
          </a:xfrm>
        </p:spPr>
        <p:txBody>
          <a:bodyPr/>
          <a:lstStyle/>
          <a:p>
            <a:r>
              <a:rPr lang="en-US" dirty="0"/>
              <a:t>Outdoor Rec Programs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Outdoor Rec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4BA1F-84EB-D564-0535-9BA8ED29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057" y="1672389"/>
            <a:ext cx="5489743" cy="2069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idx="1"/>
          </p:nvPr>
        </p:nvSpPr>
        <p:spPr>
          <a:xfrm>
            <a:off x="457200" y="1362182"/>
            <a:ext cx="7772400" cy="36576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2.31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3 minutes and </a:t>
            </a:r>
            <a:r>
              <a:rPr lang="en-US" sz="2256" dirty="0"/>
              <a:t>14</a:t>
            </a:r>
            <a:r>
              <a:rPr lang="en-US" sz="2256" b="0" dirty="0"/>
              <a:t> seconds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dirty="0"/>
              <a:t>819,686</a:t>
            </a:r>
            <a:r>
              <a:rPr lang="en-US" sz="2256" b="0" dirty="0"/>
              <a:t>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61%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619125"/>
            <a:ext cx="59690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i="1" dirty="0"/>
              <a:t>How engaged were these visitors within the website?</a:t>
            </a:r>
            <a:endParaRPr sz="1600" i="1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BRD pages received 2,496,941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Most of the social traffic came from Facebook.</a:t>
            </a:r>
            <a:endParaRPr lang="en-US" sz="1800" i="1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1800" i="1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3293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4A03A-32D4-BC9B-0DE2-1B9516C9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2676692"/>
            <a:ext cx="5659855" cy="31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1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55.6%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26.5%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dirty="0"/>
              <a:t>8.9</a:t>
            </a:r>
            <a:r>
              <a:rPr lang="en-US" sz="2016" b="0" dirty="0"/>
              <a:t>% of visitors came from social media.</a:t>
            </a:r>
          </a:p>
          <a:p>
            <a:pPr marL="482600" indent="-342900">
              <a:defRPr sz="2000" b="0"/>
            </a:pPr>
            <a:r>
              <a:rPr lang="en-US" sz="2016" dirty="0"/>
              <a:t>6.6</a:t>
            </a:r>
            <a:r>
              <a:rPr lang="en-US" sz="2016" b="0" dirty="0"/>
              <a:t>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4.4% Other (traffic that has an acquisition source Google doesn't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21887" y="919814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CADE9-6ACF-5DFD-BEC1-CBFBC4904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25" y="1436891"/>
            <a:ext cx="4646902" cy="42810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21905</TotalTime>
  <Words>390</Words>
  <Application>Microsoft Macintosh PowerPoint</Application>
  <PresentationFormat>On-screen Show (4:3)</PresentationFormat>
  <Paragraphs>47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Garamond Pro</vt:lpstr>
      <vt:lpstr>Arial</vt:lpstr>
      <vt:lpstr>Calibri</vt:lpstr>
      <vt:lpstr>Helvetica</vt:lpstr>
      <vt:lpstr>System Font Regular</vt:lpstr>
      <vt:lpstr>US Army</vt:lpstr>
      <vt:lpstr>Wingdings</vt:lpstr>
      <vt:lpstr>us army ppt</vt:lpstr>
      <vt:lpstr>BRD Third Quarter FY25 Insights</vt:lpstr>
      <vt:lpstr>Web Analytics Summary</vt:lpstr>
      <vt:lpstr>Visitor Highlights</vt:lpstr>
      <vt:lpstr>Sports and Fitness</vt:lpstr>
      <vt:lpstr>Sports and Fitness</vt:lpstr>
      <vt:lpstr>Outdoor Rec Programs</vt:lpstr>
      <vt:lpstr>Visitor Highlights</vt:lpstr>
      <vt:lpstr>Traffic Highlights</vt:lpstr>
      <vt:lpstr>Marketing Reach</vt:lpstr>
      <vt:lpstr>Engagement Insights &amp; Highlights</vt:lpstr>
      <vt:lpstr>WebTrac Insights &amp; Highlights</vt:lpstr>
      <vt:lpstr>Happenings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113</cp:revision>
  <dcterms:modified xsi:type="dcterms:W3CDTF">2025-07-02T15:19:40Z</dcterms:modified>
</cp:coreProperties>
</file>