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4752"/>
  </p:normalViewPr>
  <p:slideViewPr>
    <p:cSldViewPr snapToGrid="0" snapToObjects="1">
      <p:cViewPr varScale="1">
        <p:scale>
          <a:sx n="79" d="100"/>
          <a:sy n="79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Third Quarter FY26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dirty="0"/>
              <a:t>14,087 visits to program pages.</a:t>
            </a:r>
          </a:p>
          <a:p>
            <a:pPr marL="466725" indent="-466725"/>
            <a:r>
              <a:rPr lang="en-US" sz="2000" dirty="0"/>
              <a:t>9,586 users made a visit to School Support Services pages.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38D6F-3513-267B-C899-97944DF1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2" y="1378082"/>
            <a:ext cx="3909942" cy="30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42%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45%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184333" cy="36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purpose behind an online query.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3,822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3.52% of users left the site after performing a search.</a:t>
            </a:r>
            <a:endParaRPr dirty="0"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3220" y="1208010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48030-1109-B16E-5FB8-6FBD5FCF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9195"/>
            <a:ext cx="4194776" cy="3459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C6B16-914D-7C05-E967-07DC18C7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3" y="916409"/>
            <a:ext cx="7222506" cy="5388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ABFA7-C117-1226-11FC-68CFEC14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64522"/>
            <a:ext cx="7772400" cy="45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</a:t>
            </a:r>
            <a:r>
              <a:rPr lang="en-US" sz="2256" dirty="0"/>
              <a:t>317,183</a:t>
            </a:r>
            <a:r>
              <a:rPr lang="en-US" sz="2256" b="0" dirty="0"/>
              <a:t> users,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1.99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58% of users engaged with a CYS page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F33DA0-29B5-0B32-1D63-8E70CD50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865630"/>
            <a:ext cx="3378200" cy="394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685800" y="1552508"/>
            <a:ext cx="3886200" cy="3125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A3004-281D-D4EA-37BF-DA1C720C9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12327"/>
            <a:ext cx="7772400" cy="263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44.4%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36.7%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8.9%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8.4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1.6%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CBF94-963A-4842-8F1A-D48E1FBEA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2" y="1175211"/>
            <a:ext cx="3878658" cy="38203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110,545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55B2D-9787-D1F5-A41F-D27E15FA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457450"/>
            <a:ext cx="59690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A total of 17,855 parents clicked on a </a:t>
            </a:r>
            <a:r>
              <a:rPr lang="en-US" sz="2200" b="0" dirty="0" err="1"/>
              <a:t>WebTrac</a:t>
            </a:r>
            <a:r>
              <a:rPr lang="en-US" sz="2200" b="0" dirty="0"/>
              <a:t> link from a program page to register or make a payment for a CYS program.</a:t>
            </a:r>
            <a:endParaRPr lang="en-US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15A48-6E05-6B17-95FB-F64F519F0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2413000"/>
            <a:ext cx="73025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747 people looking for employment acted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241 downloads of the CYS Career Guide. </a:t>
            </a:r>
          </a:p>
          <a:p>
            <a:pPr marL="466725" indent="-466725"/>
            <a:r>
              <a:rPr lang="en-US" sz="2000" dirty="0"/>
              <a:t>49</a:t>
            </a:r>
            <a:r>
              <a:rPr lang="en-US" sz="2000" b="0" dirty="0"/>
              <a:t> Rack Card downloads.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59E6F-9AC1-E354-95B4-B086020BADE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A71A8-6623-7CBF-627E-E3248896AB88}"/>
              </a:ext>
            </a:extLst>
          </p:cNvPr>
          <p:cNvSpPr txBox="1"/>
          <p:nvPr/>
        </p:nvSpPr>
        <p:spPr>
          <a:xfrm>
            <a:off x="4571999" y="1124887"/>
            <a:ext cx="3977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CYS Career Traffic Trends</a:t>
            </a:r>
            <a:endParaRPr lang="en-US" sz="18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44751-C357-F444-D631-FFD4C6E5F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1577340"/>
            <a:ext cx="3977640" cy="2952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xfrm>
            <a:off x="457200" y="1339913"/>
            <a:ext cx="3977640" cy="47637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1800" b="0" dirty="0"/>
              <a:t>14,075 visits</a:t>
            </a:r>
            <a:r>
              <a:rPr lang="en-US" sz="1800" b="0" spc="-90" dirty="0"/>
              <a:t> </a:t>
            </a:r>
            <a:r>
              <a:rPr lang="en-US" sz="1800" b="0" dirty="0"/>
              <a:t>to</a:t>
            </a:r>
            <a:r>
              <a:rPr lang="en-US" sz="1800" b="0" spc="-30" dirty="0"/>
              <a:t> </a:t>
            </a:r>
            <a:r>
              <a:rPr lang="en-US" sz="1800" b="0" dirty="0"/>
              <a:t>program</a:t>
            </a:r>
            <a:r>
              <a:rPr lang="en-US" sz="1800" b="0" spc="-5" dirty="0"/>
              <a:t> </a:t>
            </a:r>
            <a:r>
              <a:rPr lang="en-US" sz="1800" b="0" dirty="0"/>
              <a:t>pages. </a:t>
            </a:r>
          </a:p>
          <a:p>
            <a:pPr marL="466725" indent="-466725"/>
            <a:r>
              <a:rPr lang="en-US" sz="1800" b="0" dirty="0"/>
              <a:t>8,485 users to FCC program pages.</a:t>
            </a:r>
          </a:p>
          <a:p>
            <a:pPr marL="466725" indent="-466725"/>
            <a:r>
              <a:rPr lang="en-US" sz="1800" dirty="0"/>
              <a:t>666 downloads of DA 5219 form!</a:t>
            </a:r>
            <a:endParaRPr lang="en-US" sz="2400" dirty="0"/>
          </a:p>
          <a:p>
            <a:pPr>
              <a:defRPr b="0"/>
            </a:pPr>
            <a:endParaRPr lang="en-US" sz="2400" dirty="0"/>
          </a:p>
          <a:p>
            <a:pPr marL="139700" indent="0">
              <a:buNone/>
              <a:defRPr b="0"/>
            </a:pPr>
            <a:endParaRPr sz="1400" b="0" dirty="0"/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71E0-9B7C-28FB-DA39-49B61F97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488"/>
          <a:stretch/>
        </p:blipFill>
        <p:spPr>
          <a:xfrm>
            <a:off x="4541317" y="1244270"/>
            <a:ext cx="4145483" cy="505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C0211-C565-7503-E3F3-D508996A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658" y="1749288"/>
            <a:ext cx="3860800" cy="3644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16110</TotalTime>
  <Words>375</Words>
  <Application>Microsoft Macintosh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Third Quarter FY26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112</cp:revision>
  <dcterms:modified xsi:type="dcterms:W3CDTF">2026-07-07T16:04:14Z</dcterms:modified>
</cp:coreProperties>
</file>