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4" r:id="rId1"/>
  </p:sldMasterIdLst>
  <p:notesMasterIdLst>
    <p:notesMasterId r:id="rId14"/>
  </p:notesMasterIdLst>
  <p:sldIdLst>
    <p:sldId id="256" r:id="rId2"/>
    <p:sldId id="277" r:id="rId3"/>
    <p:sldId id="270" r:id="rId4"/>
    <p:sldId id="258" r:id="rId5"/>
    <p:sldId id="278" r:id="rId6"/>
    <p:sldId id="279" r:id="rId7"/>
    <p:sldId id="259" r:id="rId8"/>
    <p:sldId id="260" r:id="rId9"/>
    <p:sldId id="272" r:id="rId10"/>
    <p:sldId id="275" r:id="rId11"/>
    <p:sldId id="276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5102"/>
  </p:normalViewPr>
  <p:slideViewPr>
    <p:cSldViewPr snapToGrid="0" snapToObjects="1">
      <p:cViewPr varScale="1">
        <p:scale>
          <a:sx n="117" d="100"/>
          <a:sy n="117" d="100"/>
        </p:scale>
        <p:origin x="9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36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3730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0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059008"/>
            <a:ext cx="8419589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518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7" y="1059008"/>
            <a:ext cx="8229600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DCF52-2FF3-D49E-BD36-8481725A32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5D8531BD-6EB8-D025-3E3D-65A8E35D7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809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 userDrawn="1"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498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up or 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E214DC6-9BBF-4C4E-BD25-7BC713BB67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801" y="-96788"/>
            <a:ext cx="2154785" cy="816635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91692FE-F3C4-57F8-5D6B-455D2A2C670D}"/>
              </a:ext>
            </a:extLst>
          </p:cNvPr>
          <p:cNvSpPr/>
          <p:nvPr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D7CD6D-CB09-D30F-5FC8-A67147729950}"/>
              </a:ext>
            </a:extLst>
          </p:cNvPr>
          <p:cNvGrpSpPr/>
          <p:nvPr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AEB47E-8792-A6B0-3070-595A822655D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698581A-E668-2191-9588-C59389AAA445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483D76-44D2-4EAF-BFCD-D6159C7638DC}"/>
              </a:ext>
            </a:extLst>
          </p:cNvPr>
          <p:cNvCxnSpPr>
            <a:cxnSpLocks/>
          </p:cNvCxnSpPr>
          <p:nvPr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MC">
            <a:extLst>
              <a:ext uri="{FF2B5EF4-FFF2-40B4-BE49-F238E27FC236}">
                <a16:creationId xmlns:a16="http://schemas.microsoft.com/office/drawing/2014/main" id="{BF68FA4D-1CDB-F22C-5170-AAB139C589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3" name="WHITE bkgrnd">
              <a:extLst>
                <a:ext uri="{FF2B5EF4-FFF2-40B4-BE49-F238E27FC236}">
                  <a16:creationId xmlns:a16="http://schemas.microsoft.com/office/drawing/2014/main" id="{B1E205E7-5A87-165C-F88F-1A20B931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4" name="BLACK outline">
              <a:extLst>
                <a:ext uri="{FF2B5EF4-FFF2-40B4-BE49-F238E27FC236}">
                  <a16:creationId xmlns:a16="http://schemas.microsoft.com/office/drawing/2014/main" id="{D8FDE5D6-A1E9-2F27-98B7-2F3E844D5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5" name="BLUE">
              <a:extLst>
                <a:ext uri="{FF2B5EF4-FFF2-40B4-BE49-F238E27FC236}">
                  <a16:creationId xmlns:a16="http://schemas.microsoft.com/office/drawing/2014/main" id="{23A3542B-CDFA-8967-A0FE-857C1244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6" name="RED">
              <a:extLst>
                <a:ext uri="{FF2B5EF4-FFF2-40B4-BE49-F238E27FC236}">
                  <a16:creationId xmlns:a16="http://schemas.microsoft.com/office/drawing/2014/main" id="{C53ED7ED-3C73-5539-3DB2-0D5317C02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F8CE5CD-919D-7C5A-83B4-4DFE4719D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398" y="5750028"/>
            <a:ext cx="715414" cy="673331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47FB7A94-CA35-FF72-6851-1B19B83A13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6B952BAA-8F14-32F9-4A7D-8B1C3ED2A8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353989D-8B54-1C7D-32F2-5D43A3775013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E05854-11DB-2898-651A-DB0C41411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03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883279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endParaRPr spc="-25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endParaRPr spc="-2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4479" y="33150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B11A686-98A4-F4C3-4A14-736D6D1B995D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A558083-E851-72D1-912A-375619DAD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6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endParaRPr spc="-25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endParaRPr spc="-2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DFFB9A-4BAC-0C00-9CEE-016C132A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622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6686351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 userDrawn="1"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 userDrawn="1"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 userDrawn="1"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 userDrawn="1"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 userDrawn="1"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 userDrawn="1"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 userDrawn="1"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 userDrawn="1"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 userDrawn="1"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 userDrawn="1"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 userDrawn="1"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 userDrawn="1"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 userDrawn="1"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 userDrawn="1"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 userDrawn="1"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 userDrawn="1"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 userDrawn="1"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 userDrawn="1"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 userDrawn="1"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 userDrawn="1"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 userDrawn="1"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 userDrawn="1"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 userDrawn="1"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 userDrawn="1"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 userDrawn="1"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 userDrawn="1"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 userDrawn="1"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 userDrawn="1"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 userDrawn="1"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 userDrawn="1"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 userDrawn="1"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 userDrawn="1"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 userDrawn="1"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 userDrawn="1"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 userDrawn="1"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 userDrawn="1"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 userDrawn="1"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 userDrawn="1"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 userDrawn="1"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 userDrawn="1"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 userDrawn="1"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 userDrawn="1"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 userDrawn="1"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 userDrawn="1"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 userDrawn="1"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 userDrawn="1"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 userDrawn="1"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 userDrawn="1"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 userDrawn="1"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 userDrawn="1"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 userDrawn="1"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 userDrawn="1"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 userDrawn="1"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 userDrawn="1"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 userDrawn="1"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 userDrawn="1"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 userDrawn="1"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 userDrawn="1"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 userDrawn="1"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 userDrawn="1"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 userDrawn="1"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 userDrawn="1"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 userDrawn="1"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 userDrawn="1"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 userDrawn="1"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 userDrawn="1"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 userDrawn="1"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 userDrawn="1"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 userDrawn="1"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 userDrawn="1"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 userDrawn="1"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 userDrawn="1"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 userDrawn="1"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 userDrawn="1"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 userDrawn="1"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 userDrawn="1"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 userDrawn="1"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 userDrawn="1"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 userDrawn="1"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 userDrawn="1"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 userDrawn="1"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 userDrawn="1"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 userDrawn="1"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 userDrawn="1"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 userDrawn="1"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 userDrawn="1"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 userDrawn="1"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 userDrawn="1"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 userDrawn="1"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 userDrawn="1"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 userDrawn="1"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 userDrawn="1"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 userDrawn="1"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 userDrawn="1"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 userDrawn="1"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 userDrawn="1"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 userDrawn="1"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 userDrawn="1"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 userDrawn="1"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 userDrawn="1"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 userDrawn="1"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 userDrawn="1"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 userDrawn="1"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 userDrawn="1"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 userDrawn="1"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 userDrawn="1"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 userDrawn="1"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 userDrawn="1"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 userDrawn="1"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 userDrawn="1"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 userDrawn="1"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 userDrawn="1"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 userDrawn="1"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 userDrawn="1"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 userDrawn="1"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 userDrawn="1"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 userDrawn="1"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 userDrawn="1"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 userDrawn="1"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 userDrawn="1"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 userDrawn="1"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 userDrawn="1"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 userDrawn="1"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 userDrawn="1"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 userDrawn="1"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 userDrawn="1"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 userDrawn="1"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 userDrawn="1"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 userDrawn="1"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 userDrawn="1"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 userDrawn="1"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 userDrawn="1"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 userDrawn="1"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 userDrawn="1"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 userDrawn="1"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 userDrawn="1"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 userDrawn="1"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 userDrawn="1"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 userDrawn="1"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 userDrawn="1"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 userDrawn="1"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 userDrawn="1"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 userDrawn="1"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 userDrawn="1"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 userDrawn="1"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 userDrawn="1"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 userDrawn="1"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 userDrawn="1"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 userDrawn="1"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 userDrawn="1"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 userDrawn="1"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 userDrawn="1"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 userDrawn="1"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 userDrawn="1"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 userDrawn="1"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 userDrawn="1"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 userDrawn="1"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 userDrawn="1"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 userDrawn="1"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 userDrawn="1"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 userDrawn="1"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 userDrawn="1"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 userDrawn="1"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 userDrawn="1"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 userDrawn="1"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 userDrawn="1"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 userDrawn="1"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 userDrawn="1"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 userDrawn="1"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 userDrawn="1"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 userDrawn="1"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 userDrawn="1"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 userDrawn="1"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 userDrawn="1"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 userDrawn="1"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 userDrawn="1"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 userDrawn="1"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 userDrawn="1"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 userDrawn="1"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 userDrawn="1"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 userDrawn="1"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 userDrawn="1"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 userDrawn="1"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 userDrawn="1"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 userDrawn="1"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 userDrawn="1"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 userDrawn="1"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 userDrawn="1"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 userDrawn="1"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 userDrawn="1"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 userDrawn="1"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 userDrawn="1"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 userDrawn="1"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 userDrawn="1"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 userDrawn="1"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 userDrawn="1"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 userDrawn="1"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 userDrawn="1"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 userDrawn="1"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 userDrawn="1"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 userDrawn="1"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 userDrawn="1"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 userDrawn="1"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 userDrawn="1"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 userDrawn="1"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 userDrawn="1"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 userDrawn="1"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 userDrawn="1"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 userDrawn="1"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 userDrawn="1"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 userDrawn="1"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 userDrawn="1"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 userDrawn="1"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 userDrawn="1"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 userDrawn="1"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 userDrawn="1"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 userDrawn="1"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 userDrawn="1"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 userDrawn="1"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 userDrawn="1"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 userDrawn="1"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 userDrawn="1"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 userDrawn="1"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 userDrawn="1"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 userDrawn="1"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 userDrawn="1"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 userDrawn="1"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 userDrawn="1"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 userDrawn="1"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 userDrawn="1"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 userDrawn="1"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 userDrawn="1"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 userDrawn="1"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 userDrawn="1"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 userDrawn="1"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 userDrawn="1"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 userDrawn="1"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 userDrawn="1"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 userDrawn="1"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 userDrawn="1"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 userDrawn="1"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 userDrawn="1"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 userDrawn="1"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 userDrawn="1"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 userDrawn="1"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 userDrawn="1"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 userDrawn="1"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 userDrawn="1"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 userDrawn="1"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 userDrawn="1"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 userDrawn="1"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 userDrawn="1"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 userDrawn="1"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 userDrawn="1"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 userDrawn="1"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 userDrawn="1"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 userDrawn="1"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 userDrawn="1"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 userDrawn="1"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 userDrawn="1"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 userDrawn="1"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 userDrawn="1"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 userDrawn="1"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 userDrawn="1"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 userDrawn="1"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 userDrawn="1"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 userDrawn="1"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 userDrawn="1"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 userDrawn="1"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 userDrawn="1"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 userDrawn="1"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 userDrawn="1"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 userDrawn="1"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 userDrawn="1"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 userDrawn="1"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 userDrawn="1"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 userDrawn="1"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 userDrawn="1"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 userDrawn="1"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 userDrawn="1"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 userDrawn="1"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 userDrawn="1"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 userDrawn="1"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 userDrawn="1"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 userDrawn="1"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 userDrawn="1"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 userDrawn="1"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 userDrawn="1"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 userDrawn="1"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 userDrawn="1"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 userDrawn="1"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 userDrawn="1"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 userDrawn="1"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 userDrawn="1"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 userDrawn="1"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 userDrawn="1"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 userDrawn="1"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 userDrawn="1"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 userDrawn="1"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 userDrawn="1"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 userDrawn="1"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 userDrawn="1"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690" y="1059008"/>
            <a:ext cx="8232062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77D9AB8-BDAB-ACE8-84D3-3CB52EFDB95B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371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4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YS First Quarter FY22 Insights"/>
          <p:cNvSpPr txBox="1">
            <a:spLocks noGrp="1"/>
          </p:cNvSpPr>
          <p:nvPr>
            <p:ph type="title" idx="4294967295"/>
          </p:nvPr>
        </p:nvSpPr>
        <p:spPr>
          <a:xfrm>
            <a:off x="0" y="6107113"/>
            <a:ext cx="9144000" cy="4826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algn="ctr"/>
            <a:r>
              <a:rPr lang="en-US">
                <a:solidFill>
                  <a:schemeClr val="bg1"/>
                </a:solidFill>
              </a:rPr>
              <a:t>ACS</a:t>
            </a:r>
            <a:r>
              <a:rPr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Second </a:t>
            </a:r>
            <a:r>
              <a:rPr dirty="0">
                <a:solidFill>
                  <a:schemeClr val="bg1"/>
                </a:solidFill>
              </a:rPr>
              <a:t>Quarter FY2</a:t>
            </a:r>
            <a:r>
              <a:rPr lang="en-US" dirty="0">
                <a:solidFill>
                  <a:schemeClr val="bg1"/>
                </a:solidFill>
              </a:rPr>
              <a:t>5</a:t>
            </a:r>
            <a:r>
              <a:rPr dirty="0">
                <a:solidFill>
                  <a:schemeClr val="bg1"/>
                </a:solidFill>
              </a:rPr>
              <a:t> Insights</a:t>
            </a:r>
          </a:p>
        </p:txBody>
      </p:sp>
      <p:sp>
        <p:nvSpPr>
          <p:cNvPr id="179" name="October 1 - December 31…"/>
          <p:cNvSpPr txBox="1">
            <a:spLocks noGrp="1"/>
          </p:cNvSpPr>
          <p:nvPr>
            <p:ph type="body" sz="quarter" idx="4294967295"/>
          </p:nvPr>
        </p:nvSpPr>
        <p:spPr>
          <a:xfrm>
            <a:off x="0" y="5862638"/>
            <a:ext cx="7156450" cy="485775"/>
          </a:xfrm>
          <a:prstGeom prst="rect">
            <a:avLst/>
          </a:prstGeom>
        </p:spPr>
        <p:txBody>
          <a:bodyPr/>
          <a:lstStyle/>
          <a:p>
            <a:pPr marL="0" indent="0" defTabSz="182880">
              <a:lnSpc>
                <a:spcPct val="100000"/>
              </a:lnSpc>
              <a:buNone/>
              <a:defRPr sz="408">
                <a:solidFill>
                  <a:srgbClr val="000000">
                    <a:alpha val="84705"/>
                  </a:srgbClr>
                </a:solidFill>
              </a:defRPr>
            </a:pPr>
            <a:r>
              <a:rPr dirty="0"/>
              <a:t>​</a:t>
            </a:r>
            <a:endParaRPr sz="48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FD84-6B3C-184E-BC47-62F76791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A1ACD-8E79-914C-9B2F-C32598F78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91440"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0" dirty="0"/>
              <a:t>41% of searches were aimed at finding an answer to a specific question or acquiring general information.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0" dirty="0"/>
              <a:t>44% of searches were conducted to explore brands or services with the intention of completing an action or making a purchase.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0" dirty="0"/>
              <a:t>15% of searches were intended to locate a specific program page using the on-site search.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12639-C786-1D44-9EE9-7B9C1C673C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21E657-3B02-0B49-BC22-EB4D67CE5E0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6611" y="580716"/>
            <a:ext cx="7470628" cy="369333"/>
          </a:xfrm>
        </p:spPr>
        <p:txBody>
          <a:bodyPr>
            <a:normAutofit fontScale="55000" lnSpcReduction="20000"/>
          </a:bodyPr>
          <a:lstStyle/>
          <a:p>
            <a:r>
              <a:rPr lang="en-US" sz="2800" b="0" dirty="0"/>
              <a:t>Search intent is defined as being the underlying purpose behind an online query.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5052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Search Insights</a:t>
            </a:r>
            <a:endParaRPr dirty="0"/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60248" indent="-342900" defTabSz="768095">
              <a:spcBef>
                <a:spcPts val="1600"/>
              </a:spcBef>
              <a:buFont typeface="Wingdings" pitchFamily="2" charset="2"/>
              <a:buChar char="ü"/>
              <a:defRPr sz="2016" b="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2511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Total on-site searches on ACS pages to find more information. </a:t>
            </a:r>
          </a:p>
          <a:p>
            <a:pPr marL="460248" indent="-342900" defTabSz="768095">
              <a:spcBef>
                <a:spcPts val="1600"/>
              </a:spcBef>
              <a:buFont typeface="Wingdings" pitchFamily="2" charset="2"/>
              <a:buChar char="ü"/>
              <a:defRPr sz="2016" b="0"/>
            </a:pPr>
            <a:r>
              <a:rPr lang="en-US" dirty="0"/>
              <a:t>3.69% of users left the site after performing a search.</a:t>
            </a:r>
          </a:p>
        </p:txBody>
      </p:sp>
      <p:sp>
        <p:nvSpPr>
          <p:cNvPr id="186" name="Slide Number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065618-AC73-3FE4-9749-86739F67D99F}"/>
              </a:ext>
            </a:extLst>
          </p:cNvPr>
          <p:cNvSpPr txBox="1"/>
          <p:nvPr/>
        </p:nvSpPr>
        <p:spPr>
          <a:xfrm>
            <a:off x="4662487" y="1358900"/>
            <a:ext cx="215502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 Terms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0F4768F-5BCC-70C7-37E5-03974AE6BAA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endParaRPr lang="en-US" spc="-25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24BB62-24F5-55EA-0416-22A5A6AEDA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4097"/>
          <a:stretch/>
        </p:blipFill>
        <p:spPr>
          <a:xfrm>
            <a:off x="4662487" y="1119899"/>
            <a:ext cx="4203700" cy="49837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262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What Are The Top Search Sub-Topic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What Are The Top Search Sub-Topics?</a:t>
            </a:r>
          </a:p>
        </p:txBody>
      </p:sp>
      <p:sp>
        <p:nvSpPr>
          <p:cNvPr id="210" name="For each category, you can see the most popular sub-topics searches"/>
          <p:cNvSpPr txBox="1">
            <a:spLocks noGrp="1"/>
          </p:cNvSpPr>
          <p:nvPr>
            <p:ph idx="1"/>
          </p:nvPr>
        </p:nvSpPr>
        <p:spPr>
          <a:xfrm>
            <a:off x="685800" y="973394"/>
            <a:ext cx="7923361" cy="3828674"/>
          </a:xfrm>
          <a:prstGeom prst="rect">
            <a:avLst/>
          </a:prstGeom>
        </p:spPr>
        <p:txBody>
          <a:bodyPr>
            <a:normAutofit/>
          </a:bodyPr>
          <a:lstStyle>
            <a:lvl1pPr defTabSz="795527">
              <a:defRPr sz="1740"/>
            </a:lvl1pPr>
          </a:lstStyle>
          <a:p>
            <a:pPr marL="0" indent="0">
              <a:buNone/>
            </a:pPr>
            <a:r>
              <a:rPr lang="en-US" sz="1500" dirty="0"/>
              <a:t>The most popular search categories and terms within ACS.</a:t>
            </a:r>
            <a:endParaRPr sz="15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5401D5-34AE-2025-93E7-356DC0E84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65822"/>
            <a:ext cx="7772400" cy="483755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B7E7-DBD7-3C43-AAD6-9A7EC537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Analytics Summary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E6EAAE-FEE3-CC6C-3606-C421A9FF1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776FE5-A8FA-7FC8-7722-4D89C704A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08314"/>
            <a:ext cx="7772400" cy="444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ln>
            <a:noFill/>
          </a:ln>
        </p:spPr>
        <p:txBody>
          <a:bodyPr>
            <a:normAutofit fontScale="85000" lnSpcReduction="20000"/>
          </a:bodyPr>
          <a:lstStyle/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endParaRPr lang="en-US" dirty="0"/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00" dirty="0"/>
              <a:t>ACS pages received 195,119 visits last quarter.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00" dirty="0"/>
              <a:t>Engagement on ACS pages was 60%.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00" dirty="0"/>
              <a:t>There were 102,692 total users who made a visit to ACS.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00" dirty="0"/>
              <a:t>4,718 visits were directed from social media platforms.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00" dirty="0"/>
              <a:t>Most of the social traffic came from Facebook.</a:t>
            </a:r>
          </a:p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endParaRPr lang="en-US" dirty="0"/>
          </a:p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br>
              <a:rPr lang="en-US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3110007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Program Roll-Up </a:t>
            </a:r>
            <a:endParaRPr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7E33C8-462B-22C2-678C-DEB4DD58D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E059F5-3B8E-3DD7-6E00-8B2313EA8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08" y="1271468"/>
            <a:ext cx="7772400" cy="29765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Program Roll-Up 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18B6D-E6BE-BB27-55AA-FA0D1CEF1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D3904B-F286-4671-4DD0-7E81C25A3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61" y="1144468"/>
            <a:ext cx="7772400" cy="36728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40499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Happenings</a:t>
            </a:r>
            <a:endParaRPr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4E0C2D8-AE3A-DDAF-87D9-F375D78BF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308" y="1722527"/>
            <a:ext cx="7772400" cy="10341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045649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92C76-CBF1-2B42-A3AB-FD3F103748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dirty="0"/>
              <a:t>58.1</a:t>
            </a:r>
            <a:r>
              <a:rPr lang="en-US" sz="2016" b="0" dirty="0"/>
              <a:t>% of visitors came from O</a:t>
            </a:r>
            <a:r>
              <a:rPr lang="en-US" sz="2016" dirty="0"/>
              <a:t>rganic Search</a:t>
            </a:r>
            <a:r>
              <a:rPr lang="en-US" sz="2016" b="0" dirty="0"/>
              <a:t> engine queries. 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23.7% of visitors came directly to the site (by typing in the address, using bookmarks, or email links).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13% of visitors came from Referral links on 3</a:t>
            </a:r>
            <a:r>
              <a:rPr lang="en-US" sz="2016" b="0" baseline="30000" dirty="0"/>
              <a:t>rd</a:t>
            </a:r>
            <a:r>
              <a:rPr lang="en-US" sz="2016" b="0" dirty="0"/>
              <a:t> party web sites. 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dirty="0"/>
              <a:t>5.2</a:t>
            </a:r>
            <a:r>
              <a:rPr lang="en-US" sz="2016" b="0" dirty="0"/>
              <a:t>% of visitors came from Social Media. </a:t>
            </a:r>
          </a:p>
        </p:txBody>
      </p:sp>
      <p:sp>
        <p:nvSpPr>
          <p:cNvPr id="194" name="Marketing Rea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Marketing Reach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C27EDE-81BE-B256-91D4-B60714139561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8779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4CB81C-76C7-767B-6D9F-6CE819C09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160" y="977900"/>
            <a:ext cx="4226108" cy="4104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Engagement</a:t>
            </a:r>
            <a:r>
              <a:rPr dirty="0"/>
              <a:t> Insights &amp; Highlights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8C290-B8A1-214A-BB8F-D340F8AD7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dirty="0"/>
              <a:t>Last quarter had a total of </a:t>
            </a:r>
            <a:r>
              <a:rPr lang="en-US" sz="2000" dirty="0"/>
              <a:t>152,491 </a:t>
            </a:r>
            <a:r>
              <a:rPr lang="en-US" sz="2000" b="0" dirty="0"/>
              <a:t>interactions on the ACS pages </a:t>
            </a:r>
            <a:r>
              <a:rPr lang="en-US" sz="1400" b="0" dirty="0">
                <a:solidFill>
                  <a:schemeClr val="bg2">
                    <a:lumMod val="25000"/>
                  </a:schemeClr>
                </a:solidFill>
              </a:rPr>
              <a:t>(interactions are downloads, email clicks, phone number clicks, and outbound links).</a:t>
            </a:r>
          </a:p>
          <a:p>
            <a:pPr marL="0" indent="0">
              <a:buNone/>
            </a:pPr>
            <a:endParaRPr lang="en-US" sz="1400" b="0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8E534-FB65-9740-BF86-09CEB1EC3512}"/>
              </a:ext>
            </a:extLst>
          </p:cNvPr>
          <p:cNvSpPr txBox="1"/>
          <p:nvPr/>
        </p:nvSpPr>
        <p:spPr>
          <a:xfrm>
            <a:off x="7750699" y="3005138"/>
            <a:ext cx="91257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Outbound Clicks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89FF92-001C-AA46-BD9B-DCC4E3F783BF}"/>
              </a:ext>
            </a:extLst>
          </p:cNvPr>
          <p:cNvSpPr txBox="1"/>
          <p:nvPr/>
        </p:nvSpPr>
        <p:spPr>
          <a:xfrm>
            <a:off x="5722076" y="2596404"/>
            <a:ext cx="83363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Phone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A96526-6554-3A59-2C78-CD2F12CC497E}"/>
              </a:ext>
            </a:extLst>
          </p:cNvPr>
          <p:cNvSpPr txBox="1"/>
          <p:nvPr/>
        </p:nvSpPr>
        <p:spPr>
          <a:xfrm>
            <a:off x="2286000" y="3315279"/>
            <a:ext cx="45720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3464F1-01FF-B817-16FA-894246C30C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284"/>
          <a:stretch/>
        </p:blipFill>
        <p:spPr>
          <a:xfrm>
            <a:off x="782651" y="2120900"/>
            <a:ext cx="7556500" cy="19700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Insights &amp; Highlights</a:t>
            </a:r>
          </a:p>
        </p:txBody>
      </p:sp>
      <p:sp>
        <p:nvSpPr>
          <p:cNvPr id="200" name="Last quarter had a total of 134,029 interactions on the CYS pages.…"/>
          <p:cNvSpPr txBox="1">
            <a:spLocks noGrp="1"/>
          </p:cNvSpPr>
          <p:nvPr>
            <p:ph idx="1"/>
          </p:nvPr>
        </p:nvSpPr>
        <p:spPr>
          <a:xfrm>
            <a:off x="623330" y="1160206"/>
            <a:ext cx="7985831" cy="3641862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139700" indent="0">
              <a:buNone/>
              <a:defRPr sz="2200" b="0"/>
            </a:pPr>
            <a:r>
              <a:rPr lang="en-US" sz="2000" b="0" dirty="0"/>
              <a:t>Last quarter,10,982 people required assistance from a live person.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  <a:defRPr sz="2200" b="0"/>
            </a:pPr>
            <a:r>
              <a:rPr kumimoji="0" lang="en-US" sz="1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ACS programs that received phone calls from the web.</a:t>
            </a:r>
          </a:p>
          <a:p>
            <a:pPr marL="139700" indent="0">
              <a:buNone/>
              <a:defRPr sz="2200" b="0"/>
            </a:pPr>
            <a:endParaRPr lang="en-US" sz="1600" b="0" i="1" dirty="0"/>
          </a:p>
          <a:p>
            <a:pPr marL="139700" indent="0">
              <a:buNone/>
              <a:defRPr sz="2200" b="0"/>
            </a:pPr>
            <a:endParaRPr lang="en-US" sz="2000" b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11CEA1-5F4F-F062-B949-2FFC268A4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30" y="2085835"/>
            <a:ext cx="7772400" cy="3829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806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Master 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 Feedback Action Plan 20230927 for LOE 1 meeting 1 Nov (003)" id="{9761A85A-DD10-3446-A7DF-AEDB366D029D}" vid="{761DA96E-6DA3-6E43-9EDE-CF581C40D24F}"/>
    </a:ext>
  </a:extLst>
</a:theme>
</file>

<file path=ppt/theme/theme2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10358</TotalTime>
  <Words>306</Words>
  <Application>Microsoft Macintosh PowerPoint</Application>
  <PresentationFormat>On-screen Show (4:3)</PresentationFormat>
  <Paragraphs>40</Paragraphs>
  <Slides>12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Adobe Garamond Pro</vt:lpstr>
      <vt:lpstr>Arial</vt:lpstr>
      <vt:lpstr>Calibri</vt:lpstr>
      <vt:lpstr>US Army</vt:lpstr>
      <vt:lpstr>Wingdings</vt:lpstr>
      <vt:lpstr>1_Master Content Slide</vt:lpstr>
      <vt:lpstr>ACS Second Quarter FY25 Insights</vt:lpstr>
      <vt:lpstr>Web Analytics Summary</vt:lpstr>
      <vt:lpstr>Traffic Highlights</vt:lpstr>
      <vt:lpstr>Program Roll-Up </vt:lpstr>
      <vt:lpstr>Program Roll-Up </vt:lpstr>
      <vt:lpstr>Happenings</vt:lpstr>
      <vt:lpstr>Marketing Reach</vt:lpstr>
      <vt:lpstr>Engagement Insights &amp; Highlights</vt:lpstr>
      <vt:lpstr>Insights &amp; Highlights</vt:lpstr>
      <vt:lpstr>Search Intent</vt:lpstr>
      <vt:lpstr>Search Insights</vt:lpstr>
      <vt:lpstr>What Are The Top Search Sub-Topics?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Dunbar, Jessica A CTR USARMY IMCOM HQ (USA)</cp:lastModifiedBy>
  <cp:revision>93</cp:revision>
  <dcterms:modified xsi:type="dcterms:W3CDTF">2025-04-10T19:07:39Z</dcterms:modified>
</cp:coreProperties>
</file>