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4"/>
  </p:notesMasterIdLst>
  <p:sldIdLst>
    <p:sldId id="256" r:id="rId2"/>
    <p:sldId id="277" r:id="rId3"/>
    <p:sldId id="270" r:id="rId4"/>
    <p:sldId id="258" r:id="rId5"/>
    <p:sldId id="278" r:id="rId6"/>
    <p:sldId id="279" r:id="rId7"/>
    <p:sldId id="259" r:id="rId8"/>
    <p:sldId id="260" r:id="rId9"/>
    <p:sldId id="272" r:id="rId10"/>
    <p:sldId id="275" r:id="rId11"/>
    <p:sldId id="276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5102"/>
  </p:normalViewPr>
  <p:slideViewPr>
    <p:cSldViewPr snapToGrid="0" snapToObjects="1">
      <p:cViewPr varScale="1">
        <p:scale>
          <a:sx n="117" d="100"/>
          <a:sy n="117" d="100"/>
        </p:scale>
        <p:origin x="9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86351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07113"/>
            <a:ext cx="9144000" cy="482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>
                <a:solidFill>
                  <a:schemeClr val="bg1"/>
                </a:solidFill>
              </a:rPr>
              <a:t>ACS</a:t>
            </a:r>
            <a:r>
              <a:rPr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Second </a:t>
            </a:r>
            <a:r>
              <a:rPr dirty="0">
                <a:solidFill>
                  <a:schemeClr val="bg1"/>
                </a:solidFill>
              </a:rPr>
              <a:t>Quarter FY2</a:t>
            </a:r>
            <a:r>
              <a:rPr lang="en-US" dirty="0">
                <a:solidFill>
                  <a:schemeClr val="bg1"/>
                </a:solidFill>
              </a:rPr>
              <a:t>5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  <p:sp>
        <p:nvSpPr>
          <p:cNvPr id="179" name="October 1 - December 31…"/>
          <p:cNvSpPr txBox="1">
            <a:spLocks noGrp="1"/>
          </p:cNvSpPr>
          <p:nvPr>
            <p:ph type="body" sz="quarter" idx="4294967295"/>
          </p:nvPr>
        </p:nvSpPr>
        <p:spPr>
          <a:xfrm>
            <a:off x="0" y="5862638"/>
            <a:ext cx="7156450" cy="485775"/>
          </a:xfrm>
          <a:prstGeom prst="rect">
            <a:avLst/>
          </a:prstGeom>
        </p:spPr>
        <p:txBody>
          <a:bodyPr/>
          <a:lstStyle/>
          <a:p>
            <a:pPr marL="0" indent="0" defTabSz="182880">
              <a:lnSpc>
                <a:spcPct val="100000"/>
              </a:lnSpc>
              <a:buNone/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40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41% of searches were aimed at finding an answer to a specific question or acquiring general information.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44% of searches were conducted to explore brands or services with the intention of completing an action or making a purchase.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15%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2511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 Total on-site searches on ACS pages to find more information. </a:t>
            </a:r>
          </a:p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/>
              <a:t>3.69% of users left the site after performing a search.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662487" y="1358900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F4768F-5BCC-70C7-37E5-03974AE6BA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24BB62-24F5-55EA-0416-22A5A6AEDA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4097"/>
          <a:stretch/>
        </p:blipFill>
        <p:spPr>
          <a:xfrm>
            <a:off x="4662487" y="1119899"/>
            <a:ext cx="4203700" cy="49837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xfrm>
            <a:off x="685800" y="973394"/>
            <a:ext cx="7923361" cy="3828674"/>
          </a:xfrm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5401D5-34AE-2025-93E7-356DC0E84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65822"/>
            <a:ext cx="7772400" cy="48375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7E6EAAE-FEE3-CC6C-3606-C421A9FF1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776FE5-A8FA-7FC8-7722-4D89C704A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208314"/>
            <a:ext cx="7772400" cy="444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 fontScale="85000" lnSpcReduction="2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ACS pages received 195,119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Engagement on ACS pages was 60%.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There were 102,692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4,718 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7E33C8-462B-22C2-678C-DEB4DD58D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E059F5-3B8E-3DD7-6E00-8B2313EA8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08" y="1271468"/>
            <a:ext cx="7772400" cy="29765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18B6D-E6BE-BB27-55AA-FA0D1CEF1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D3904B-F286-4671-4DD0-7E81C25A3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1144468"/>
            <a:ext cx="7772400" cy="36728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4049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</a:t>
            </a:r>
            <a:endParaRPr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4E0C2D8-AE3A-DDAF-87D9-F375D78BF8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4308" y="1722527"/>
            <a:ext cx="7772400" cy="10341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045649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58.1</a:t>
            </a:r>
            <a:r>
              <a:rPr lang="en-US" sz="2016" b="0" dirty="0"/>
              <a:t>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23.7% of visitors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13%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5.2</a:t>
            </a:r>
            <a:r>
              <a:rPr lang="en-US" sz="2016" b="0" dirty="0"/>
              <a:t>% of visitors came from Social Media. </a:t>
            </a:r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27EDE-81BE-B256-91D4-B60714139561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38779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4CB81C-76C7-767B-6D9F-6CE819C09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977900"/>
            <a:ext cx="4226108" cy="4104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sz="2000" dirty="0"/>
              <a:t>152,491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>
                    <a:lumMod val="25000"/>
                  </a:schemeClr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3464F1-01FF-B817-16FA-894246C30C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284"/>
          <a:stretch/>
        </p:blipFill>
        <p:spPr>
          <a:xfrm>
            <a:off x="782651" y="2120900"/>
            <a:ext cx="7556500" cy="19700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623330" y="1160206"/>
            <a:ext cx="7985831" cy="364186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quarter,10,982 people required assistance from a live person.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1600" b="0" i="1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11CEA1-5F4F-F062-B949-2FFC268A4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30" y="2085835"/>
            <a:ext cx="7772400" cy="3829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10358</TotalTime>
  <Words>306</Words>
  <Application>Microsoft Macintosh PowerPoint</Application>
  <PresentationFormat>On-screen Show (4:3)</PresentationFormat>
  <Paragraphs>40</Paragraphs>
  <Slides>12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Adobe Garamond Pro</vt:lpstr>
      <vt:lpstr>Arial</vt:lpstr>
      <vt:lpstr>Calibri</vt:lpstr>
      <vt:lpstr>US Army</vt:lpstr>
      <vt:lpstr>Wingdings</vt:lpstr>
      <vt:lpstr>1_Master Content Slide</vt:lpstr>
      <vt:lpstr>ACS Second Quarter FY25 Insights</vt:lpstr>
      <vt:lpstr>Web Analytics Summary</vt:lpstr>
      <vt:lpstr>Traffic Highlights</vt:lpstr>
      <vt:lpstr>Program Roll-Up </vt:lpstr>
      <vt:lpstr>Program Roll-Up </vt:lpstr>
      <vt:lpstr>Happenings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93</cp:revision>
  <dcterms:modified xsi:type="dcterms:W3CDTF">2025-04-10T19:07:39Z</dcterms:modified>
</cp:coreProperties>
</file>