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5"/>
  </p:notesMasterIdLst>
  <p:sldIdLst>
    <p:sldId id="277" r:id="rId2"/>
    <p:sldId id="278" r:id="rId3"/>
    <p:sldId id="256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03"/>
    <p:restoredTop sz="95035"/>
  </p:normalViewPr>
  <p:slideViewPr>
    <p:cSldViewPr snapToGrid="0" snapToObjects="1">
      <p:cViewPr varScale="1">
        <p:scale>
          <a:sx n="100" d="100"/>
          <a:sy n="100" d="100"/>
        </p:scale>
        <p:origin x="192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Shape 1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TALKING POINTS</a:t>
            </a:r>
          </a:p>
          <a:p>
            <a:r>
              <a:rPr dirty="0"/>
              <a:t>• Payoff line: "…and we sent them in the right direction within 48 hours." DATA FLAG: the 48-hour figure is NOT verified — pull real response timestamps from the platform before saying it aloud or adding a response-time chip to each card.</a:t>
            </a:r>
          </a:p>
          <a:p>
            <a:r>
              <a:rPr dirty="0"/>
              <a:t>• Community angle (say only if asked): ideally this is "the community helped each other." We know that part is under-promoted and not properly positioned yet — that's the next workstream.</a:t>
            </a:r>
          </a:p>
          <a:p>
            <a:r>
              <a:rPr dirty="0"/>
              <a:t>• Quoting: wording is the askers'/answerers' own; only trimmed with […]. Minor proper-noun capitalization and one typo were normalized for readability. No paraphrasing.</a:t>
            </a:r>
          </a:p>
          <a:p>
            <a:r>
              <a:rPr dirty="0"/>
              <a:t>• Card 3 (25-yr marriage) is the emotional centerpiece. Easy swap if a lighter third is preferred: the Fort Bliss on-base lodging exchange (retiree, daughter's surgery).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g object 16"/>
          <p:cNvSpPr/>
          <p:nvPr/>
        </p:nvSpPr>
        <p:spPr>
          <a:xfrm>
            <a:off x="0" y="6477012"/>
            <a:ext cx="9144000" cy="368798"/>
          </a:xfrm>
          <a:prstGeom prst="rect">
            <a:avLst/>
          </a:prstGeom>
          <a:solidFill>
            <a:srgbClr val="211F1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16" name="bg object 17"/>
          <p:cNvSpPr/>
          <p:nvPr/>
        </p:nvSpPr>
        <p:spPr>
          <a:xfrm>
            <a:off x="0" y="6476998"/>
            <a:ext cx="9144002" cy="3688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17" name="bg object 18"/>
          <p:cNvSpPr/>
          <p:nvPr/>
        </p:nvSpPr>
        <p:spPr>
          <a:xfrm flipV="1">
            <a:off x="0" y="6502158"/>
            <a:ext cx="9144002" cy="3331"/>
          </a:xfrm>
          <a:prstGeom prst="line">
            <a:avLst/>
          </a:prstGeom>
          <a:ln w="19050">
            <a:solidFill>
              <a:srgbClr val="FFCC0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8" name="bg object 19"/>
          <p:cNvSpPr/>
          <p:nvPr/>
        </p:nvSpPr>
        <p:spPr>
          <a:xfrm>
            <a:off x="0" y="6614982"/>
            <a:ext cx="9144002" cy="25045"/>
          </a:xfrm>
          <a:prstGeom prst="line">
            <a:avLst/>
          </a:prstGeom>
          <a:ln w="19050">
            <a:solidFill>
              <a:srgbClr val="FFCC0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9" name="bg object 20"/>
          <p:cNvSpPr/>
          <p:nvPr/>
        </p:nvSpPr>
        <p:spPr>
          <a:xfrm>
            <a:off x="7758683" y="6242303"/>
            <a:ext cx="496826" cy="585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8442" y="93"/>
                </a:lnTo>
                <a:lnTo>
                  <a:pt x="6063" y="369"/>
                </a:lnTo>
                <a:lnTo>
                  <a:pt x="3784" y="818"/>
                </a:lnTo>
                <a:lnTo>
                  <a:pt x="1723" y="1434"/>
                </a:lnTo>
                <a:lnTo>
                  <a:pt x="0" y="2210"/>
                </a:lnTo>
                <a:lnTo>
                  <a:pt x="0" y="8550"/>
                </a:lnTo>
                <a:lnTo>
                  <a:pt x="120" y="10208"/>
                </a:lnTo>
                <a:lnTo>
                  <a:pt x="474" y="11828"/>
                </a:lnTo>
                <a:lnTo>
                  <a:pt x="1054" y="13395"/>
                </a:lnTo>
                <a:lnTo>
                  <a:pt x="1854" y="14894"/>
                </a:lnTo>
                <a:lnTo>
                  <a:pt x="2864" y="16309"/>
                </a:lnTo>
                <a:lnTo>
                  <a:pt x="4076" y="17625"/>
                </a:lnTo>
                <a:lnTo>
                  <a:pt x="5484" y="18827"/>
                </a:lnTo>
                <a:lnTo>
                  <a:pt x="7079" y="19901"/>
                </a:lnTo>
                <a:lnTo>
                  <a:pt x="8854" y="20830"/>
                </a:lnTo>
                <a:lnTo>
                  <a:pt x="10800" y="21600"/>
                </a:lnTo>
                <a:lnTo>
                  <a:pt x="12746" y="20830"/>
                </a:lnTo>
                <a:lnTo>
                  <a:pt x="14521" y="19901"/>
                </a:lnTo>
                <a:lnTo>
                  <a:pt x="16116" y="18827"/>
                </a:lnTo>
                <a:lnTo>
                  <a:pt x="17524" y="17625"/>
                </a:lnTo>
                <a:lnTo>
                  <a:pt x="18736" y="16309"/>
                </a:lnTo>
                <a:lnTo>
                  <a:pt x="19746" y="14894"/>
                </a:lnTo>
                <a:lnTo>
                  <a:pt x="20546" y="13395"/>
                </a:lnTo>
                <a:lnTo>
                  <a:pt x="21126" y="11828"/>
                </a:lnTo>
                <a:lnTo>
                  <a:pt x="21480" y="10208"/>
                </a:lnTo>
                <a:lnTo>
                  <a:pt x="21600" y="8550"/>
                </a:lnTo>
                <a:lnTo>
                  <a:pt x="21600" y="2210"/>
                </a:lnTo>
                <a:lnTo>
                  <a:pt x="19877" y="1434"/>
                </a:lnTo>
                <a:lnTo>
                  <a:pt x="17816" y="818"/>
                </a:lnTo>
                <a:lnTo>
                  <a:pt x="15537" y="369"/>
                </a:lnTo>
                <a:lnTo>
                  <a:pt x="13158" y="93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122" name="bg object 21"/>
          <p:cNvGrpSpPr/>
          <p:nvPr/>
        </p:nvGrpSpPr>
        <p:grpSpPr>
          <a:xfrm>
            <a:off x="7752588" y="6236210"/>
            <a:ext cx="509019" cy="597412"/>
            <a:chOff x="0" y="0"/>
            <a:chExt cx="509017" cy="597411"/>
          </a:xfrm>
        </p:grpSpPr>
        <p:sp>
          <p:nvSpPr>
            <p:cNvPr id="120" name="Shape"/>
            <p:cNvSpPr/>
            <p:nvPr/>
          </p:nvSpPr>
          <p:spPr>
            <a:xfrm>
              <a:off x="0" y="-1"/>
              <a:ext cx="373952" cy="597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01" y="0"/>
                  </a:moveTo>
                  <a:lnTo>
                    <a:pt x="10716" y="146"/>
                  </a:lnTo>
                  <a:lnTo>
                    <a:pt x="6782" y="565"/>
                  </a:lnTo>
                  <a:lnTo>
                    <a:pt x="3068" y="1278"/>
                  </a:lnTo>
                  <a:lnTo>
                    <a:pt x="155" y="2200"/>
                  </a:lnTo>
                  <a:lnTo>
                    <a:pt x="0" y="2267"/>
                  </a:lnTo>
                  <a:lnTo>
                    <a:pt x="0" y="8588"/>
                  </a:lnTo>
                  <a:lnTo>
                    <a:pt x="160" y="10230"/>
                  </a:lnTo>
                  <a:lnTo>
                    <a:pt x="634" y="11837"/>
                  </a:lnTo>
                  <a:lnTo>
                    <a:pt x="1415" y="13394"/>
                  </a:lnTo>
                  <a:lnTo>
                    <a:pt x="2495" y="14888"/>
                  </a:lnTo>
                  <a:lnTo>
                    <a:pt x="3867" y="16306"/>
                  </a:lnTo>
                  <a:lnTo>
                    <a:pt x="5549" y="17646"/>
                  </a:lnTo>
                  <a:lnTo>
                    <a:pt x="7479" y="18852"/>
                  </a:lnTo>
                  <a:lnTo>
                    <a:pt x="9640" y="19914"/>
                  </a:lnTo>
                  <a:lnTo>
                    <a:pt x="12011" y="20821"/>
                  </a:lnTo>
                  <a:lnTo>
                    <a:pt x="14701" y="21600"/>
                  </a:lnTo>
                  <a:lnTo>
                    <a:pt x="16339" y="21126"/>
                  </a:lnTo>
                  <a:lnTo>
                    <a:pt x="14701" y="21126"/>
                  </a:lnTo>
                  <a:lnTo>
                    <a:pt x="11979" y="20309"/>
                  </a:lnTo>
                  <a:lnTo>
                    <a:pt x="9501" y="19307"/>
                  </a:lnTo>
                  <a:lnTo>
                    <a:pt x="7288" y="18136"/>
                  </a:lnTo>
                  <a:lnTo>
                    <a:pt x="5359" y="16815"/>
                  </a:lnTo>
                  <a:lnTo>
                    <a:pt x="3736" y="15361"/>
                  </a:lnTo>
                  <a:lnTo>
                    <a:pt x="2438" y="13794"/>
                  </a:lnTo>
                  <a:lnTo>
                    <a:pt x="1486" y="12130"/>
                  </a:lnTo>
                  <a:lnTo>
                    <a:pt x="900" y="10389"/>
                  </a:lnTo>
                  <a:lnTo>
                    <a:pt x="700" y="8588"/>
                  </a:lnTo>
                  <a:lnTo>
                    <a:pt x="700" y="2504"/>
                  </a:lnTo>
                  <a:lnTo>
                    <a:pt x="2836" y="1813"/>
                  </a:lnTo>
                  <a:lnTo>
                    <a:pt x="5436" y="1241"/>
                  </a:lnTo>
                  <a:lnTo>
                    <a:pt x="8369" y="808"/>
                  </a:lnTo>
                  <a:lnTo>
                    <a:pt x="11501" y="533"/>
                  </a:lnTo>
                  <a:lnTo>
                    <a:pt x="14701" y="438"/>
                  </a:lnTo>
                  <a:lnTo>
                    <a:pt x="21600" y="438"/>
                  </a:lnTo>
                  <a:lnTo>
                    <a:pt x="20684" y="323"/>
                  </a:lnTo>
                  <a:lnTo>
                    <a:pt x="18686" y="146"/>
                  </a:lnTo>
                  <a:lnTo>
                    <a:pt x="16674" y="37"/>
                  </a:lnTo>
                  <a:lnTo>
                    <a:pt x="14701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1" name="Shape"/>
            <p:cNvSpPr/>
            <p:nvPr/>
          </p:nvSpPr>
          <p:spPr>
            <a:xfrm>
              <a:off x="254507" y="12103"/>
              <a:ext cx="254511" cy="5721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137" y="0"/>
                  </a:moveTo>
                  <a:lnTo>
                    <a:pt x="0" y="0"/>
                  </a:lnTo>
                  <a:lnTo>
                    <a:pt x="4701" y="100"/>
                  </a:lnTo>
                  <a:lnTo>
                    <a:pt x="9303" y="387"/>
                  </a:lnTo>
                  <a:lnTo>
                    <a:pt x="13612" y="839"/>
                  </a:lnTo>
                  <a:lnTo>
                    <a:pt x="17433" y="1436"/>
                  </a:lnTo>
                  <a:lnTo>
                    <a:pt x="20572" y="2157"/>
                  </a:lnTo>
                  <a:lnTo>
                    <a:pt x="20572" y="8509"/>
                  </a:lnTo>
                  <a:lnTo>
                    <a:pt x="20278" y="10390"/>
                  </a:lnTo>
                  <a:lnTo>
                    <a:pt x="19417" y="12208"/>
                  </a:lnTo>
                  <a:lnTo>
                    <a:pt x="18017" y="13945"/>
                  </a:lnTo>
                  <a:lnTo>
                    <a:pt x="16110" y="15582"/>
                  </a:lnTo>
                  <a:lnTo>
                    <a:pt x="13725" y="17099"/>
                  </a:lnTo>
                  <a:lnTo>
                    <a:pt x="10892" y="18478"/>
                  </a:lnTo>
                  <a:lnTo>
                    <a:pt x="7640" y="19701"/>
                  </a:lnTo>
                  <a:lnTo>
                    <a:pt x="3999" y="20748"/>
                  </a:lnTo>
                  <a:lnTo>
                    <a:pt x="0" y="21600"/>
                  </a:lnTo>
                  <a:lnTo>
                    <a:pt x="2406" y="21600"/>
                  </a:lnTo>
                  <a:lnTo>
                    <a:pt x="7436" y="20335"/>
                  </a:lnTo>
                  <a:lnTo>
                    <a:pt x="10610" y="19227"/>
                  </a:lnTo>
                  <a:lnTo>
                    <a:pt x="13447" y="17967"/>
                  </a:lnTo>
                  <a:lnTo>
                    <a:pt x="15918" y="16568"/>
                  </a:lnTo>
                  <a:lnTo>
                    <a:pt x="17934" y="15088"/>
                  </a:lnTo>
                  <a:lnTo>
                    <a:pt x="19521" y="13528"/>
                  </a:lnTo>
                  <a:lnTo>
                    <a:pt x="20669" y="11901"/>
                  </a:lnTo>
                  <a:lnTo>
                    <a:pt x="21365" y="10224"/>
                  </a:lnTo>
                  <a:lnTo>
                    <a:pt x="21600" y="8509"/>
                  </a:lnTo>
                  <a:lnTo>
                    <a:pt x="21600" y="1910"/>
                  </a:lnTo>
                  <a:lnTo>
                    <a:pt x="17092" y="877"/>
                  </a:lnTo>
                  <a:lnTo>
                    <a:pt x="11635" y="133"/>
                  </a:lnTo>
                  <a:lnTo>
                    <a:pt x="10137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23" name="bg object 22"/>
          <p:cNvSpPr/>
          <p:nvPr/>
        </p:nvSpPr>
        <p:spPr>
          <a:xfrm>
            <a:off x="8007094" y="6320637"/>
            <a:ext cx="222506" cy="4809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4908" y="7742"/>
                </a:lnTo>
                <a:lnTo>
                  <a:pt x="8841" y="10017"/>
                </a:lnTo>
                <a:lnTo>
                  <a:pt x="0" y="14694"/>
                </a:lnTo>
                <a:lnTo>
                  <a:pt x="0" y="21600"/>
                </a:lnTo>
                <a:lnTo>
                  <a:pt x="3052" y="20886"/>
                </a:lnTo>
                <a:lnTo>
                  <a:pt x="6266" y="19957"/>
                </a:lnTo>
                <a:lnTo>
                  <a:pt x="9501" y="18806"/>
                </a:lnTo>
                <a:lnTo>
                  <a:pt x="12619" y="17421"/>
                </a:lnTo>
                <a:lnTo>
                  <a:pt x="15482" y="15796"/>
                </a:lnTo>
                <a:lnTo>
                  <a:pt x="17950" y="13921"/>
                </a:lnTo>
                <a:lnTo>
                  <a:pt x="19885" y="11786"/>
                </a:lnTo>
                <a:lnTo>
                  <a:pt x="21148" y="9383"/>
                </a:lnTo>
                <a:lnTo>
                  <a:pt x="21600" y="6703"/>
                </a:lnTo>
                <a:lnTo>
                  <a:pt x="21600" y="0"/>
                </a:lnTo>
                <a:close/>
              </a:path>
            </a:pathLst>
          </a:custGeom>
          <a:solidFill>
            <a:srgbClr val="0055A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24" name="bg object 23"/>
          <p:cNvSpPr/>
          <p:nvPr/>
        </p:nvSpPr>
        <p:spPr>
          <a:xfrm>
            <a:off x="7783068" y="6320637"/>
            <a:ext cx="224030" cy="4809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6703"/>
                </a:lnTo>
                <a:lnTo>
                  <a:pt x="452" y="9383"/>
                </a:lnTo>
                <a:lnTo>
                  <a:pt x="1715" y="11786"/>
                </a:lnTo>
                <a:lnTo>
                  <a:pt x="3650" y="13921"/>
                </a:lnTo>
                <a:lnTo>
                  <a:pt x="6118" y="15796"/>
                </a:lnTo>
                <a:lnTo>
                  <a:pt x="8981" y="17421"/>
                </a:lnTo>
                <a:lnTo>
                  <a:pt x="12100" y="18806"/>
                </a:lnTo>
                <a:lnTo>
                  <a:pt x="15335" y="19957"/>
                </a:lnTo>
                <a:lnTo>
                  <a:pt x="18548" y="20886"/>
                </a:lnTo>
                <a:lnTo>
                  <a:pt x="21600" y="21600"/>
                </a:lnTo>
                <a:lnTo>
                  <a:pt x="21600" y="14694"/>
                </a:lnTo>
                <a:lnTo>
                  <a:pt x="12758" y="10017"/>
                </a:lnTo>
                <a:lnTo>
                  <a:pt x="16692" y="774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125" name="bg object 24" descr="bg object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752" y="6234683"/>
            <a:ext cx="633985" cy="5973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bg object 25" descr="bg object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494" y="6467854"/>
            <a:ext cx="617221" cy="263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bg object 26" descr="bg object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835" y="6483093"/>
            <a:ext cx="506409" cy="156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bg object 27" descr="bg object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288" y="6467854"/>
            <a:ext cx="617221" cy="263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bg object 28" descr="bg object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5628" y="6483093"/>
            <a:ext cx="506409" cy="156961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577338"/>
            <a:ext cx="3977641" cy="4526283"/>
          </a:xfrm>
          <a:prstGeom prst="rect">
            <a:avLst/>
          </a:prstGeom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1740310" y="102467"/>
            <a:ext cx="6866398" cy="341634"/>
          </a:xfrm>
          <a:prstGeom prst="rect">
            <a:avLst/>
          </a:prstGeom>
        </p:spPr>
        <p:txBody>
          <a:bodyPr anchor="t"/>
          <a:lstStyle>
            <a:lvl1pPr>
              <a:defRPr sz="1800"/>
            </a:lvl1pPr>
          </a:lstStyle>
          <a:p>
            <a:r>
              <a:t>Title Text</a:t>
            </a:r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0" y="0"/>
            <a:ext cx="127000" cy="127000"/>
          </a:xfrm>
          <a:prstGeom prst="rect">
            <a:avLst/>
          </a:prstGeom>
        </p:spPr>
        <p:txBody>
          <a:bodyPr anchor="t"/>
          <a:lstStyle>
            <a:lvl1pPr algn="l" defTabSz="914400"/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368005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sp>
        <p:nvSpPr>
          <p:cNvPr id="4" name="Slide Number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</a:t>
            </a:fld>
            <a:endParaRPr lang="en-US"/>
          </a:p>
        </p:txBody>
      </p:sp>
      <p:sp>
        <p:nvSpPr>
          <p:cNvPr id="5" name="Before Box"/>
          <p:cNvSpPr txBox="1"/>
          <p:nvPr/>
        </p:nvSpPr>
        <p:spPr>
          <a:xfrm>
            <a:off x="317500" y="811530"/>
            <a:ext cx="3965060" cy="4088470"/>
          </a:xfrm>
          <a:prstGeom prst="rect">
            <a:avLst/>
          </a:prstGeom>
          <a:solidFill>
            <a:srgbClr val="221F20"/>
          </a:solidFill>
        </p:spPr>
        <p:txBody>
          <a:bodyPr lIns="180000" tIns="180000" rIns="180000" bIns="180000"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1600" b="1" dirty="0">
                <a:solidFill>
                  <a:srgbClr val="FFCC01"/>
                </a:solidFill>
                <a:latin typeface="Arial Black"/>
              </a:rPr>
              <a:t>BEFORE</a:t>
            </a:r>
          </a:p>
          <a:p>
            <a:pPr algn="l">
              <a:spcBef>
                <a:spcPts val="0"/>
              </a:spcBef>
            </a:pPr>
            <a:endParaRPr lang="en-US" sz="1600" b="1" dirty="0">
              <a:solidFill>
                <a:srgbClr val="FFCC01"/>
              </a:solidFill>
              <a:latin typeface="Arial Black"/>
            </a:endParaRPr>
          </a:p>
          <a:p>
            <a:pPr marL="285750" indent="-285750">
              <a:lnSpc>
                <a:spcPct val="200000"/>
              </a:lnSpc>
              <a:buFont typeface="System Font Regular"/>
              <a:buChar char="X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Hard to find programs and services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System Font Regular"/>
              <a:buChar char="X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Outdated, inconsistent information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System Font Regular"/>
              <a:buChar char="X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clear next step for Soldiers and Families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System Font Regular"/>
              <a:buChar char="X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Looked different at every installation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System Font Regular"/>
              <a:buChar char="X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Missing hours, contact, and location info</a:t>
            </a:r>
          </a:p>
          <a:p>
            <a:pPr algn="l">
              <a:lnSpc>
                <a:spcPct val="200000"/>
              </a:lnSpc>
              <a:spcBef>
                <a:spcPts val="0"/>
              </a:spcBef>
            </a:pPr>
            <a:r>
              <a:rPr lang="en-US" sz="1300" b="0" dirty="0">
                <a:solidFill>
                  <a:srgbClr val="BFB8A6"/>
                </a:solidFill>
                <a:latin typeface="Arial"/>
              </a:rPr>
              <a:t>  </a:t>
            </a:r>
            <a:endParaRPr lang="en-US" sz="1300" b="0" dirty="0">
              <a:solidFill>
                <a:srgbClr val="BFB8A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Arrow"/>
          <p:cNvSpPr txBox="1"/>
          <p:nvPr/>
        </p:nvSpPr>
        <p:spPr>
          <a:xfrm>
            <a:off x="4211440" y="2399950"/>
            <a:ext cx="650000" cy="7000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CC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</a:p>
        </p:txBody>
      </p:sp>
      <p:sp>
        <p:nvSpPr>
          <p:cNvPr id="7" name="After Box"/>
          <p:cNvSpPr txBox="1"/>
          <p:nvPr/>
        </p:nvSpPr>
        <p:spPr>
          <a:xfrm>
            <a:off x="4932562" y="822960"/>
            <a:ext cx="3965060" cy="4088470"/>
          </a:xfrm>
          <a:prstGeom prst="rect">
            <a:avLst/>
          </a:prstGeom>
          <a:solidFill>
            <a:srgbClr val="221F20"/>
          </a:solidFill>
          <a:ln w="38100">
            <a:solidFill>
              <a:srgbClr val="FFCC01"/>
            </a:solidFill>
          </a:ln>
        </p:spPr>
        <p:txBody>
          <a:bodyPr lIns="180000" tIns="180000" rIns="180000" bIns="180000">
            <a:normAutofit fontScale="92500"/>
          </a:bodyPr>
          <a:lstStyle/>
          <a:p>
            <a:pPr algn="l">
              <a:spcBef>
                <a:spcPts val="0"/>
              </a:spcBef>
            </a:pPr>
            <a:r>
              <a:rPr lang="en-US" sz="1600" b="1" dirty="0">
                <a:solidFill>
                  <a:srgbClr val="FFCC01"/>
                </a:solidFill>
                <a:latin typeface="Arial Black"/>
              </a:rPr>
              <a:t>AFTER</a:t>
            </a:r>
          </a:p>
          <a:p>
            <a:pPr>
              <a:spcBef>
                <a:spcPts val="300"/>
              </a:spcBef>
            </a:pPr>
            <a:endParaRPr lang="en-US" dirty="0"/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ü"/>
            </a:pP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programs fully updated and live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ü"/>
            </a:pP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Soldiers and Families find what they need fast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ü"/>
            </a:pP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Current, accurate information on every page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ü"/>
            </a:pP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professional look at every installation</a:t>
            </a:r>
          </a:p>
          <a:p>
            <a:pPr marL="285750" indent="-285750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ü"/>
            </a:pP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Hours, contact, and location on every page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74DD569E-0A8B-F45F-0320-CB192422A1EC}"/>
              </a:ext>
            </a:extLst>
          </p:cNvPr>
          <p:cNvSpPr txBox="1">
            <a:spLocks/>
          </p:cNvSpPr>
          <p:nvPr/>
        </p:nvSpPr>
        <p:spPr>
          <a:xfrm>
            <a:off x="0" y="104384"/>
            <a:ext cx="9144000" cy="604781"/>
          </a:xfrm>
          <a:prstGeom prst="rect">
            <a:avLst/>
          </a:prstGeom>
          <a:ln w="3175">
            <a:noFill/>
          </a:ln>
        </p:spPr>
        <p:txBody>
          <a:bodyPr vert="horz" wrap="square" lIns="182880" tIns="45720" rIns="91440" bIns="45720" rtlCol="0" anchor="t" anchorCtr="0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WEB 3.0 BY THE NUMBERS</a:t>
            </a:r>
          </a:p>
          <a:p>
            <a:pPr algn="ctr"/>
            <a:r>
              <a:rPr lang="en-US" sz="1300" b="0" dirty="0">
                <a:latin typeface="Calibri" panose="020F0502020204030204" pitchFamily="34" charset="0"/>
                <a:cs typeface="Calibri" panose="020F0502020204030204" pitchFamily="34" charset="0"/>
              </a:rPr>
              <a:t>20 PROGRAMS  |  UNITS A &amp; B COMBINED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0" y="80000"/>
            <a:ext cx="9144000" cy="604781"/>
          </a:xfrm>
        </p:spPr>
        <p:txBody>
          <a:bodyPr/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WEB 3.0 BY THE NUMBERS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300" b="0" dirty="0">
                <a:latin typeface="Calibri" panose="020F0502020204030204" pitchFamily="34" charset="0"/>
                <a:cs typeface="Calibri" panose="020F0502020204030204" pitchFamily="34" charset="0"/>
              </a:rPr>
              <a:t>20 PROGRAMS  |  UNITS A &amp; B COMBINED</a:t>
            </a:r>
          </a:p>
        </p:txBody>
      </p:sp>
      <p:sp>
        <p:nvSpPr>
          <p:cNvPr id="3" name="Footer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sp>
        <p:nvSpPr>
          <p:cNvPr id="4" name="Slide Number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86CB4B4D-7CA3-9044-876B-883B54F8677E}" type="slidenum">
              <a:rPr lang="en-US" smtClean="0"/>
              <a:t>2</a:t>
            </a:fld>
            <a:endParaRPr lang="en-US"/>
          </a:p>
        </p:txBody>
      </p:sp>
      <p:sp>
        <p:nvSpPr>
          <p:cNvPr id="10" name="C1"/>
          <p:cNvSpPr txBox="1"/>
          <p:nvPr/>
        </p:nvSpPr>
        <p:spPr>
          <a:xfrm>
            <a:off x="221365" y="1691640"/>
            <a:ext cx="2576270" cy="1608410"/>
          </a:xfrm>
          <a:prstGeom prst="rect">
            <a:avLst/>
          </a:prstGeom>
          <a:solidFill>
            <a:srgbClr val="221F20"/>
          </a:solidFill>
          <a:ln w="19050">
            <a:solidFill>
              <a:srgbClr val="FFCC01"/>
            </a:solidFill>
          </a:ln>
        </p:spPr>
        <p:txBody>
          <a:bodyPr lIns="160000" tIns="140000" rIns="160000" bIns="140000">
            <a:normAutofit fontScale="92500"/>
          </a:bodyPr>
          <a:lstStyle/>
          <a:p>
            <a:pPr algn="ctr"/>
            <a:r>
              <a:rPr lang="en-US" sz="5200" b="1" dirty="0">
                <a:solidFill>
                  <a:srgbClr val="FFCC01"/>
                </a:solidFill>
                <a:latin typeface="Arial Black"/>
              </a:rPr>
              <a:t>490K+</a:t>
            </a:r>
          </a:p>
          <a:p>
            <a:pPr algn="ctr">
              <a:spcBef>
                <a:spcPts val="100"/>
              </a:spcBef>
            </a:pPr>
            <a:r>
              <a:rPr lang="en-US"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Users</a:t>
            </a:r>
          </a:p>
          <a:p>
            <a:pPr algn="ctr">
              <a:spcBef>
                <a:spcPts val="60"/>
              </a:spcBef>
            </a:pPr>
            <a:r>
              <a:rPr lang="en-US"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Across all 20 programs</a:t>
            </a:r>
          </a:p>
        </p:txBody>
      </p:sp>
      <p:sp>
        <p:nvSpPr>
          <p:cNvPr id="11" name="C2"/>
          <p:cNvSpPr txBox="1"/>
          <p:nvPr/>
        </p:nvSpPr>
        <p:spPr>
          <a:xfrm>
            <a:off x="3283865" y="1691640"/>
            <a:ext cx="2576270" cy="1608410"/>
          </a:xfrm>
          <a:prstGeom prst="rect">
            <a:avLst/>
          </a:prstGeom>
          <a:solidFill>
            <a:srgbClr val="221F20"/>
          </a:solidFill>
          <a:ln w="19050">
            <a:solidFill>
              <a:srgbClr val="FFCC01"/>
            </a:solidFill>
          </a:ln>
        </p:spPr>
        <p:txBody>
          <a:bodyPr lIns="160000" tIns="140000" rIns="160000" bIns="140000">
            <a:normAutofit/>
          </a:bodyPr>
          <a:lstStyle/>
          <a:p>
            <a:pPr algn="ctr"/>
            <a:r>
              <a:rPr lang="en-US" sz="5200" b="1" dirty="0">
                <a:solidFill>
                  <a:srgbClr val="FFCC01"/>
                </a:solidFill>
                <a:latin typeface="Arial Black"/>
              </a:rPr>
              <a:t>22%</a:t>
            </a:r>
          </a:p>
          <a:p>
            <a:pPr algn="ctr">
              <a:spcBef>
                <a:spcPts val="10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Avg User Growth</a:t>
            </a:r>
          </a:p>
          <a:p>
            <a:pPr algn="ctr">
              <a:spcBef>
                <a:spcPts val="8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 A year over year</a:t>
            </a:r>
          </a:p>
        </p:txBody>
      </p:sp>
      <p:sp>
        <p:nvSpPr>
          <p:cNvPr id="12" name="C3"/>
          <p:cNvSpPr txBox="1"/>
          <p:nvPr/>
        </p:nvSpPr>
        <p:spPr>
          <a:xfrm>
            <a:off x="6345865" y="1691640"/>
            <a:ext cx="2576270" cy="1608410"/>
          </a:xfrm>
          <a:prstGeom prst="rect">
            <a:avLst/>
          </a:prstGeom>
          <a:solidFill>
            <a:srgbClr val="221F20"/>
          </a:solidFill>
          <a:ln w="19050">
            <a:solidFill>
              <a:srgbClr val="FFCC01"/>
            </a:solidFill>
          </a:ln>
        </p:spPr>
        <p:txBody>
          <a:bodyPr lIns="160000" tIns="140000" rIns="160000" bIns="140000">
            <a:normAutofit/>
          </a:bodyPr>
          <a:lstStyle/>
          <a:p>
            <a:pPr algn="ctr"/>
            <a:r>
              <a:rPr lang="en-US" sz="5200" b="1" dirty="0">
                <a:solidFill>
                  <a:srgbClr val="FFCC01"/>
                </a:solidFill>
                <a:latin typeface="Arial Black"/>
              </a:rPr>
              <a:t>54%</a:t>
            </a:r>
            <a:endParaRPr lang="en-US" sz="6600" b="1" dirty="0">
              <a:solidFill>
                <a:srgbClr val="1C2B4A"/>
              </a:solidFill>
              <a:latin typeface="Cambria"/>
            </a:endParaRPr>
          </a:p>
          <a:p>
            <a:pPr algn="ctr">
              <a:spcBef>
                <a:spcPts val="10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Avg User Growth</a:t>
            </a:r>
          </a:p>
          <a:p>
            <a:pPr algn="ctr">
              <a:spcBef>
                <a:spcPts val="8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 B year over year</a:t>
            </a:r>
          </a:p>
        </p:txBody>
      </p:sp>
      <p:sp>
        <p:nvSpPr>
          <p:cNvPr id="13" name="C4"/>
          <p:cNvSpPr txBox="1"/>
          <p:nvPr/>
        </p:nvSpPr>
        <p:spPr>
          <a:xfrm>
            <a:off x="221365" y="3671640"/>
            <a:ext cx="2576270" cy="1608410"/>
          </a:xfrm>
          <a:prstGeom prst="rect">
            <a:avLst/>
          </a:prstGeom>
          <a:solidFill>
            <a:srgbClr val="221F20"/>
          </a:solidFill>
          <a:ln w="19050">
            <a:solidFill>
              <a:srgbClr val="FFCC01"/>
            </a:solidFill>
          </a:ln>
        </p:spPr>
        <p:txBody>
          <a:bodyPr lIns="160000" tIns="140000" rIns="160000" bIns="140000">
            <a:normAutofit/>
          </a:bodyPr>
          <a:lstStyle/>
          <a:p>
            <a:pPr algn="ctr"/>
            <a:r>
              <a:rPr lang="en-US" sz="5200" b="1" dirty="0">
                <a:solidFill>
                  <a:srgbClr val="FFCC01"/>
                </a:solidFill>
                <a:latin typeface="Arial Black"/>
              </a:rPr>
              <a:t>1.2M+</a:t>
            </a:r>
          </a:p>
          <a:p>
            <a:pPr algn="ctr">
              <a:spcBef>
                <a:spcPts val="10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Views</a:t>
            </a:r>
          </a:p>
          <a:p>
            <a:pPr algn="ctr">
              <a:spcBef>
                <a:spcPts val="8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Units A &amp; B combined</a:t>
            </a:r>
          </a:p>
        </p:txBody>
      </p:sp>
      <p:sp>
        <p:nvSpPr>
          <p:cNvPr id="14" name="C5"/>
          <p:cNvSpPr txBox="1"/>
          <p:nvPr/>
        </p:nvSpPr>
        <p:spPr>
          <a:xfrm>
            <a:off x="3283615" y="3671640"/>
            <a:ext cx="2576270" cy="1608410"/>
          </a:xfrm>
          <a:prstGeom prst="rect">
            <a:avLst/>
          </a:prstGeom>
          <a:solidFill>
            <a:srgbClr val="221F20"/>
          </a:solidFill>
          <a:ln w="19050">
            <a:solidFill>
              <a:srgbClr val="FFCC01"/>
            </a:solidFill>
          </a:ln>
        </p:spPr>
        <p:txBody>
          <a:bodyPr lIns="160000" tIns="140000" rIns="160000" bIns="140000">
            <a:normAutofit/>
          </a:bodyPr>
          <a:lstStyle/>
          <a:p>
            <a:pPr algn="ctr"/>
            <a:r>
              <a:rPr lang="en-US" sz="4400" b="1" dirty="0">
                <a:solidFill>
                  <a:srgbClr val="FFCC01"/>
                </a:solidFill>
                <a:latin typeface="Arial Black"/>
              </a:rPr>
              <a:t>275%</a:t>
            </a:r>
          </a:p>
          <a:p>
            <a:pPr algn="ctr">
              <a:spcBef>
                <a:spcPts val="10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Aquatics Centers</a:t>
            </a:r>
          </a:p>
          <a:p>
            <a:pPr algn="ctr">
              <a:spcBef>
                <a:spcPts val="8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Growth year over year</a:t>
            </a:r>
          </a:p>
        </p:txBody>
      </p:sp>
      <p:sp>
        <p:nvSpPr>
          <p:cNvPr id="15" name="C6"/>
          <p:cNvSpPr txBox="1"/>
          <p:nvPr/>
        </p:nvSpPr>
        <p:spPr>
          <a:xfrm>
            <a:off x="6345865" y="3671640"/>
            <a:ext cx="2576270" cy="1608410"/>
          </a:xfrm>
          <a:prstGeom prst="rect">
            <a:avLst/>
          </a:prstGeom>
          <a:solidFill>
            <a:srgbClr val="221F20"/>
          </a:solidFill>
          <a:ln w="19050">
            <a:solidFill>
              <a:srgbClr val="FFCC01"/>
            </a:solidFill>
          </a:ln>
        </p:spPr>
        <p:txBody>
          <a:bodyPr lIns="160000" tIns="140000" rIns="160000" bIns="140000">
            <a:normAutofit/>
          </a:bodyPr>
          <a:lstStyle/>
          <a:p>
            <a:pPr algn="ctr"/>
            <a:r>
              <a:rPr lang="en-US" sz="5200" b="1" dirty="0">
                <a:solidFill>
                  <a:srgbClr val="FFCC01"/>
                </a:solidFill>
                <a:latin typeface="Arial Black"/>
              </a:rPr>
              <a:t>69%</a:t>
            </a:r>
          </a:p>
          <a:p>
            <a:pPr algn="ctr">
              <a:spcBef>
                <a:spcPts val="10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first-time visitors</a:t>
            </a:r>
          </a:p>
          <a:p>
            <a:pPr algn="ctr">
              <a:spcBef>
                <a:spcPts val="60"/>
              </a:spcBef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Employment Readiness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365F11-27B1-AD9D-62F6-EC360E6E00C2}"/>
              </a:ext>
            </a:extLst>
          </p:cNvPr>
          <p:cNvSpPr txBox="1"/>
          <p:nvPr/>
        </p:nvSpPr>
        <p:spPr>
          <a:xfrm>
            <a:off x="221365" y="5856022"/>
            <a:ext cx="91440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DATA SOURCE: GOOGLE ANALYTICS</a:t>
            </a:r>
          </a:p>
          <a:p>
            <a:r>
              <a:rPr lang="en-US" sz="105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COMPARED YEAR OVER YEAR</a:t>
            </a:r>
          </a:p>
          <a:p>
            <a:r>
              <a:rPr lang="en-US" sz="105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FY26 | UNIT A: 1 MAR – 31 MAY | UNIT B: 11 JUN – 6 JUL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1"/>
          <p:cNvSpPr txBox="1"/>
          <p:nvPr/>
        </p:nvSpPr>
        <p:spPr>
          <a:xfrm>
            <a:off x="19734" y="98864"/>
            <a:ext cx="879279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000" b="1"/>
            </a:lvl1pPr>
          </a:lstStyle>
          <a:p>
            <a:pPr algn="r"/>
            <a:r>
              <a:rPr sz="2000" dirty="0">
                <a:latin typeface="Calibri" panose="020F0502020204030204" pitchFamily="34" charset="0"/>
                <a:cs typeface="Calibri" panose="020F0502020204030204" pitchFamily="34" charset="0"/>
              </a:rPr>
              <a:t>Army Answers: Real Help for the Army Community</a:t>
            </a:r>
          </a:p>
        </p:txBody>
      </p:sp>
      <p:sp>
        <p:nvSpPr>
          <p:cNvPr id="163" name="TextBox 2"/>
          <p:cNvSpPr txBox="1"/>
          <p:nvPr/>
        </p:nvSpPr>
        <p:spPr>
          <a:xfrm>
            <a:off x="-1088975" y="482819"/>
            <a:ext cx="990150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defRPr sz="1200" i="1">
                <a:solidFill>
                  <a:srgbClr val="595959"/>
                </a:solidFill>
              </a:defRPr>
            </a:pP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Actual exchanges - real people, real needs, pointed in the right direction.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defRPr sz="1200" i="1">
                <a:solidFill>
                  <a:srgbClr val="595959"/>
                </a:solidFill>
              </a:defRPr>
            </a:pPr>
            <a:r>
              <a:rPr lang="en-US" u="sng" dirty="0" err="1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Answers.ArmyMWR.com</a:t>
            </a:r>
            <a:endParaRPr u="sng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4" name="Rounded Rectangle 3"/>
          <p:cNvSpPr/>
          <p:nvPr/>
        </p:nvSpPr>
        <p:spPr>
          <a:xfrm>
            <a:off x="411479" y="2266425"/>
            <a:ext cx="8401052" cy="1162575"/>
          </a:xfrm>
          <a:prstGeom prst="roundRect">
            <a:avLst>
              <a:gd name="adj" fmla="val 7029"/>
            </a:avLst>
          </a:prstGeom>
          <a:solidFill>
            <a:schemeClr val="accent3">
              <a:lumOff val="30981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67" name="Oval 4"/>
          <p:cNvGrpSpPr/>
          <p:nvPr/>
        </p:nvGrpSpPr>
        <p:grpSpPr>
          <a:xfrm>
            <a:off x="557782" y="2677902"/>
            <a:ext cx="365763" cy="365763"/>
            <a:chOff x="-1" y="-1"/>
            <a:chExt cx="365762" cy="365762"/>
          </a:xfrm>
        </p:grpSpPr>
        <p:sp>
          <p:nvSpPr>
            <p:cNvPr id="165" name="Circle"/>
            <p:cNvSpPr/>
            <p:nvPr/>
          </p:nvSpPr>
          <p:spPr>
            <a:xfrm>
              <a:off x="-1" y="-1"/>
              <a:ext cx="365762" cy="365762"/>
            </a:xfrm>
            <a:prstGeom prst="ellipse">
              <a:avLst/>
            </a:prstGeom>
            <a:solidFill>
              <a:srgbClr val="F2B2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6" name="1"/>
            <p:cNvSpPr txBox="1"/>
            <p:nvPr/>
          </p:nvSpPr>
          <p:spPr>
            <a:xfrm>
              <a:off x="124370" y="44381"/>
              <a:ext cx="117019" cy="276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68" name="TextBox 5"/>
          <p:cNvSpPr txBox="1"/>
          <p:nvPr/>
        </p:nvSpPr>
        <p:spPr>
          <a:xfrm>
            <a:off x="1069847" y="2376153"/>
            <a:ext cx="269748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 b="1" spc="120">
                <a:solidFill>
                  <a:srgbClr val="6B6B6B"/>
                </a:solidFill>
              </a:defRPr>
            </a:lvl1pPr>
          </a:lstStyle>
          <a:p>
            <a:r>
              <a:t>THE NEED</a:t>
            </a:r>
          </a:p>
        </p:txBody>
      </p:sp>
      <p:sp>
        <p:nvSpPr>
          <p:cNvPr id="169" name="TextBox 6"/>
          <p:cNvSpPr txBox="1"/>
          <p:nvPr/>
        </p:nvSpPr>
        <p:spPr>
          <a:xfrm>
            <a:off x="1069847" y="2604753"/>
            <a:ext cx="2874859" cy="684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02000"/>
              </a:lnSpc>
              <a:defRPr sz="1100" i="1">
                <a:solidFill>
                  <a:srgbClr val="333333"/>
                </a:solidFill>
              </a:defRPr>
            </a:lvl1pPr>
          </a:lstStyle>
          <a:p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a future soldier going to basic at Benning […] I need to register my wife and son for EFMP beforehand […] my wife requires ERT (Enzyme replacement therapy) every other week.”</a:t>
            </a:r>
          </a:p>
        </p:txBody>
      </p:sp>
      <p:sp>
        <p:nvSpPr>
          <p:cNvPr id="170" name="TextBox 7"/>
          <p:cNvSpPr txBox="1"/>
          <p:nvPr/>
        </p:nvSpPr>
        <p:spPr>
          <a:xfrm>
            <a:off x="4069079" y="2376153"/>
            <a:ext cx="461772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 b="1" spc="120">
                <a:solidFill>
                  <a:srgbClr val="8A6300"/>
                </a:solidFill>
              </a:defRPr>
            </a:lvl1pPr>
          </a:lstStyle>
          <a:p>
            <a:r>
              <a:rPr dirty="0"/>
              <a:t>ANSWERED</a:t>
            </a:r>
          </a:p>
        </p:txBody>
      </p:sp>
      <p:sp>
        <p:nvSpPr>
          <p:cNvPr id="171" name="TextBox 8"/>
          <p:cNvSpPr txBox="1"/>
          <p:nvPr/>
        </p:nvSpPr>
        <p:spPr>
          <a:xfrm>
            <a:off x="4069079" y="2604753"/>
            <a:ext cx="4617722" cy="51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02000"/>
              </a:lnSpc>
              <a:defRPr sz="1100">
                <a:solidFill>
                  <a:srgbClr val="1A1A1A"/>
                </a:solidFill>
              </a:defRPr>
            </a:lvl1pPr>
          </a:lstStyle>
          <a:p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Yes, you should definitely coordinate that beforehand. […] I would call the Ft. Benning EFMP office directly so they can […] get everything dialed in ASAP […] (762) 408-2423 […] I would definitely call, since it's such a timely matter.</a:t>
            </a:r>
          </a:p>
        </p:txBody>
      </p:sp>
      <p:sp>
        <p:nvSpPr>
          <p:cNvPr id="172" name="Rounded Rectangle 9"/>
          <p:cNvSpPr/>
          <p:nvPr/>
        </p:nvSpPr>
        <p:spPr>
          <a:xfrm>
            <a:off x="411479" y="3645596"/>
            <a:ext cx="8401052" cy="1067244"/>
          </a:xfrm>
          <a:prstGeom prst="roundRect">
            <a:avLst>
              <a:gd name="adj" fmla="val 7657"/>
            </a:avLst>
          </a:prstGeom>
          <a:solidFill>
            <a:schemeClr val="accent3">
              <a:lumOff val="30981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75" name="Oval 10"/>
          <p:cNvGrpSpPr/>
          <p:nvPr/>
        </p:nvGrpSpPr>
        <p:grpSpPr>
          <a:xfrm>
            <a:off x="548638" y="4035960"/>
            <a:ext cx="365763" cy="365763"/>
            <a:chOff x="-1" y="-1"/>
            <a:chExt cx="365762" cy="365762"/>
          </a:xfrm>
        </p:grpSpPr>
        <p:sp>
          <p:nvSpPr>
            <p:cNvPr id="173" name="Circle"/>
            <p:cNvSpPr/>
            <p:nvPr/>
          </p:nvSpPr>
          <p:spPr>
            <a:xfrm>
              <a:off x="-1" y="-1"/>
              <a:ext cx="365762" cy="365762"/>
            </a:xfrm>
            <a:prstGeom prst="ellipse">
              <a:avLst/>
            </a:prstGeom>
            <a:solidFill>
              <a:srgbClr val="F2B2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4" name="2"/>
            <p:cNvSpPr txBox="1"/>
            <p:nvPr/>
          </p:nvSpPr>
          <p:spPr>
            <a:xfrm>
              <a:off x="124370" y="44381"/>
              <a:ext cx="117019" cy="276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76" name="TextBox 11"/>
          <p:cNvSpPr txBox="1"/>
          <p:nvPr/>
        </p:nvSpPr>
        <p:spPr>
          <a:xfrm>
            <a:off x="1069847" y="3755323"/>
            <a:ext cx="269748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 b="1" spc="120">
                <a:solidFill>
                  <a:srgbClr val="6B6B6B"/>
                </a:solidFill>
              </a:defRPr>
            </a:lvl1pPr>
          </a:lstStyle>
          <a:p>
            <a:r>
              <a:t>THE NEED</a:t>
            </a:r>
          </a:p>
        </p:txBody>
      </p:sp>
      <p:sp>
        <p:nvSpPr>
          <p:cNvPr id="177" name="TextBox 12"/>
          <p:cNvSpPr txBox="1"/>
          <p:nvPr/>
        </p:nvSpPr>
        <p:spPr>
          <a:xfrm>
            <a:off x="1069847" y="3983923"/>
            <a:ext cx="2874859" cy="684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02000"/>
              </a:lnSpc>
              <a:defRPr sz="1100" i="1">
                <a:solidFill>
                  <a:srgbClr val="333333"/>
                </a:solidFill>
              </a:defRPr>
            </a:lvl1pPr>
          </a:lstStyle>
          <a:p>
            <a:r>
              <a:rPr>
                <a:latin typeface="Calibri" panose="020F0502020204030204" pitchFamily="34" charset="0"/>
                <a:cs typeface="Calibri" panose="020F0502020204030204" pitchFamily="34" charset="0"/>
              </a:rPr>
              <a:t>“I am the former spouse of a retired CW4 who passed away […] I can hardly see due to a stroke […] I need assistance in claiming survivor benefits. Where can I get this?”</a:t>
            </a:r>
          </a:p>
        </p:txBody>
      </p:sp>
      <p:sp>
        <p:nvSpPr>
          <p:cNvPr id="178" name="TextBox 13"/>
          <p:cNvSpPr txBox="1"/>
          <p:nvPr/>
        </p:nvSpPr>
        <p:spPr>
          <a:xfrm>
            <a:off x="4069079" y="3755323"/>
            <a:ext cx="4617722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 b="1" spc="120">
                <a:solidFill>
                  <a:srgbClr val="8A6300"/>
                </a:solidFill>
              </a:defRPr>
            </a:lvl1pPr>
          </a:lstStyle>
          <a:p>
            <a:r>
              <a:t>ANSWERED</a:t>
            </a:r>
          </a:p>
        </p:txBody>
      </p:sp>
      <p:sp>
        <p:nvSpPr>
          <p:cNvPr id="179" name="TextBox 14"/>
          <p:cNvSpPr txBox="1"/>
          <p:nvPr/>
        </p:nvSpPr>
        <p:spPr>
          <a:xfrm>
            <a:off x="4069079" y="3983923"/>
            <a:ext cx="4617722" cy="684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02000"/>
              </a:lnSpc>
              <a:defRPr sz="1100">
                <a:solidFill>
                  <a:srgbClr val="1A1A1A"/>
                </a:solidFill>
              </a:defRPr>
            </a:lvl1pPr>
          </a:lstStyle>
          <a:p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[…] contact USAG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Rheinland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-Pfalz ACS or Post-Retirement Services and ask for Survivor Outreach or Casualty Assistance […]. Also contact DFAS Retired &amp; Annuitant Pay/SBP to start or check the claim. Be sure to mention that you have low vision and need help with forms.</a:t>
            </a:r>
          </a:p>
        </p:txBody>
      </p:sp>
      <p:sp>
        <p:nvSpPr>
          <p:cNvPr id="180" name="Rounded Rectangle 15"/>
          <p:cNvSpPr/>
          <p:nvPr/>
        </p:nvSpPr>
        <p:spPr>
          <a:xfrm>
            <a:off x="411479" y="4940292"/>
            <a:ext cx="8401052" cy="1161010"/>
          </a:xfrm>
          <a:prstGeom prst="roundRect">
            <a:avLst>
              <a:gd name="adj" fmla="val 7038"/>
            </a:avLst>
          </a:prstGeom>
          <a:solidFill>
            <a:schemeClr val="accent3">
              <a:lumOff val="30981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grpSp>
        <p:nvGrpSpPr>
          <p:cNvPr id="183" name="Oval 16"/>
          <p:cNvGrpSpPr/>
          <p:nvPr/>
        </p:nvGrpSpPr>
        <p:grpSpPr>
          <a:xfrm>
            <a:off x="548638" y="5339524"/>
            <a:ext cx="365763" cy="365763"/>
            <a:chOff x="-1" y="-1"/>
            <a:chExt cx="365762" cy="365762"/>
          </a:xfrm>
        </p:grpSpPr>
        <p:sp>
          <p:nvSpPr>
            <p:cNvPr id="181" name="Circle"/>
            <p:cNvSpPr/>
            <p:nvPr/>
          </p:nvSpPr>
          <p:spPr>
            <a:xfrm>
              <a:off x="-1" y="-1"/>
              <a:ext cx="365762" cy="365762"/>
            </a:xfrm>
            <a:prstGeom prst="ellipse">
              <a:avLst/>
            </a:prstGeom>
            <a:solidFill>
              <a:srgbClr val="F2B2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2" name="3"/>
            <p:cNvSpPr txBox="1"/>
            <p:nvPr/>
          </p:nvSpPr>
          <p:spPr>
            <a:xfrm>
              <a:off x="124370" y="44381"/>
              <a:ext cx="117019" cy="276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rPr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184" name="TextBox 17"/>
          <p:cNvSpPr txBox="1"/>
          <p:nvPr/>
        </p:nvSpPr>
        <p:spPr>
          <a:xfrm>
            <a:off x="1069847" y="5050020"/>
            <a:ext cx="269748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 b="1" spc="120">
                <a:solidFill>
                  <a:srgbClr val="6B6B6B"/>
                </a:solidFill>
              </a:defRPr>
            </a:lvl1pPr>
          </a:lstStyle>
          <a:p>
            <a:r>
              <a:t>THE NEED</a:t>
            </a:r>
          </a:p>
        </p:txBody>
      </p:sp>
      <p:sp>
        <p:nvSpPr>
          <p:cNvPr id="185" name="TextBox 18"/>
          <p:cNvSpPr txBox="1"/>
          <p:nvPr/>
        </p:nvSpPr>
        <p:spPr>
          <a:xfrm>
            <a:off x="1069847" y="5278620"/>
            <a:ext cx="2874859" cy="684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02000"/>
              </a:lnSpc>
              <a:defRPr sz="1100" i="1">
                <a:solidFill>
                  <a:srgbClr val="333333"/>
                </a:solidFill>
              </a:defRPr>
            </a:lvl1pPr>
          </a:lstStyle>
          <a:p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“I have been married to a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vietnam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vet for 25 years […] my husband never added me to his military record as a dependent or wife […] what do I do when I can't work any longer […]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scared.”</a:t>
            </a:r>
          </a:p>
        </p:txBody>
      </p:sp>
      <p:sp>
        <p:nvSpPr>
          <p:cNvPr id="186" name="TextBox 19"/>
          <p:cNvSpPr txBox="1"/>
          <p:nvPr/>
        </p:nvSpPr>
        <p:spPr>
          <a:xfrm>
            <a:off x="4069079" y="5050020"/>
            <a:ext cx="4617721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 b="1" spc="120">
                <a:solidFill>
                  <a:srgbClr val="8A6300"/>
                </a:solidFill>
              </a:defRPr>
            </a:lvl1pPr>
          </a:lstStyle>
          <a:p>
            <a:r>
              <a:t>ANSWERED</a:t>
            </a:r>
          </a:p>
        </p:txBody>
      </p:sp>
      <p:sp>
        <p:nvSpPr>
          <p:cNvPr id="187" name="TextBox 20"/>
          <p:cNvSpPr txBox="1"/>
          <p:nvPr/>
        </p:nvSpPr>
        <p:spPr>
          <a:xfrm>
            <a:off x="4069079" y="5278620"/>
            <a:ext cx="4617721" cy="51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02000"/>
              </a:lnSpc>
              <a:defRPr sz="1100">
                <a:solidFill>
                  <a:srgbClr val="1A1A1A"/>
                </a:solidFill>
              </a:defRPr>
            </a:lvl1pPr>
          </a:lstStyle>
          <a:p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Reach out to a Veterans Service Officer (VSO) - they help spouses for free. […] You can also reach out to ACS […] ask for the Survivor Outreach Services (SOS) or Financial Readiness program. […] Hope that helps.</a:t>
            </a:r>
          </a:p>
        </p:txBody>
      </p:sp>
      <p:grpSp>
        <p:nvGrpSpPr>
          <p:cNvPr id="190" name="pasted-movie.png"/>
          <p:cNvGrpSpPr/>
          <p:nvPr/>
        </p:nvGrpSpPr>
        <p:grpSpPr>
          <a:xfrm>
            <a:off x="364384" y="711952"/>
            <a:ext cx="2368220" cy="1483431"/>
            <a:chOff x="0" y="0"/>
            <a:chExt cx="2368219" cy="1483430"/>
          </a:xfrm>
        </p:grpSpPr>
        <p:pic>
          <p:nvPicPr>
            <p:cNvPr id="189" name="pasted-movie.png" descr="pasted-movi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600" y="101600"/>
              <a:ext cx="2165020" cy="126753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8" name="pasted-movie.png" descr="pasted-movie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368220" cy="148343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10524</TotalTime>
  <Words>624</Words>
  <Application>Microsoft Macintosh PowerPoint</Application>
  <PresentationFormat>On-screen Show (4:3)</PresentationFormat>
  <Paragraphs>66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Adobe Garamond Pro</vt:lpstr>
      <vt:lpstr>Arial</vt:lpstr>
      <vt:lpstr>Arial Black</vt:lpstr>
      <vt:lpstr>Calibri</vt:lpstr>
      <vt:lpstr>Calibri Light</vt:lpstr>
      <vt:lpstr>Cambria</vt:lpstr>
      <vt:lpstr>System Font Regular</vt:lpstr>
      <vt:lpstr>US Army</vt:lpstr>
      <vt:lpstr>Wingdings</vt:lpstr>
      <vt:lpstr>1_Master Content Slide</vt:lpstr>
      <vt:lpstr>PowerPoint Presentation</vt:lpstr>
      <vt:lpstr>WEB 3.0 BY THE NUMBERS 20 PROGRAMS  |  UNITS A &amp; B COMBINED</vt:lpstr>
      <vt:lpstr>PowerPoint Presentation</vt:lpstr>
    </vt:vector>
  </TitlesOfParts>
  <Manager/>
  <Company>PortlandLabs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ACS Quarterly Reports</dc:title>
  <dc:subject/>
  <dc:creator>Jessica Dunbar</dc:creator>
  <cp:keywords/>
  <dc:description/>
  <cp:lastModifiedBy>Dunbar, Jessica A CTR USARMY IMCOM HQ (USA)</cp:lastModifiedBy>
  <cp:revision>121</cp:revision>
  <dcterms:modified xsi:type="dcterms:W3CDTF">2026-07-08T20:25:03Z</dcterms:modified>
  <cp:category/>
</cp:coreProperties>
</file>