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3" r:id="rId2"/>
  </p:sldMasterIdLst>
  <p:notesMasterIdLst>
    <p:notesMasterId r:id="rId14"/>
  </p:notesMasterIdLst>
  <p:sldIdLst>
    <p:sldId id="256" r:id="rId3"/>
    <p:sldId id="277" r:id="rId4"/>
    <p:sldId id="290" r:id="rId5"/>
    <p:sldId id="283" r:id="rId6"/>
    <p:sldId id="287" r:id="rId7"/>
    <p:sldId id="279" r:id="rId8"/>
    <p:sldId id="284" r:id="rId9"/>
    <p:sldId id="288" r:id="rId10"/>
    <p:sldId id="285" r:id="rId11"/>
    <p:sldId id="286" r:id="rId12"/>
    <p:sldId id="28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241AB-972E-B04D-BC4C-FA8F9FB6DB7E}" v="57" dt="2022-04-14T19:06:44.64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21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109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84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</p:spTree>
    <p:extLst>
      <p:ext uri="{BB962C8B-B14F-4D97-AF65-F5344CB8AC3E}">
        <p14:creationId xmlns:p14="http://schemas.microsoft.com/office/powerpoint/2010/main" val="18212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82483532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59008"/>
            <a:ext cx="8419589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305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1059008"/>
            <a:ext cx="8229600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5D8531BD-6EB8-D025-3E3D-65A8E35D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198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 userDrawn="1"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80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01" y="-96788"/>
            <a:ext cx="2154785" cy="816635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 userDrawn="1"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53989D-8B54-1C7D-32F2-5D43A3775013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9E05854-11DB-2898-651A-DB0C4141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D4585B0-C250-636C-1419-E4CC0E005E6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56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526300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11A686-98A4-F4C3-4A14-736D6D1B995D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A558083-E851-72D1-912A-375619DAD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EA55477-03FB-18B6-F446-CF915637BABC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65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lang="en-US"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lang="en-US"/>
              <a:t>WE</a:t>
            </a:r>
            <a:r>
              <a:rPr lang="en-US" spc="-30"/>
              <a:t> </a:t>
            </a:r>
            <a:r>
              <a:rPr lang="en-US"/>
              <a:t>ARE</a:t>
            </a:r>
            <a:r>
              <a:rPr lang="en-US" spc="-20"/>
              <a:t> </a:t>
            </a:r>
            <a:r>
              <a:rPr lang="en-US"/>
              <a:t>THE</a:t>
            </a:r>
            <a:r>
              <a:rPr lang="en-US" spc="-30"/>
              <a:t> </a:t>
            </a:r>
            <a:r>
              <a:rPr lang="en-US"/>
              <a:t>ARMY’S</a:t>
            </a:r>
            <a:r>
              <a:rPr lang="en-US" spc="-5"/>
              <a:t> </a:t>
            </a:r>
            <a:r>
              <a:rPr lang="en-US"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DFFB9A-4BAC-0C00-9CEE-016C132A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102468"/>
            <a:ext cx="6866398" cy="341632"/>
          </a:xfrm>
          <a:prstGeom prst="rect">
            <a:avLst/>
          </a:prstGeom>
        </p:spPr>
        <p:txBody>
          <a:bodyPr vert="horz" wrap="square" lIns="182880" tIns="45720" rIns="91440" bIns="45720" rtlCol="0" anchor="t" anchorCtr="0">
            <a:spAutoFit/>
          </a:bodyPr>
          <a:lstStyle>
            <a:lvl1pPr>
              <a:defRPr lang="en-US" sz="18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43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1236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83022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546460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0C3BB9-F5A7-BF65-B002-E84DF32EA3BA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0CD36-0441-D140-CDD0-FD8A6803C126}"/>
              </a:ext>
            </a:extLst>
          </p:cNvPr>
          <p:cNvSpPr txBox="1"/>
          <p:nvPr/>
        </p:nvSpPr>
        <p:spPr>
          <a:xfrm>
            <a:off x="8800588" y="6642961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CUI</a:t>
            </a:r>
          </a:p>
        </p:txBody>
      </p:sp>
      <p:grpSp>
        <p:nvGrpSpPr>
          <p:cNvPr id="10" name="AMC">
            <a:extLst>
              <a:ext uri="{FF2B5EF4-FFF2-40B4-BE49-F238E27FC236}">
                <a16:creationId xmlns:a16="http://schemas.microsoft.com/office/drawing/2014/main" id="{884D0D42-A4AF-6709-0D02-992D85C1B7F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1" name="WHITE bkgrnd">
              <a:extLst>
                <a:ext uri="{FF2B5EF4-FFF2-40B4-BE49-F238E27FC236}">
                  <a16:creationId xmlns:a16="http://schemas.microsoft.com/office/drawing/2014/main" id="{D46E3AC4-4AB5-474B-9E1E-A2623C7EE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2" name="BLACK outline">
              <a:extLst>
                <a:ext uri="{FF2B5EF4-FFF2-40B4-BE49-F238E27FC236}">
                  <a16:creationId xmlns:a16="http://schemas.microsoft.com/office/drawing/2014/main" id="{C560248C-DE9A-F403-E59A-47F4F0FECC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3" name="BLUE">
              <a:extLst>
                <a:ext uri="{FF2B5EF4-FFF2-40B4-BE49-F238E27FC236}">
                  <a16:creationId xmlns:a16="http://schemas.microsoft.com/office/drawing/2014/main" id="{C60E86DB-D52B-EF84-FB9A-859C16199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14" name="RED">
              <a:extLst>
                <a:ext uri="{FF2B5EF4-FFF2-40B4-BE49-F238E27FC236}">
                  <a16:creationId xmlns:a16="http://schemas.microsoft.com/office/drawing/2014/main" id="{43A23262-35C8-B046-41DE-141BC8C46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8BA6190-4B37-17BC-087F-4A22A901FA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0DCF52-2FF3-D49E-BD36-8481725A32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221F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8D8547-5513-FBC6-692F-AA8E18D16365}"/>
              </a:ext>
            </a:extLst>
          </p:cNvPr>
          <p:cNvGrpSpPr/>
          <p:nvPr/>
        </p:nvGrpSpPr>
        <p:grpSpPr>
          <a:xfrm>
            <a:off x="7790" y="5577523"/>
            <a:ext cx="7498080" cy="248961"/>
            <a:chOff x="1202" y="5562600"/>
            <a:chExt cx="7340040" cy="24896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9EAAAC-F10E-15F0-22EA-5E28339F93FE}"/>
                </a:ext>
              </a:extLst>
            </p:cNvPr>
            <p:cNvCxnSpPr>
              <a:cxnSpLocks/>
            </p:cNvCxnSpPr>
            <p:nvPr/>
          </p:nvCxnSpPr>
          <p:spPr>
            <a:xfrm>
              <a:off x="1202" y="5755807"/>
              <a:ext cx="7340040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60013D-0BA8-F6E7-E6E2-395312F5223D}"/>
                </a:ext>
              </a:extLst>
            </p:cNvPr>
            <p:cNvSpPr txBox="1"/>
            <p:nvPr/>
          </p:nvSpPr>
          <p:spPr>
            <a:xfrm>
              <a:off x="3078912" y="5565340"/>
              <a:ext cx="274251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bg1"/>
                  </a:solidFill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 WE ARE THE ARMY’S HOME 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105585B-212F-3B6D-6BAB-A1E7D24BB02F}"/>
                </a:ext>
              </a:extLst>
            </p:cNvPr>
            <p:cNvCxnSpPr>
              <a:cxnSpLocks/>
            </p:cNvCxnSpPr>
            <p:nvPr/>
          </p:nvCxnSpPr>
          <p:spPr>
            <a:xfrm>
              <a:off x="1426" y="5562600"/>
              <a:ext cx="7250528" cy="16805"/>
            </a:xfrm>
            <a:prstGeom prst="line">
              <a:avLst/>
            </a:prstGeom>
            <a:ln w="28575">
              <a:solidFill>
                <a:srgbClr val="FFCC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ED0F03C8-CD36-1E15-284C-0AD368258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312" y="5272361"/>
            <a:ext cx="701101" cy="82303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D8496EC-D77D-5B13-7E0F-6D689EFCD4F1}"/>
              </a:ext>
            </a:extLst>
          </p:cNvPr>
          <p:cNvSpPr/>
          <p:nvPr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E7088E1-B41D-4399-3FD8-1E1D84BF2B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73" y="866328"/>
            <a:ext cx="5364252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37FC38B-D2C5-B99D-7E80-7903263FB0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DEFC86-5F68-551C-C3D9-D6DB27F9ED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481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D10DD8E-0F89-0AF9-2061-A321E9A9D5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662" y="1435458"/>
            <a:ext cx="2624142" cy="195609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AE9DC3-3161-B8BE-A0E4-6D33FB08E1B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6A5A6-34E4-B3B4-F3A1-E84E82AB80D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014" y="-150321"/>
            <a:ext cx="3249450" cy="1231499"/>
          </a:xfrm>
          <a:prstGeom prst="rect">
            <a:avLst/>
          </a:prstGeom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A267C353-D83D-E852-3C06-A772C541DC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9" name="Picture 8" descr="800px-US-O10_insignia_svg.png">
            <a:extLst>
              <a:ext uri="{FF2B5EF4-FFF2-40B4-BE49-F238E27FC236}">
                <a16:creationId xmlns:a16="http://schemas.microsoft.com/office/drawing/2014/main" id="{136D9EB6-B281-F39E-DE87-A9C227ABC5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ackup or Guidanc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werBar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09DF6054-B237-90DD-28A7-36C8648E3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214DC6-9BBF-4C4E-BD25-7BC713BB67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422" y="-184438"/>
            <a:ext cx="2987444" cy="11322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591692FE-F3C4-57F8-5D6B-455D2A2C670D}"/>
              </a:ext>
            </a:extLst>
          </p:cNvPr>
          <p:cNvSpPr/>
          <p:nvPr/>
        </p:nvSpPr>
        <p:spPr>
          <a:xfrm>
            <a:off x="-8792" y="6072203"/>
            <a:ext cx="9152792" cy="773793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ED7CD6D-CB09-D30F-5FC8-A67147729950}"/>
              </a:ext>
            </a:extLst>
          </p:cNvPr>
          <p:cNvGrpSpPr/>
          <p:nvPr/>
        </p:nvGrpSpPr>
        <p:grpSpPr>
          <a:xfrm>
            <a:off x="-13020" y="6078647"/>
            <a:ext cx="9176753" cy="200055"/>
            <a:chOff x="-823" y="6611053"/>
            <a:chExt cx="9183128" cy="200055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8AEB47E-8792-A6B0-3070-595A822655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33793"/>
              <a:ext cx="9183128" cy="3346"/>
            </a:xfrm>
            <a:prstGeom prst="line">
              <a:avLst/>
            </a:prstGeom>
            <a:ln w="28575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698581A-E668-2191-9588-C59389AAA445}"/>
                </a:ext>
              </a:extLst>
            </p:cNvPr>
            <p:cNvSpPr txBox="1"/>
            <p:nvPr/>
          </p:nvSpPr>
          <p:spPr>
            <a:xfrm>
              <a:off x="3400361" y="6611053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2483D76-44D2-4EAF-BFCD-D6159C7638DC}"/>
              </a:ext>
            </a:extLst>
          </p:cNvPr>
          <p:cNvCxnSpPr>
            <a:cxnSpLocks/>
          </p:cNvCxnSpPr>
          <p:nvPr/>
        </p:nvCxnSpPr>
        <p:spPr>
          <a:xfrm>
            <a:off x="-23576" y="6235668"/>
            <a:ext cx="9176753" cy="25133"/>
          </a:xfrm>
          <a:prstGeom prst="line">
            <a:avLst/>
          </a:prstGeom>
          <a:ln w="28575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AMC">
            <a:extLst>
              <a:ext uri="{FF2B5EF4-FFF2-40B4-BE49-F238E27FC236}">
                <a16:creationId xmlns:a16="http://schemas.microsoft.com/office/drawing/2014/main" id="{BF68FA4D-1CDB-F22C-5170-AAB139C589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83773" y="5747531"/>
            <a:ext cx="577241" cy="677368"/>
            <a:chOff x="3311" y="1116"/>
            <a:chExt cx="1816" cy="2131"/>
          </a:xfrm>
        </p:grpSpPr>
        <p:sp>
          <p:nvSpPr>
            <p:cNvPr id="63" name="WHITE bkgrnd">
              <a:extLst>
                <a:ext uri="{FF2B5EF4-FFF2-40B4-BE49-F238E27FC236}">
                  <a16:creationId xmlns:a16="http://schemas.microsoft.com/office/drawing/2014/main" id="{B1E205E7-5A87-165C-F88F-1A20B931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4" name="BLACK outline">
              <a:extLst>
                <a:ext uri="{FF2B5EF4-FFF2-40B4-BE49-F238E27FC236}">
                  <a16:creationId xmlns:a16="http://schemas.microsoft.com/office/drawing/2014/main" id="{D8FDE5D6-A1E9-2F27-98B7-2F3E844D5A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5" name="BLUE">
              <a:extLst>
                <a:ext uri="{FF2B5EF4-FFF2-40B4-BE49-F238E27FC236}">
                  <a16:creationId xmlns:a16="http://schemas.microsoft.com/office/drawing/2014/main" id="{23A3542B-CDFA-8967-A0FE-857C12445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66" name="RED">
              <a:extLst>
                <a:ext uri="{FF2B5EF4-FFF2-40B4-BE49-F238E27FC236}">
                  <a16:creationId xmlns:a16="http://schemas.microsoft.com/office/drawing/2014/main" id="{C53ED7ED-3C73-5539-3DB2-0D5317C02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F8CE5CD-919D-7C5A-83B4-4DFE4719D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398" y="5750028"/>
            <a:ext cx="715414" cy="673331"/>
          </a:xfrm>
          <a:prstGeom prst="rect">
            <a:avLst/>
          </a:prstGeom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47FB7A94-CA35-FF72-6851-1B19B83A13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6" name="Picture 5" descr="800px-US-O10_insignia_svg.png">
            <a:extLst>
              <a:ext uri="{FF2B5EF4-FFF2-40B4-BE49-F238E27FC236}">
                <a16:creationId xmlns:a16="http://schemas.microsoft.com/office/drawing/2014/main" id="{6B952BAA-8F14-32F9-4A7D-8B1C3ED2A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096362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5C445D-FC74-86AE-EE38-665F4350AB8F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355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265" y="60854"/>
            <a:ext cx="7772400" cy="480131"/>
          </a:xfrm>
          <a:prstGeom prst="rect">
            <a:avLst/>
          </a:prstGeom>
        </p:spPr>
        <p:txBody>
          <a:bodyPr vert="horz" lIns="18288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61" y="1144468"/>
            <a:ext cx="7772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800px-US-O10_insignia_svg.png">
            <a:extLst>
              <a:ext uri="{FF2B5EF4-FFF2-40B4-BE49-F238E27FC236}">
                <a16:creationId xmlns:a16="http://schemas.microsoft.com/office/drawing/2014/main" id="{8C18510A-69CD-B593-5D13-91349E4D5A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43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5" name="Picture 4" descr="800px-US-O10_insignia_svg.png">
            <a:extLst>
              <a:ext uri="{FF2B5EF4-FFF2-40B4-BE49-F238E27FC236}">
                <a16:creationId xmlns:a16="http://schemas.microsoft.com/office/drawing/2014/main" id="{045794FA-DB91-BFAD-6E95-E0DC64CD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5167" y="6489165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03627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477012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9144000" y="0"/>
                </a:moveTo>
                <a:lnTo>
                  <a:pt x="0" y="0"/>
                </a:lnTo>
                <a:lnTo>
                  <a:pt x="0" y="368795"/>
                </a:lnTo>
                <a:lnTo>
                  <a:pt x="9144000" y="368795"/>
                </a:lnTo>
                <a:lnTo>
                  <a:pt x="9144000" y="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47699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0"/>
                </a:moveTo>
                <a:lnTo>
                  <a:pt x="9144000" y="0"/>
                </a:lnTo>
                <a:lnTo>
                  <a:pt x="9144000" y="368808"/>
                </a:lnTo>
                <a:lnTo>
                  <a:pt x="0" y="368808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502158"/>
            <a:ext cx="9144000" cy="3810"/>
          </a:xfrm>
          <a:custGeom>
            <a:avLst/>
            <a:gdLst/>
            <a:ahLst/>
            <a:cxnLst/>
            <a:rect l="l" t="t" r="r" b="b"/>
            <a:pathLst>
              <a:path w="9144000" h="3809">
                <a:moveTo>
                  <a:pt x="0" y="3328"/>
                </a:moveTo>
                <a:lnTo>
                  <a:pt x="9144000" y="0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614982"/>
            <a:ext cx="9144000" cy="25400"/>
          </a:xfrm>
          <a:custGeom>
            <a:avLst/>
            <a:gdLst/>
            <a:ahLst/>
            <a:cxnLst/>
            <a:rect l="l" t="t" r="r" b="b"/>
            <a:pathLst>
              <a:path w="9144000" h="25400">
                <a:moveTo>
                  <a:pt x="0" y="0"/>
                </a:moveTo>
                <a:lnTo>
                  <a:pt x="9144000" y="25043"/>
                </a:lnTo>
              </a:path>
            </a:pathLst>
          </a:custGeom>
          <a:ln w="19050">
            <a:solidFill>
              <a:srgbClr val="FFCC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58683" y="6242304"/>
            <a:ext cx="497205" cy="585470"/>
          </a:xfrm>
          <a:custGeom>
            <a:avLst/>
            <a:gdLst/>
            <a:ahLst/>
            <a:cxnLst/>
            <a:rect l="l" t="t" r="r" b="b"/>
            <a:pathLst>
              <a:path w="497204" h="585470">
                <a:moveTo>
                  <a:pt x="248411" y="0"/>
                </a:moveTo>
                <a:lnTo>
                  <a:pt x="194175" y="2529"/>
                </a:lnTo>
                <a:lnTo>
                  <a:pt x="139464" y="9984"/>
                </a:lnTo>
                <a:lnTo>
                  <a:pt x="87029" y="22162"/>
                </a:lnTo>
                <a:lnTo>
                  <a:pt x="39623" y="38861"/>
                </a:lnTo>
                <a:lnTo>
                  <a:pt x="0" y="59880"/>
                </a:lnTo>
                <a:lnTo>
                  <a:pt x="0" y="231635"/>
                </a:lnTo>
                <a:lnTo>
                  <a:pt x="2755" y="276570"/>
                </a:lnTo>
                <a:lnTo>
                  <a:pt x="10899" y="320469"/>
                </a:lnTo>
                <a:lnTo>
                  <a:pt x="24253" y="362924"/>
                </a:lnTo>
                <a:lnTo>
                  <a:pt x="42635" y="403523"/>
                </a:lnTo>
                <a:lnTo>
                  <a:pt x="65865" y="441858"/>
                </a:lnTo>
                <a:lnTo>
                  <a:pt x="93762" y="477518"/>
                </a:lnTo>
                <a:lnTo>
                  <a:pt x="126146" y="510093"/>
                </a:lnTo>
                <a:lnTo>
                  <a:pt x="162836" y="539175"/>
                </a:lnTo>
                <a:lnTo>
                  <a:pt x="203651" y="564352"/>
                </a:lnTo>
                <a:lnTo>
                  <a:pt x="248411" y="585216"/>
                </a:lnTo>
                <a:lnTo>
                  <a:pt x="293172" y="564352"/>
                </a:lnTo>
                <a:lnTo>
                  <a:pt x="333987" y="539175"/>
                </a:lnTo>
                <a:lnTo>
                  <a:pt x="370677" y="510093"/>
                </a:lnTo>
                <a:lnTo>
                  <a:pt x="403061" y="477518"/>
                </a:lnTo>
                <a:lnTo>
                  <a:pt x="430958" y="441858"/>
                </a:lnTo>
                <a:lnTo>
                  <a:pt x="454188" y="403523"/>
                </a:lnTo>
                <a:lnTo>
                  <a:pt x="472570" y="362924"/>
                </a:lnTo>
                <a:lnTo>
                  <a:pt x="485924" y="320469"/>
                </a:lnTo>
                <a:lnTo>
                  <a:pt x="494068" y="276570"/>
                </a:lnTo>
                <a:lnTo>
                  <a:pt x="496823" y="231635"/>
                </a:lnTo>
                <a:lnTo>
                  <a:pt x="496823" y="59880"/>
                </a:lnTo>
                <a:lnTo>
                  <a:pt x="457199" y="38861"/>
                </a:lnTo>
                <a:lnTo>
                  <a:pt x="409794" y="22162"/>
                </a:lnTo>
                <a:lnTo>
                  <a:pt x="357359" y="9984"/>
                </a:lnTo>
                <a:lnTo>
                  <a:pt x="302648" y="2529"/>
                </a:lnTo>
                <a:lnTo>
                  <a:pt x="248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52589" y="6236211"/>
            <a:ext cx="509270" cy="597535"/>
          </a:xfrm>
          <a:custGeom>
            <a:avLst/>
            <a:gdLst/>
            <a:ahLst/>
            <a:cxnLst/>
            <a:rect l="l" t="t" r="r" b="b"/>
            <a:pathLst>
              <a:path w="509270" h="597534">
                <a:moveTo>
                  <a:pt x="254508" y="0"/>
                </a:moveTo>
                <a:lnTo>
                  <a:pt x="185521" y="4030"/>
                </a:lnTo>
                <a:lnTo>
                  <a:pt x="117411" y="15633"/>
                </a:lnTo>
                <a:lnTo>
                  <a:pt x="53112" y="35339"/>
                </a:lnTo>
                <a:lnTo>
                  <a:pt x="2692" y="60845"/>
                </a:lnTo>
                <a:lnTo>
                  <a:pt x="0" y="62699"/>
                </a:lnTo>
                <a:lnTo>
                  <a:pt x="0" y="237515"/>
                </a:lnTo>
                <a:lnTo>
                  <a:pt x="2764" y="282937"/>
                </a:lnTo>
                <a:lnTo>
                  <a:pt x="10971" y="327374"/>
                </a:lnTo>
                <a:lnTo>
                  <a:pt x="24491" y="370448"/>
                </a:lnTo>
                <a:lnTo>
                  <a:pt x="43195" y="411779"/>
                </a:lnTo>
                <a:lnTo>
                  <a:pt x="66954" y="450989"/>
                </a:lnTo>
                <a:lnTo>
                  <a:pt x="96065" y="488059"/>
                </a:lnTo>
                <a:lnTo>
                  <a:pt x="129488" y="521417"/>
                </a:lnTo>
                <a:lnTo>
                  <a:pt x="166892" y="550780"/>
                </a:lnTo>
                <a:lnTo>
                  <a:pt x="207947" y="575866"/>
                </a:lnTo>
                <a:lnTo>
                  <a:pt x="254508" y="597408"/>
                </a:lnTo>
                <a:lnTo>
                  <a:pt x="282863" y="584288"/>
                </a:lnTo>
                <a:lnTo>
                  <a:pt x="254508" y="584288"/>
                </a:lnTo>
                <a:lnTo>
                  <a:pt x="207385" y="561712"/>
                </a:lnTo>
                <a:lnTo>
                  <a:pt x="164489" y="533981"/>
                </a:lnTo>
                <a:lnTo>
                  <a:pt x="126173" y="501595"/>
                </a:lnTo>
                <a:lnTo>
                  <a:pt x="92786" y="465054"/>
                </a:lnTo>
                <a:lnTo>
                  <a:pt x="64682" y="424859"/>
                </a:lnTo>
                <a:lnTo>
                  <a:pt x="42211" y="381507"/>
                </a:lnTo>
                <a:lnTo>
                  <a:pt x="25726" y="335499"/>
                </a:lnTo>
                <a:lnTo>
                  <a:pt x="15576" y="287336"/>
                </a:lnTo>
                <a:lnTo>
                  <a:pt x="12115" y="237515"/>
                </a:lnTo>
                <a:lnTo>
                  <a:pt x="12115" y="69253"/>
                </a:lnTo>
                <a:lnTo>
                  <a:pt x="49095" y="50142"/>
                </a:lnTo>
                <a:lnTo>
                  <a:pt x="94118" y="34323"/>
                </a:lnTo>
                <a:lnTo>
                  <a:pt x="144890" y="22344"/>
                </a:lnTo>
                <a:lnTo>
                  <a:pt x="199117" y="14754"/>
                </a:lnTo>
                <a:lnTo>
                  <a:pt x="254508" y="12103"/>
                </a:lnTo>
                <a:lnTo>
                  <a:pt x="373950" y="12103"/>
                </a:lnTo>
                <a:lnTo>
                  <a:pt x="358092" y="8931"/>
                </a:lnTo>
                <a:lnTo>
                  <a:pt x="323494" y="4030"/>
                </a:lnTo>
                <a:lnTo>
                  <a:pt x="288677" y="1022"/>
                </a:lnTo>
                <a:lnTo>
                  <a:pt x="254508" y="0"/>
                </a:lnTo>
                <a:close/>
              </a:path>
              <a:path w="509270" h="597534">
                <a:moveTo>
                  <a:pt x="373950" y="12103"/>
                </a:moveTo>
                <a:lnTo>
                  <a:pt x="254508" y="12103"/>
                </a:lnTo>
                <a:lnTo>
                  <a:pt x="309898" y="14754"/>
                </a:lnTo>
                <a:lnTo>
                  <a:pt x="364125" y="22344"/>
                </a:lnTo>
                <a:lnTo>
                  <a:pt x="414897" y="34323"/>
                </a:lnTo>
                <a:lnTo>
                  <a:pt x="459920" y="50142"/>
                </a:lnTo>
                <a:lnTo>
                  <a:pt x="496900" y="69253"/>
                </a:lnTo>
                <a:lnTo>
                  <a:pt x="496900" y="237515"/>
                </a:lnTo>
                <a:lnTo>
                  <a:pt x="493439" y="287336"/>
                </a:lnTo>
                <a:lnTo>
                  <a:pt x="483289" y="335499"/>
                </a:lnTo>
                <a:lnTo>
                  <a:pt x="466804" y="381507"/>
                </a:lnTo>
                <a:lnTo>
                  <a:pt x="444333" y="424859"/>
                </a:lnTo>
                <a:lnTo>
                  <a:pt x="416229" y="465054"/>
                </a:lnTo>
                <a:lnTo>
                  <a:pt x="382842" y="501595"/>
                </a:lnTo>
                <a:lnTo>
                  <a:pt x="344526" y="533981"/>
                </a:lnTo>
                <a:lnTo>
                  <a:pt x="301630" y="561712"/>
                </a:lnTo>
                <a:lnTo>
                  <a:pt x="254508" y="584288"/>
                </a:lnTo>
                <a:lnTo>
                  <a:pt x="282863" y="584288"/>
                </a:lnTo>
                <a:lnTo>
                  <a:pt x="342123" y="550780"/>
                </a:lnTo>
                <a:lnTo>
                  <a:pt x="379527" y="521417"/>
                </a:lnTo>
                <a:lnTo>
                  <a:pt x="412950" y="488059"/>
                </a:lnTo>
                <a:lnTo>
                  <a:pt x="442061" y="450989"/>
                </a:lnTo>
                <a:lnTo>
                  <a:pt x="465820" y="411779"/>
                </a:lnTo>
                <a:lnTo>
                  <a:pt x="484524" y="370448"/>
                </a:lnTo>
                <a:lnTo>
                  <a:pt x="498044" y="327374"/>
                </a:lnTo>
                <a:lnTo>
                  <a:pt x="506251" y="282937"/>
                </a:lnTo>
                <a:lnTo>
                  <a:pt x="509016" y="237515"/>
                </a:lnTo>
                <a:lnTo>
                  <a:pt x="509016" y="62699"/>
                </a:lnTo>
                <a:lnTo>
                  <a:pt x="455903" y="35339"/>
                </a:lnTo>
                <a:lnTo>
                  <a:pt x="391604" y="15633"/>
                </a:lnTo>
                <a:lnTo>
                  <a:pt x="373950" y="121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007095" y="6320639"/>
            <a:ext cx="222885" cy="481330"/>
          </a:xfrm>
          <a:custGeom>
            <a:avLst/>
            <a:gdLst/>
            <a:ahLst/>
            <a:cxnLst/>
            <a:rect l="l" t="t" r="r" b="b"/>
            <a:pathLst>
              <a:path w="222884" h="481329">
                <a:moveTo>
                  <a:pt x="222503" y="0"/>
                </a:moveTo>
                <a:lnTo>
                  <a:pt x="50558" y="172402"/>
                </a:lnTo>
                <a:lnTo>
                  <a:pt x="91071" y="223050"/>
                </a:lnTo>
                <a:lnTo>
                  <a:pt x="0" y="327190"/>
                </a:lnTo>
                <a:lnTo>
                  <a:pt x="0" y="480974"/>
                </a:lnTo>
                <a:lnTo>
                  <a:pt x="31442" y="465070"/>
                </a:lnTo>
                <a:lnTo>
                  <a:pt x="64542" y="444395"/>
                </a:lnTo>
                <a:lnTo>
                  <a:pt x="97869" y="418749"/>
                </a:lnTo>
                <a:lnTo>
                  <a:pt x="129992" y="387930"/>
                </a:lnTo>
                <a:lnTo>
                  <a:pt x="159482" y="351739"/>
                </a:lnTo>
                <a:lnTo>
                  <a:pt x="184909" y="309976"/>
                </a:lnTo>
                <a:lnTo>
                  <a:pt x="204841" y="262441"/>
                </a:lnTo>
                <a:lnTo>
                  <a:pt x="217850" y="208932"/>
                </a:lnTo>
                <a:lnTo>
                  <a:pt x="222503" y="149250"/>
                </a:lnTo>
                <a:lnTo>
                  <a:pt x="222503" y="0"/>
                </a:lnTo>
                <a:close/>
              </a:path>
            </a:pathLst>
          </a:custGeom>
          <a:solidFill>
            <a:srgbClr val="0055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783068" y="6320639"/>
            <a:ext cx="224154" cy="481330"/>
          </a:xfrm>
          <a:custGeom>
            <a:avLst/>
            <a:gdLst/>
            <a:ahLst/>
            <a:cxnLst/>
            <a:rect l="l" t="t" r="r" b="b"/>
            <a:pathLst>
              <a:path w="224154" h="481329">
                <a:moveTo>
                  <a:pt x="0" y="0"/>
                </a:moveTo>
                <a:lnTo>
                  <a:pt x="0" y="149250"/>
                </a:lnTo>
                <a:lnTo>
                  <a:pt x="4686" y="208932"/>
                </a:lnTo>
                <a:lnTo>
                  <a:pt x="17784" y="262441"/>
                </a:lnTo>
                <a:lnTo>
                  <a:pt x="37854" y="309976"/>
                </a:lnTo>
                <a:lnTo>
                  <a:pt x="63456" y="351739"/>
                </a:lnTo>
                <a:lnTo>
                  <a:pt x="93149" y="387930"/>
                </a:lnTo>
                <a:lnTo>
                  <a:pt x="125492" y="418749"/>
                </a:lnTo>
                <a:lnTo>
                  <a:pt x="159047" y="444395"/>
                </a:lnTo>
                <a:lnTo>
                  <a:pt x="192372" y="465070"/>
                </a:lnTo>
                <a:lnTo>
                  <a:pt x="224028" y="480974"/>
                </a:lnTo>
                <a:lnTo>
                  <a:pt x="224028" y="327190"/>
                </a:lnTo>
                <a:lnTo>
                  <a:pt x="132321" y="223050"/>
                </a:lnTo>
                <a:lnTo>
                  <a:pt x="173126" y="172402"/>
                </a:lnTo>
                <a:lnTo>
                  <a:pt x="0" y="0"/>
                </a:lnTo>
                <a:close/>
              </a:path>
            </a:pathLst>
          </a:custGeom>
          <a:solidFill>
            <a:srgbClr val="C3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2752" y="6234683"/>
            <a:ext cx="633983" cy="597395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6496" y="6467855"/>
            <a:ext cx="617219" cy="263651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9835" y="6483095"/>
            <a:ext cx="506407" cy="156959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288" y="6467855"/>
            <a:ext cx="617219" cy="263651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05628" y="6483095"/>
            <a:ext cx="506407" cy="1569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5B876EC-FA05-DECA-EBE0-DEDC9FB3F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4479" y="33150"/>
            <a:ext cx="1558336" cy="368935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E34582C-2FEA-62B7-473C-146004DEB62A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638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7503" y="1059008"/>
            <a:ext cx="8368749" cy="4813906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pc="-25"/>
              <a:t>CUI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t>WE</a:t>
            </a:r>
            <a:r>
              <a:rPr spc="-30"/>
              <a:t> </a:t>
            </a:r>
            <a:r>
              <a:t>ARE</a:t>
            </a:r>
            <a:r>
              <a:rPr spc="-20"/>
              <a:t> </a:t>
            </a:r>
            <a:r>
              <a:t>THE</a:t>
            </a:r>
            <a:r>
              <a:rPr spc="-30"/>
              <a:t> </a:t>
            </a:r>
            <a:r>
              <a:t>ARMY’S</a:t>
            </a:r>
            <a:r>
              <a:rPr spc="-5"/>
              <a:t> </a:t>
            </a:r>
            <a:r>
              <a:rPr spc="-2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5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5252942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005036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69" y="1059008"/>
            <a:ext cx="8998718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EC8FAA8-A8D9-C932-B762-8DFED5E8FDE2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548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/>
        </p:nvGrpSpPr>
        <p:grpSpPr>
          <a:xfrm>
            <a:off x="-13020" y="6469685"/>
            <a:ext cx="9176753" cy="200055"/>
            <a:chOff x="-823" y="6639519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9519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9432" y="114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8690" y="1059008"/>
            <a:ext cx="8232062" cy="481390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AMC">
            <a:extLst>
              <a:ext uri="{FF2B5EF4-FFF2-40B4-BE49-F238E27FC236}">
                <a16:creationId xmlns:a16="http://schemas.microsoft.com/office/drawing/2014/main" id="{46EE2548-FB22-8F3B-E82B-D2BCACE6D43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51979" y="6236131"/>
            <a:ext cx="509035" cy="597331"/>
            <a:chOff x="3311" y="1116"/>
            <a:chExt cx="1816" cy="2131"/>
          </a:xfrm>
        </p:grpSpPr>
        <p:sp>
          <p:nvSpPr>
            <p:cNvPr id="19" name="WHITE bkgrnd">
              <a:extLst>
                <a:ext uri="{FF2B5EF4-FFF2-40B4-BE49-F238E27FC236}">
                  <a16:creationId xmlns:a16="http://schemas.microsoft.com/office/drawing/2014/main" id="{AF7BA85D-C607-A0B1-BA5B-F6E2677D0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1138"/>
              <a:ext cx="1772" cy="2086"/>
            </a:xfrm>
            <a:custGeom>
              <a:avLst/>
              <a:gdLst>
                <a:gd name="T0" fmla="*/ 1477 w 2954"/>
                <a:gd name="T1" fmla="*/ 0 h 3479"/>
                <a:gd name="T2" fmla="*/ 2954 w 2954"/>
                <a:gd name="T3" fmla="*/ 356 h 3479"/>
                <a:gd name="T4" fmla="*/ 2954 w 2954"/>
                <a:gd name="T5" fmla="*/ 1377 h 3479"/>
                <a:gd name="T6" fmla="*/ 1477 w 2954"/>
                <a:gd name="T7" fmla="*/ 3479 h 3479"/>
                <a:gd name="T8" fmla="*/ 0 w 2954"/>
                <a:gd name="T9" fmla="*/ 1377 h 3479"/>
                <a:gd name="T10" fmla="*/ 0 w 2954"/>
                <a:gd name="T11" fmla="*/ 356 h 3479"/>
                <a:gd name="T12" fmla="*/ 1477 w 2954"/>
                <a:gd name="T13" fmla="*/ 0 h 3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4" h="3479">
                  <a:moveTo>
                    <a:pt x="1477" y="0"/>
                  </a:moveTo>
                  <a:cubicBezTo>
                    <a:pt x="2003" y="0"/>
                    <a:pt x="2609" y="127"/>
                    <a:pt x="2954" y="356"/>
                  </a:cubicBezTo>
                  <a:cubicBezTo>
                    <a:pt x="2954" y="1377"/>
                    <a:pt x="2954" y="1377"/>
                    <a:pt x="2954" y="1377"/>
                  </a:cubicBezTo>
                  <a:cubicBezTo>
                    <a:pt x="2954" y="2275"/>
                    <a:pt x="2402" y="3111"/>
                    <a:pt x="1477" y="3479"/>
                  </a:cubicBezTo>
                  <a:cubicBezTo>
                    <a:pt x="552" y="3111"/>
                    <a:pt x="0" y="2275"/>
                    <a:pt x="0" y="1377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345" y="127"/>
                    <a:pt x="951" y="0"/>
                    <a:pt x="1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0" name="BLACK outline">
              <a:extLst>
                <a:ext uri="{FF2B5EF4-FFF2-40B4-BE49-F238E27FC236}">
                  <a16:creationId xmlns:a16="http://schemas.microsoft.com/office/drawing/2014/main" id="{59AC6C05-64B7-4728-6B7E-F91E1FC89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1" y="1116"/>
              <a:ext cx="1816" cy="2131"/>
            </a:xfrm>
            <a:custGeom>
              <a:avLst/>
              <a:gdLst>
                <a:gd name="T0" fmla="*/ 3010 w 3026"/>
                <a:gd name="T1" fmla="*/ 362 h 3554"/>
                <a:gd name="T2" fmla="*/ 2328 w 3026"/>
                <a:gd name="T3" fmla="*/ 93 h 3554"/>
                <a:gd name="T4" fmla="*/ 1513 w 3026"/>
                <a:gd name="T5" fmla="*/ 0 h 3554"/>
                <a:gd name="T6" fmla="*/ 698 w 3026"/>
                <a:gd name="T7" fmla="*/ 93 h 3554"/>
                <a:gd name="T8" fmla="*/ 16 w 3026"/>
                <a:gd name="T9" fmla="*/ 362 h 3554"/>
                <a:gd name="T10" fmla="*/ 0 w 3026"/>
                <a:gd name="T11" fmla="*/ 373 h 3554"/>
                <a:gd name="T12" fmla="*/ 0 w 3026"/>
                <a:gd name="T13" fmla="*/ 1413 h 3554"/>
                <a:gd name="T14" fmla="*/ 398 w 3026"/>
                <a:gd name="T15" fmla="*/ 2683 h 3554"/>
                <a:gd name="T16" fmla="*/ 1500 w 3026"/>
                <a:gd name="T17" fmla="*/ 3548 h 3554"/>
                <a:gd name="T18" fmla="*/ 1513 w 3026"/>
                <a:gd name="T19" fmla="*/ 3554 h 3554"/>
                <a:gd name="T20" fmla="*/ 1526 w 3026"/>
                <a:gd name="T21" fmla="*/ 3548 h 3554"/>
                <a:gd name="T22" fmla="*/ 2628 w 3026"/>
                <a:gd name="T23" fmla="*/ 2683 h 3554"/>
                <a:gd name="T24" fmla="*/ 3026 w 3026"/>
                <a:gd name="T25" fmla="*/ 1413 h 3554"/>
                <a:gd name="T26" fmla="*/ 3026 w 3026"/>
                <a:gd name="T27" fmla="*/ 373 h 3554"/>
                <a:gd name="T28" fmla="*/ 3010 w 3026"/>
                <a:gd name="T29" fmla="*/ 362 h 3554"/>
                <a:gd name="T30" fmla="*/ 2954 w 3026"/>
                <a:gd name="T31" fmla="*/ 1413 h 3554"/>
                <a:gd name="T32" fmla="*/ 1513 w 3026"/>
                <a:gd name="T33" fmla="*/ 3476 h 3554"/>
                <a:gd name="T34" fmla="*/ 72 w 3026"/>
                <a:gd name="T35" fmla="*/ 1413 h 3554"/>
                <a:gd name="T36" fmla="*/ 72 w 3026"/>
                <a:gd name="T37" fmla="*/ 412 h 3554"/>
                <a:gd name="T38" fmla="*/ 1513 w 3026"/>
                <a:gd name="T39" fmla="*/ 72 h 3554"/>
                <a:gd name="T40" fmla="*/ 2954 w 3026"/>
                <a:gd name="T41" fmla="*/ 412 h 3554"/>
                <a:gd name="T42" fmla="*/ 2954 w 3026"/>
                <a:gd name="T43" fmla="*/ 1413 h 3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26" h="3554">
                  <a:moveTo>
                    <a:pt x="3010" y="362"/>
                  </a:moveTo>
                  <a:cubicBezTo>
                    <a:pt x="2842" y="251"/>
                    <a:pt x="2606" y="158"/>
                    <a:pt x="2328" y="93"/>
                  </a:cubicBezTo>
                  <a:cubicBezTo>
                    <a:pt x="2069" y="33"/>
                    <a:pt x="1779" y="0"/>
                    <a:pt x="1513" y="0"/>
                  </a:cubicBezTo>
                  <a:cubicBezTo>
                    <a:pt x="1247" y="0"/>
                    <a:pt x="957" y="33"/>
                    <a:pt x="698" y="93"/>
                  </a:cubicBezTo>
                  <a:cubicBezTo>
                    <a:pt x="420" y="158"/>
                    <a:pt x="184" y="251"/>
                    <a:pt x="16" y="362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0" y="1413"/>
                    <a:pt x="0" y="1413"/>
                    <a:pt x="0" y="1413"/>
                  </a:cubicBezTo>
                  <a:cubicBezTo>
                    <a:pt x="0" y="1867"/>
                    <a:pt x="138" y="2306"/>
                    <a:pt x="398" y="2683"/>
                  </a:cubicBezTo>
                  <a:cubicBezTo>
                    <a:pt x="664" y="3068"/>
                    <a:pt x="1045" y="3368"/>
                    <a:pt x="1500" y="3548"/>
                  </a:cubicBezTo>
                  <a:cubicBezTo>
                    <a:pt x="1513" y="3554"/>
                    <a:pt x="1513" y="3554"/>
                    <a:pt x="1513" y="3554"/>
                  </a:cubicBezTo>
                  <a:cubicBezTo>
                    <a:pt x="1526" y="3548"/>
                    <a:pt x="1526" y="3548"/>
                    <a:pt x="1526" y="3548"/>
                  </a:cubicBezTo>
                  <a:cubicBezTo>
                    <a:pt x="1981" y="3368"/>
                    <a:pt x="2362" y="3068"/>
                    <a:pt x="2628" y="2683"/>
                  </a:cubicBezTo>
                  <a:cubicBezTo>
                    <a:pt x="2888" y="2306"/>
                    <a:pt x="3026" y="1867"/>
                    <a:pt x="3026" y="1413"/>
                  </a:cubicBezTo>
                  <a:cubicBezTo>
                    <a:pt x="3026" y="373"/>
                    <a:pt x="3026" y="373"/>
                    <a:pt x="3026" y="373"/>
                  </a:cubicBezTo>
                  <a:lnTo>
                    <a:pt x="3010" y="362"/>
                  </a:lnTo>
                  <a:close/>
                  <a:moveTo>
                    <a:pt x="2954" y="1413"/>
                  </a:moveTo>
                  <a:cubicBezTo>
                    <a:pt x="2954" y="2314"/>
                    <a:pt x="2389" y="3122"/>
                    <a:pt x="1513" y="3476"/>
                  </a:cubicBezTo>
                  <a:cubicBezTo>
                    <a:pt x="637" y="3122"/>
                    <a:pt x="72" y="2314"/>
                    <a:pt x="72" y="1413"/>
                  </a:cubicBezTo>
                  <a:cubicBezTo>
                    <a:pt x="72" y="412"/>
                    <a:pt x="72" y="412"/>
                    <a:pt x="72" y="412"/>
                  </a:cubicBezTo>
                  <a:cubicBezTo>
                    <a:pt x="391" y="208"/>
                    <a:pt x="966" y="72"/>
                    <a:pt x="1513" y="72"/>
                  </a:cubicBezTo>
                  <a:cubicBezTo>
                    <a:pt x="2060" y="72"/>
                    <a:pt x="2635" y="208"/>
                    <a:pt x="2954" y="412"/>
                  </a:cubicBezTo>
                  <a:lnTo>
                    <a:pt x="2954" y="14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1" name="BLUE">
              <a:extLst>
                <a:ext uri="{FF2B5EF4-FFF2-40B4-BE49-F238E27FC236}">
                  <a16:creationId xmlns:a16="http://schemas.microsoft.com/office/drawing/2014/main" id="{D9BD8347-42E2-B374-F7AE-C8F60C1B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" y="1391"/>
              <a:ext cx="797" cy="1744"/>
            </a:xfrm>
            <a:custGeom>
              <a:avLst/>
              <a:gdLst>
                <a:gd name="T0" fmla="*/ 1329 w 1329"/>
                <a:gd name="T1" fmla="*/ 40 h 2908"/>
                <a:gd name="T2" fmla="*/ 302 w 1329"/>
                <a:gd name="T3" fmla="*/ 1068 h 2908"/>
                <a:gd name="T4" fmla="*/ 544 w 1329"/>
                <a:gd name="T5" fmla="*/ 1370 h 2908"/>
                <a:gd name="T6" fmla="*/ 0 w 1329"/>
                <a:gd name="T7" fmla="*/ 1991 h 2908"/>
                <a:gd name="T8" fmla="*/ 0 w 1329"/>
                <a:gd name="T9" fmla="*/ 2908 h 2908"/>
                <a:gd name="T10" fmla="*/ 1329 w 1329"/>
                <a:gd name="T11" fmla="*/ 930 h 2908"/>
                <a:gd name="T12" fmla="*/ 1329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1329" y="40"/>
                  </a:moveTo>
                  <a:cubicBezTo>
                    <a:pt x="302" y="1068"/>
                    <a:pt x="302" y="1068"/>
                    <a:pt x="302" y="1068"/>
                  </a:cubicBezTo>
                  <a:cubicBezTo>
                    <a:pt x="544" y="1370"/>
                    <a:pt x="544" y="1370"/>
                    <a:pt x="544" y="1370"/>
                  </a:cubicBezTo>
                  <a:cubicBezTo>
                    <a:pt x="0" y="1991"/>
                    <a:pt x="0" y="1991"/>
                    <a:pt x="0" y="1991"/>
                  </a:cubicBezTo>
                  <a:cubicBezTo>
                    <a:pt x="0" y="2908"/>
                    <a:pt x="0" y="2908"/>
                    <a:pt x="0" y="2908"/>
                  </a:cubicBezTo>
                  <a:cubicBezTo>
                    <a:pt x="540" y="2665"/>
                    <a:pt x="1329" y="2054"/>
                    <a:pt x="1329" y="930"/>
                  </a:cubicBezTo>
                  <a:cubicBezTo>
                    <a:pt x="1329" y="0"/>
                    <a:pt x="1329" y="41"/>
                    <a:pt x="1329" y="40"/>
                  </a:cubicBezTo>
                  <a:close/>
                </a:path>
              </a:pathLst>
            </a:custGeom>
            <a:solidFill>
              <a:srgbClr val="005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  <p:sp>
          <p:nvSpPr>
            <p:cNvPr id="22" name="RED">
              <a:extLst>
                <a:ext uri="{FF2B5EF4-FFF2-40B4-BE49-F238E27FC236}">
                  <a16:creationId xmlns:a16="http://schemas.microsoft.com/office/drawing/2014/main" id="{13DA8EE0-6F15-3154-0484-0E49C904C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1391"/>
              <a:ext cx="797" cy="1744"/>
            </a:xfrm>
            <a:custGeom>
              <a:avLst/>
              <a:gdLst>
                <a:gd name="T0" fmla="*/ 0 w 1329"/>
                <a:gd name="T1" fmla="*/ 40 h 2908"/>
                <a:gd name="T2" fmla="*/ 1027 w 1329"/>
                <a:gd name="T3" fmla="*/ 1068 h 2908"/>
                <a:gd name="T4" fmla="*/ 785 w 1329"/>
                <a:gd name="T5" fmla="*/ 1370 h 2908"/>
                <a:gd name="T6" fmla="*/ 1329 w 1329"/>
                <a:gd name="T7" fmla="*/ 1991 h 2908"/>
                <a:gd name="T8" fmla="*/ 1329 w 1329"/>
                <a:gd name="T9" fmla="*/ 2908 h 2908"/>
                <a:gd name="T10" fmla="*/ 0 w 1329"/>
                <a:gd name="T11" fmla="*/ 930 h 2908"/>
                <a:gd name="T12" fmla="*/ 0 w 1329"/>
                <a:gd name="T13" fmla="*/ 40 h 2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9" h="2908">
                  <a:moveTo>
                    <a:pt x="0" y="40"/>
                  </a:moveTo>
                  <a:cubicBezTo>
                    <a:pt x="1027" y="1068"/>
                    <a:pt x="1027" y="1068"/>
                    <a:pt x="1027" y="1068"/>
                  </a:cubicBezTo>
                  <a:cubicBezTo>
                    <a:pt x="785" y="1370"/>
                    <a:pt x="785" y="1370"/>
                    <a:pt x="785" y="1370"/>
                  </a:cubicBezTo>
                  <a:cubicBezTo>
                    <a:pt x="1329" y="1991"/>
                    <a:pt x="1329" y="1991"/>
                    <a:pt x="1329" y="1991"/>
                  </a:cubicBezTo>
                  <a:cubicBezTo>
                    <a:pt x="1329" y="2908"/>
                    <a:pt x="1329" y="2908"/>
                    <a:pt x="1329" y="2908"/>
                  </a:cubicBezTo>
                  <a:cubicBezTo>
                    <a:pt x="789" y="2665"/>
                    <a:pt x="0" y="2054"/>
                    <a:pt x="0" y="930"/>
                  </a:cubicBezTo>
                  <a:cubicBezTo>
                    <a:pt x="0" y="0"/>
                    <a:pt x="0" y="41"/>
                    <a:pt x="0" y="40"/>
                  </a:cubicBezTo>
                  <a:close/>
                </a:path>
              </a:pathLst>
            </a:custGeom>
            <a:solidFill>
              <a:srgbClr val="C320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Garamond Pro" panose="020205020605060204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783B1934-68FE-C78B-A0E7-6EB18B66E21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7D9AB8-BDAB-ACE8-84D3-3CB52EFDB95B}"/>
              </a:ext>
            </a:extLst>
          </p:cNvPr>
          <p:cNvSpPr txBox="1">
            <a:spLocks/>
          </p:cNvSpPr>
          <p:nvPr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11DD4CC-CE47-B1F1-9349-553DFFC9449E}"/>
              </a:ext>
            </a:extLst>
          </p:cNvPr>
          <p:cNvSpPr txBox="1">
            <a:spLocks/>
          </p:cNvSpPr>
          <p:nvPr userDrawn="1"/>
        </p:nvSpPr>
        <p:spPr>
          <a:xfrm>
            <a:off x="3943350" y="6684745"/>
            <a:ext cx="1257300" cy="1354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en-US" sz="900" b="1" kern="6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2920">
              <a:defRPr/>
            </a:pPr>
            <a:fld id="{E82CFA9B-4785-4222-B2D1-FB953FCA43F9}" type="slidenum">
              <a:rPr lang="en-US" sz="880" smtClean="0">
                <a:solidFill>
                  <a:schemeClr val="bg1"/>
                </a:solidFill>
                <a:latin typeface="+mn-lt"/>
              </a:rPr>
              <a:pPr defTabSz="502920">
                <a:defRPr/>
              </a:pPr>
              <a:t>‹#›</a:t>
            </a:fld>
            <a:endParaRPr lang="en-US" sz="88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10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YS First Quarter FY22 Insights"/>
          <p:cNvSpPr txBox="1">
            <a:spLocks noGrp="1"/>
          </p:cNvSpPr>
          <p:nvPr>
            <p:ph type="title" idx="4294967295"/>
          </p:nvPr>
        </p:nvSpPr>
        <p:spPr>
          <a:xfrm>
            <a:off x="0" y="6073775"/>
            <a:ext cx="8915400" cy="485775"/>
          </a:xfrm>
          <a:prstGeom prst="rect">
            <a:avLst/>
          </a:prstGeom>
        </p:spPr>
        <p:txBody>
          <a:bodyPr>
            <a:no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 algn="ctr"/>
            <a:r>
              <a:rPr lang="en-US" sz="2400" dirty="0">
                <a:solidFill>
                  <a:schemeClr val="bg1"/>
                </a:solidFill>
              </a:rPr>
              <a:t>Support Services</a:t>
            </a:r>
            <a:r>
              <a:rPr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Annual FY25 Insights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B76D9-C2BD-6747-B223-588579135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505" y="1628079"/>
            <a:ext cx="6996809" cy="3312676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There were 722 clicks to other websites to find more information.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11,043 people downloaded a PDF or a form.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1800" b="0" dirty="0"/>
              <a:t>563 people needed to talk to a real person.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FF767-91E2-2840-BE44-40E374D19D9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A1563-523C-C400-A806-FC155B319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761" y="1438507"/>
            <a:ext cx="3735239" cy="3363562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357</a:t>
            </a:r>
            <a:r>
              <a:rPr lang="en-US" sz="1800" b="0" dirty="0"/>
              <a:t> total on-site searches on HBB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1800" dirty="0"/>
              <a:t>2.46%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Home Based Business (HBB)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FDFD3C-504A-270C-30D4-93BC3872ED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7C362-09F1-4267-C9D2-273FED674510}"/>
              </a:ext>
            </a:extLst>
          </p:cNvPr>
          <p:cNvSpPr txBox="1"/>
          <p:nvPr/>
        </p:nvSpPr>
        <p:spPr>
          <a:xfrm>
            <a:off x="4956503" y="1329212"/>
            <a:ext cx="289401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7B72F6-3E67-0862-11C8-60FD5AE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503" y="1807688"/>
            <a:ext cx="3454400" cy="3721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221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30967-6A6F-F360-9584-E8517637F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1A9717-143A-9802-E002-629174E8E6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Program Roll-up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CE852-903D-D623-CF17-7F4C020E4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61" y="1144468"/>
            <a:ext cx="7772400" cy="13432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85A56-A50E-CE48-8F57-347BB81C6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428-F07B-AD4B-B37D-62B7533B2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3" y="1818532"/>
            <a:ext cx="3978274" cy="2983537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program received 83,002 views and 55,669 sessions.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 engagement rate was at 66%.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There were a total of 45,933 users. Of those users, 35,055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Montserrat" pitchFamily="2" charset="77"/>
              </a:rPr>
              <a:t> </a:t>
            </a:r>
            <a:r>
              <a:rPr lang="en-US" sz="2000" b="0" dirty="0"/>
              <a:t>were new.</a:t>
            </a:r>
          </a:p>
          <a:p>
            <a:pPr marL="549148" indent="-417830" defTabSz="859536">
              <a:spcBef>
                <a:spcPts val="1800"/>
              </a:spcBef>
              <a:defRPr sz="2256" b="0"/>
            </a:pPr>
            <a:endParaRPr lang="en-US" sz="2000" b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169CA9-8945-0B31-8B2D-26B565FF792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NAF Personnel Services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7295A-8A00-9899-1FE8-C7D400F8BE1E}"/>
              </a:ext>
            </a:extLst>
          </p:cNvPr>
          <p:cNvSpPr txBox="1"/>
          <p:nvPr/>
        </p:nvSpPr>
        <p:spPr>
          <a:xfrm>
            <a:off x="4708525" y="1438051"/>
            <a:ext cx="37558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hangingPunct="0"/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Pages </a:t>
            </a:r>
            <a:r>
              <a:rPr lang="en-US" i="1" dirty="0"/>
              <a:t>NAF Personnel Services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59DC43-FF7B-D149-3767-345D4692D3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62DD2-2C5F-9A33-9946-5FA7EE388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1" y="1891007"/>
            <a:ext cx="4076700" cy="3594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42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3963" y="1171576"/>
            <a:ext cx="6431246" cy="452628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 b="0" dirty="0"/>
              <a:t>23,307 people downloaded a PDF or a form.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ACACDB-DA25-634D-0774-40FE327C3BB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263963" y="2081717"/>
            <a:ext cx="6146800" cy="443198"/>
          </a:xfrm>
        </p:spPr>
        <p:txBody>
          <a:bodyPr/>
          <a:lstStyle/>
          <a:p>
            <a:pPr marL="0" indent="0">
              <a:buNone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pages for downloads, click-throughs on email addresses, phone numbers, and outbound links.</a:t>
            </a:r>
            <a:endParaRPr lang="en-US" sz="1600" i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Insights &amp; Highlights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DAE526-3DB1-D188-6BD4-4CE3E6EF010E}"/>
              </a:ext>
            </a:extLst>
          </p:cNvPr>
          <p:cNvSpPr txBox="1"/>
          <p:nvPr/>
        </p:nvSpPr>
        <p:spPr>
          <a:xfrm>
            <a:off x="320634" y="5937855"/>
            <a:ext cx="4583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/>
              <a:t>NAF Personnel Services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19F48E-3FF8-B268-633E-041BC1305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963" y="2726068"/>
            <a:ext cx="6146800" cy="2895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201" y="111732"/>
            <a:ext cx="4917547" cy="480132"/>
          </a:xfrm>
        </p:spPr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94" y="1748618"/>
            <a:ext cx="3735239" cy="3657601"/>
          </a:xfr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There were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539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total on-site searches on NAF Personnel Services pages to find more information.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1.71% of users left the site after performing a search.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NAF Personnel Services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1586BC-D1C4-4E87-0754-FA0954A881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959306" y="1456231"/>
            <a:ext cx="350979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57300E-1D94-94EC-495C-DD195970F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87" y="1825564"/>
            <a:ext cx="337820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41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5439" y="1918781"/>
            <a:ext cx="4165600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website received 26,305 views and 19,838 sessions. </a:t>
            </a:r>
          </a:p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400" b="0" dirty="0"/>
              <a:t>The engagement rate </a:t>
            </a:r>
            <a:r>
              <a:rPr lang="en-US" b="0" dirty="0"/>
              <a:t>was</a:t>
            </a:r>
            <a:r>
              <a:rPr lang="en-US" sz="2400" b="0" dirty="0"/>
              <a:t> at 76%.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CEAT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933A3-D89D-7BDD-6869-4BE9F1C845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F1DBD0-9635-689C-4A82-47EFE3833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52428"/>
            <a:ext cx="4064000" cy="3568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339447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D8FEF-0973-1B4D-AA18-29A4F53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Engagement Insights &amp; Highlights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91D7-458E-5F7D-ECCD-99735EEC2AA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0" y="6081469"/>
            <a:ext cx="8307390" cy="369333"/>
          </a:xfrm>
        </p:spPr>
        <p:txBody>
          <a:bodyPr/>
          <a:lstStyle/>
          <a:p>
            <a:r>
              <a:rPr lang="en-US" i="0" dirty="0"/>
              <a:t>CEAT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2565A2-3DF5-B41D-E1A0-E6EC5EB24F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C95EA-CA94-57EE-FAE3-20512CB7523C}"/>
              </a:ext>
            </a:extLst>
          </p:cNvPr>
          <p:cNvSpPr txBox="1"/>
          <p:nvPr/>
        </p:nvSpPr>
        <p:spPr>
          <a:xfrm>
            <a:off x="581665" y="1380494"/>
            <a:ext cx="7262212" cy="670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549148" indent="-41783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256" dirty="0"/>
              <a:t>CEAT Transfer Guide Achieved 3,135 Downloads</a:t>
            </a:r>
            <a:r>
              <a:rPr lang="en-US" sz="2256" b="1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48C89D-C4E4-A5EF-C750-D239648D5BFE}"/>
              </a:ext>
            </a:extLst>
          </p:cNvPr>
          <p:cNvSpPr txBox="1"/>
          <p:nvPr/>
        </p:nvSpPr>
        <p:spPr>
          <a:xfrm>
            <a:off x="887339" y="2270047"/>
            <a:ext cx="368466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CEAT Transfer Guide Download Trends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FE450-C949-75E1-D283-4CF748DBCA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96"/>
          <a:stretch>
            <a:fillRect/>
          </a:stretch>
        </p:blipFill>
        <p:spPr>
          <a:xfrm>
            <a:off x="685800" y="2695696"/>
            <a:ext cx="7772400" cy="33857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61547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F477236-80F9-2148-85B2-B179C4C6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Insights &amp; Highlights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11CD3-7417-F249-A004-C78905B71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69" y="1452601"/>
            <a:ext cx="4269522" cy="2903419"/>
          </a:xfrm>
        </p:spPr>
        <p:txBody>
          <a:bodyPr>
            <a:normAutofit/>
          </a:bodyPr>
          <a:lstStyle/>
          <a:p>
            <a:pPr marL="117348" indent="0" defTabSz="768095">
              <a:spcBef>
                <a:spcPts val="1600"/>
              </a:spcBef>
              <a:buNone/>
              <a:defRPr sz="2016" b="0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223 total on-site searches on CEAT pages to find more information.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528E1E0-3665-FF41-949A-5C8B95B06D5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0" dirty="0"/>
              <a:t>CEAT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66290-50FA-D80B-38B3-014C1DB0F03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A75861-B4A4-2942-AE78-097A4F64339C}"/>
              </a:ext>
            </a:extLst>
          </p:cNvPr>
          <p:cNvSpPr txBox="1"/>
          <p:nvPr/>
        </p:nvSpPr>
        <p:spPr>
          <a:xfrm>
            <a:off x="4719342" y="1430220"/>
            <a:ext cx="3509792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Searches</a:t>
            </a:r>
            <a:endParaRPr lang="en-US" sz="2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635307-37F2-E5FF-A235-134D1420A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688" y="1998780"/>
            <a:ext cx="3467100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933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250483" y="1577120"/>
            <a:ext cx="4170556" cy="36576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HBB pages received 37,333 views and 30,469 sessions.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engagement rate was at 72%. </a:t>
            </a:r>
          </a:p>
          <a:p>
            <a:pPr marL="474218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1800" dirty="0"/>
              <a:t>The total number of users was 25,482, and there were 9,676 new users.</a:t>
            </a:r>
            <a:br>
              <a:rPr lang="en-US" dirty="0"/>
            </a:br>
            <a:endParaRPr sz="1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BEEC40-E1E4-C541-9188-97281B45ED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i="0" dirty="0"/>
              <a:t>Home Based Business (HBB)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BC3D974-9BA9-815F-DE62-04DA6E8263C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3A197-7025-A64E-BE25-1D5B7DF6528F}"/>
              </a:ext>
            </a:extLst>
          </p:cNvPr>
          <p:cNvSpPr txBox="1"/>
          <p:nvPr/>
        </p:nvSpPr>
        <p:spPr>
          <a:xfrm>
            <a:off x="4722962" y="1530866"/>
            <a:ext cx="195983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Installations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B09D1E-6703-EF73-411E-AB1E87A7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961" y="1930974"/>
            <a:ext cx="4102100" cy="340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169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us army pp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 army ppt" id="{E6FB34B2-7D2B-9945-B421-C4D8FF48EF36}" vid="{BCEAAE0E-B67D-1742-BBCD-C1D351CB1606}"/>
    </a:ext>
  </a:extLst>
</a:theme>
</file>

<file path=ppt/theme/theme2.xml><?xml version="1.0" encoding="utf-8"?>
<a:theme xmlns:a="http://schemas.openxmlformats.org/drawingml/2006/main" name="1_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ACS Third Quarter FY24 Web Analytics Slide Deck" id="{BDD796A2-BAFA-1E4F-B861-5C95B60132AA}" vid="{E32ABC10-035D-284A-ACBF-B4087DD1ECA8}"/>
    </a:ext>
  </a:extLst>
</a:theme>
</file>

<file path=ppt/theme/theme3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 army ppt</Template>
  <TotalTime>9887</TotalTime>
  <Words>296</Words>
  <Application>Microsoft Macintosh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Adobe Garamond Pro</vt:lpstr>
      <vt:lpstr>Arial</vt:lpstr>
      <vt:lpstr>Calibri</vt:lpstr>
      <vt:lpstr>Helvetica</vt:lpstr>
      <vt:lpstr>Montserrat</vt:lpstr>
      <vt:lpstr>US Army</vt:lpstr>
      <vt:lpstr>Wingdings</vt:lpstr>
      <vt:lpstr>us army ppt</vt:lpstr>
      <vt:lpstr>1_Master Content Slide</vt:lpstr>
      <vt:lpstr>Support Services Annual FY25 Insights</vt:lpstr>
      <vt:lpstr>Web Analytics Summary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  <vt:lpstr>Traffic Highlights</vt:lpstr>
      <vt:lpstr>Engagement Insights &amp; Highlights</vt:lpstr>
      <vt:lpstr>Search Insights &amp; Highlights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Dunbar, Jessica A CTR USARMY IMCOM HQ (USA)</cp:lastModifiedBy>
  <cp:revision>86</cp:revision>
  <dcterms:modified xsi:type="dcterms:W3CDTF">2025-11-04T19:49:00Z</dcterms:modified>
</cp:coreProperties>
</file>