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2" r:id="rId1"/>
    <p:sldMasterId id="2147483673" r:id="rId2"/>
  </p:sldMasterIdLst>
  <p:notesMasterIdLst>
    <p:notesMasterId r:id="rId14"/>
  </p:notesMasterIdLst>
  <p:sldIdLst>
    <p:sldId id="256" r:id="rId3"/>
    <p:sldId id="277" r:id="rId4"/>
    <p:sldId id="290" r:id="rId5"/>
    <p:sldId id="283" r:id="rId6"/>
    <p:sldId id="287" r:id="rId7"/>
    <p:sldId id="279" r:id="rId8"/>
    <p:sldId id="284" r:id="rId9"/>
    <p:sldId id="288" r:id="rId10"/>
    <p:sldId id="285" r:id="rId11"/>
    <p:sldId id="286" r:id="rId12"/>
    <p:sldId id="28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7241AB-972E-B04D-BC4C-FA8F9FB6DB7E}" v="57" dt="2022-04-14T19:06:44.64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21"/>
    <p:restoredTop sz="95102"/>
  </p:normalViewPr>
  <p:slideViewPr>
    <p:cSldViewPr snapToGrid="0" snapToObjects="1">
      <p:cViewPr varScale="1">
        <p:scale>
          <a:sx n="117" d="100"/>
          <a:sy n="117" d="100"/>
        </p:scale>
        <p:origin x="109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4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182125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2483532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305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198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880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D4585B0-C250-636C-1419-E4CC0E005E6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568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5263003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EA55477-03FB-18B6-F446-CF915637BABC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57650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543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1236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9083022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25464609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6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768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5C445D-FC74-86AE-EE38-665F4350AB8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355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03627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E34582C-2FEA-62B7-473C-146004DEB62A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86387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5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15252942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00503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EC8FAA8-A8D9-C932-B762-8DFED5E8FDE2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548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11DD4CC-CE47-B1F1-9349-553DFFC9449E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110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073775"/>
            <a:ext cx="8915400" cy="485775"/>
          </a:xfrm>
          <a:prstGeom prst="rect">
            <a:avLst/>
          </a:prstGeom>
        </p:spPr>
        <p:txBody>
          <a:bodyPr>
            <a:noAutofit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sz="2400" dirty="0">
                <a:solidFill>
                  <a:schemeClr val="bg1"/>
                </a:solidFill>
              </a:rPr>
              <a:t>Support Services</a:t>
            </a:r>
            <a:r>
              <a:rPr sz="24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Annual FY25 Insights</a:t>
            </a:r>
            <a:endParaRPr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B76D9-C2BD-6747-B223-588579135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505" y="1628079"/>
            <a:ext cx="6996809" cy="3312676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There were 722 clicks to other websites to find more information.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11,043 people downloaded a PDF or a form.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563 people needed to talk to a real person.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FF767-91E2-2840-BE44-40E374D19D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AA1563-523C-C400-A806-FC155B31970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21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438507"/>
            <a:ext cx="3735239" cy="3363562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dirty="0"/>
              <a:t>357</a:t>
            </a:r>
            <a:r>
              <a:rPr lang="en-US" sz="1800" b="0" dirty="0"/>
              <a:t> total on-site searches on HBB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dirty="0"/>
              <a:t>2.46% 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FDFD3C-504A-270C-30D4-93BC3872ED5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7C362-09F1-4267-C9D2-273FED674510}"/>
              </a:ext>
            </a:extLst>
          </p:cNvPr>
          <p:cNvSpPr txBox="1"/>
          <p:nvPr/>
        </p:nvSpPr>
        <p:spPr>
          <a:xfrm>
            <a:off x="4956503" y="1329212"/>
            <a:ext cx="2894018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7B72F6-3E67-0862-11C8-60FD5AE1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503" y="1807688"/>
            <a:ext cx="3454400" cy="37211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213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B30967-6A6F-F360-9584-E8517637F9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1A9717-143A-9802-E002-629174E8E6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Program Roll-up 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0CE852-903D-D623-CF17-7F4C020E40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61" y="1144468"/>
            <a:ext cx="7772400" cy="13432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85A56-A50E-CE48-8F57-347BB81C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04428-F07B-AD4B-B37D-62B7533B2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3" y="1818532"/>
            <a:ext cx="3978274" cy="2983537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program received 83,002 views and 55,669 sessions.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engagement rate was at 66%.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There were a total of 45,933 users. Of those users, 35,055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Montserrat" pitchFamily="2" charset="77"/>
              </a:rPr>
              <a:t> </a:t>
            </a:r>
            <a:r>
              <a:rPr lang="en-US" sz="2000" b="0" dirty="0"/>
              <a:t>were new.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endParaRPr lang="en-US" sz="2000" b="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2169CA9-8945-0B31-8B2D-26B565FF792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C7295A-8A00-9899-1FE8-C7D400F8BE1E}"/>
              </a:ext>
            </a:extLst>
          </p:cNvPr>
          <p:cNvSpPr txBox="1"/>
          <p:nvPr/>
        </p:nvSpPr>
        <p:spPr>
          <a:xfrm>
            <a:off x="4708525" y="1438051"/>
            <a:ext cx="375589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hangingPunct="0"/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Pages </a:t>
            </a:r>
            <a:r>
              <a:rPr lang="en-US" i="1" dirty="0"/>
              <a:t>NAF Personnel Services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59DC43-FF7B-D149-3767-345D4692D3A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A62DD2-2C5F-9A33-9946-5FA7EE388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961" y="1891007"/>
            <a:ext cx="4076700" cy="35941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0428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3963" y="1171576"/>
            <a:ext cx="6431246" cy="4526280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23,307 people downloaded a PDF or a form.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1ACACDB-DA25-634D-0774-40FE327C3BB1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263963" y="2081717"/>
            <a:ext cx="6146800" cy="443198"/>
          </a:xfrm>
        </p:spPr>
        <p:txBody>
          <a:bodyPr/>
          <a:lstStyle/>
          <a:p>
            <a:pPr marL="0" indent="0">
              <a:buNone/>
            </a:pPr>
            <a:r>
              <a:rPr kumimoji="0" lang="en-US" sz="16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pages for downloads, click-throughs on email addresses, phone numbers, and outbound links.</a:t>
            </a:r>
            <a:endParaRPr lang="en-US" sz="1600" i="1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DAE526-3DB1-D188-6BD4-4CE3E6EF010E}"/>
              </a:ext>
            </a:extLst>
          </p:cNvPr>
          <p:cNvSpPr txBox="1"/>
          <p:nvPr/>
        </p:nvSpPr>
        <p:spPr>
          <a:xfrm>
            <a:off x="320634" y="5937855"/>
            <a:ext cx="4583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0" dirty="0"/>
              <a:t>NAF Personnel Services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19F48E-3FF8-B268-633E-041BC1305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963" y="2726068"/>
            <a:ext cx="6146800" cy="2895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5981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201" y="111732"/>
            <a:ext cx="4917547" cy="480132"/>
          </a:xfrm>
        </p:spPr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794" y="1748618"/>
            <a:ext cx="3735239" cy="3657601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There were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539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total on-site searches on NAF Personnel Services pages to find more information.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1.71% 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NAF Personnel Services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1586BC-D1C4-4E87-0754-FA0954A881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959306" y="1456231"/>
            <a:ext cx="3509792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57300E-1D94-94EC-495C-DD195970F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187" y="1825564"/>
            <a:ext cx="3378200" cy="3581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841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255439" y="1918781"/>
            <a:ext cx="4165600" cy="3657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website received 26,305 views and 19,838 sessions.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engagement rate </a:t>
            </a:r>
            <a:r>
              <a:rPr lang="en-US" b="0" dirty="0"/>
              <a:t>was</a:t>
            </a:r>
            <a:r>
              <a:rPr lang="en-US" sz="2400" b="0" dirty="0"/>
              <a:t> at 76%.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CEAT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0933A3-D89D-7BDD-6869-4BE9F1C845F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F1DBD0-9635-689C-4A82-47EFE3833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752428"/>
            <a:ext cx="4064000" cy="35687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0339447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Engagement Insights &amp; Highlights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3091D7-458E-5F7D-ECCD-99735EEC2A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0" y="6081469"/>
            <a:ext cx="8307390" cy="369333"/>
          </a:xfrm>
        </p:spPr>
        <p:txBody>
          <a:bodyPr/>
          <a:lstStyle/>
          <a:p>
            <a:r>
              <a:rPr lang="en-US" i="0" dirty="0"/>
              <a:t>CEAT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2565A2-3DF5-B41D-E1A0-E6EC5EB24F8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C95EA-CA94-57EE-FAE3-20512CB7523C}"/>
              </a:ext>
            </a:extLst>
          </p:cNvPr>
          <p:cNvSpPr txBox="1"/>
          <p:nvPr/>
        </p:nvSpPr>
        <p:spPr>
          <a:xfrm>
            <a:off x="581665" y="1380494"/>
            <a:ext cx="7262212" cy="6703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dirty="0"/>
              <a:t>CEAT Transfer Guide Achieved 3,135 Downloads</a:t>
            </a:r>
            <a:r>
              <a:rPr lang="en-US" sz="2256" b="1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48C89D-C4E4-A5EF-C750-D239648D5BFE}"/>
              </a:ext>
            </a:extLst>
          </p:cNvPr>
          <p:cNvSpPr txBox="1"/>
          <p:nvPr/>
        </p:nvSpPr>
        <p:spPr>
          <a:xfrm>
            <a:off x="887339" y="2270047"/>
            <a:ext cx="3684661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CEAT Transfer Guide Download Trends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6FE450-C949-75E1-D283-4CF748DBCA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296"/>
          <a:stretch>
            <a:fillRect/>
          </a:stretch>
        </p:blipFill>
        <p:spPr>
          <a:xfrm>
            <a:off x="685800" y="2695696"/>
            <a:ext cx="7772400" cy="33857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4615475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2669" y="1452601"/>
            <a:ext cx="4269522" cy="2903419"/>
          </a:xfrm>
        </p:spPr>
        <p:txBody>
          <a:bodyPr>
            <a:normAutofit/>
          </a:bodyPr>
          <a:lstStyle/>
          <a:p>
            <a:pPr marL="117348" indent="0" defTabSz="768095">
              <a:spcBef>
                <a:spcPts val="1600"/>
              </a:spcBef>
              <a:buNone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223 total on-site searches on CEAT pages to find more information.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CEAT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B66290-50FA-D80B-38B3-014C1DB0F03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719342" y="1430220"/>
            <a:ext cx="3509792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635307-37F2-E5FF-A235-134D1420A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0688" y="1998780"/>
            <a:ext cx="3467100" cy="3429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933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250483" y="1577120"/>
            <a:ext cx="4170556" cy="3657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HBB pages received 37,333 views and 30,469 sessions.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engagement rate was at 72%.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total number of users was 25,482, and there were 9,676 new users.</a:t>
            </a:r>
            <a:br>
              <a:rPr lang="en-US" dirty="0"/>
            </a:br>
            <a:endParaRPr sz="1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C3D974-9BA9-815F-DE62-04DA6E8263C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3A197-7025-A64E-BE25-1D5B7DF6528F}"/>
              </a:ext>
            </a:extLst>
          </p:cNvPr>
          <p:cNvSpPr txBox="1"/>
          <p:nvPr/>
        </p:nvSpPr>
        <p:spPr>
          <a:xfrm>
            <a:off x="4722962" y="1530866"/>
            <a:ext cx="195983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Installations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B09D1E-6703-EF73-411E-AB1E87A74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961" y="1930974"/>
            <a:ext cx="4102100" cy="3403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0169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 ACS Third Quarter FY24 Web Analytics Slide Deck" id="{BDD796A2-BAFA-1E4F-B861-5C95B60132AA}" vid="{E32ABC10-035D-284A-ACBF-B4087DD1ECA8}"/>
    </a:ext>
  </a:extLst>
</a:theme>
</file>

<file path=ppt/theme/theme3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9887</TotalTime>
  <Words>296</Words>
  <Application>Microsoft Macintosh PowerPoint</Application>
  <PresentationFormat>On-screen Show (4:3)</PresentationFormat>
  <Paragraphs>46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Adobe Garamond Pro</vt:lpstr>
      <vt:lpstr>Arial</vt:lpstr>
      <vt:lpstr>Calibri</vt:lpstr>
      <vt:lpstr>Helvetica</vt:lpstr>
      <vt:lpstr>Montserrat</vt:lpstr>
      <vt:lpstr>US Army</vt:lpstr>
      <vt:lpstr>Wingdings</vt:lpstr>
      <vt:lpstr>us army ppt</vt:lpstr>
      <vt:lpstr>1_Master Content Slide</vt:lpstr>
      <vt:lpstr>Support Services Annual FY25 Insights</vt:lpstr>
      <vt:lpstr>Web Analytics Summary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86</cp:revision>
  <dcterms:modified xsi:type="dcterms:W3CDTF">2025-11-04T19:49:00Z</dcterms:modified>
</cp:coreProperties>
</file>