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4" r:id="rId1"/>
  </p:sldMasterIdLst>
  <p:notesMasterIdLst>
    <p:notesMasterId r:id="rId17"/>
  </p:notesMasterIdLst>
  <p:sldIdLst>
    <p:sldId id="256" r:id="rId2"/>
    <p:sldId id="277" r:id="rId3"/>
    <p:sldId id="270" r:id="rId4"/>
    <p:sldId id="258" r:id="rId5"/>
    <p:sldId id="259" r:id="rId6"/>
    <p:sldId id="260" r:id="rId7"/>
    <p:sldId id="272" r:id="rId8"/>
    <p:sldId id="294" r:id="rId9"/>
    <p:sldId id="295" r:id="rId10"/>
    <p:sldId id="279" r:id="rId11"/>
    <p:sldId id="265" r:id="rId12"/>
    <p:sldId id="278" r:id="rId13"/>
    <p:sldId id="275" r:id="rId14"/>
    <p:sldId id="276" r:id="rId15"/>
    <p:sldId id="26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68"/>
    <p:restoredTop sz="94830"/>
  </p:normalViewPr>
  <p:slideViewPr>
    <p:cSldViewPr snapToGrid="0" snapToObjects="1">
      <p:cViewPr varScale="1">
        <p:scale>
          <a:sx n="101" d="100"/>
          <a:sy n="101" d="100"/>
        </p:scale>
        <p:origin x="200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402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502920">
              <a:buFont typeface="Wingdings" pitchFamily="2" charset="2"/>
              <a:buChar char="ü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</p:spTree>
    <p:extLst>
      <p:ext uri="{BB962C8B-B14F-4D97-AF65-F5344CB8AC3E}">
        <p14:creationId xmlns:p14="http://schemas.microsoft.com/office/powerpoint/2010/main" val="70293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>
            <a:lvl1pPr marL="457200" indent="-4572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1575012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2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072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09DF6054-B237-90DD-28A7-36C8648E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99922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6422" y="-184438"/>
            <a:ext cx="2987444" cy="1132202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C5D9D71-6EFE-BEF7-B4D3-19CAD5F1D017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2513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3186896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C16E021-6411-88B9-C1BC-E6AF3464788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2490BD6D-2224-BDD2-2580-252A2BE7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 sz="18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89229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506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2933286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SC 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0488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</p:spTree>
    <p:extLst>
      <p:ext uri="{BB962C8B-B14F-4D97-AF65-F5344CB8AC3E}">
        <p14:creationId xmlns:p14="http://schemas.microsoft.com/office/powerpoint/2010/main" val="64801055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016D0A-F8DD-5454-CDAD-CF9DF76BD769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14D66C85-D4A7-48B9-67DA-1F9FCF3B7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071" y="-1"/>
            <a:ext cx="7886700" cy="690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488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4" r:id="rId9"/>
    <p:sldLayoutId id="2147483675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4572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113572"/>
            <a:ext cx="9144000" cy="484187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dirty="0">
                <a:solidFill>
                  <a:schemeClr val="bg1"/>
                </a:solidFill>
              </a:rPr>
              <a:t>CYS </a:t>
            </a:r>
            <a:r>
              <a:rPr lang="en-US" dirty="0">
                <a:solidFill>
                  <a:schemeClr val="bg1"/>
                </a:solidFill>
              </a:rPr>
              <a:t>Annual </a:t>
            </a:r>
            <a:r>
              <a:rPr dirty="0">
                <a:solidFill>
                  <a:schemeClr val="bg1"/>
                </a:solidFill>
              </a:rPr>
              <a:t>FY2</a:t>
            </a:r>
            <a:r>
              <a:rPr lang="en-US" dirty="0">
                <a:solidFill>
                  <a:schemeClr val="bg1"/>
                </a:solidFill>
              </a:rPr>
              <a:t>5</a:t>
            </a:r>
            <a:r>
              <a:rPr dirty="0">
                <a:solidFill>
                  <a:schemeClr val="bg1"/>
                </a:solidFill>
              </a:rPr>
              <a:t> Insights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63C6AB-C41B-CAA0-052D-7818CDE3A6F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66725" indent="-466725"/>
            <a:r>
              <a:rPr lang="en-US" sz="2000" b="0" dirty="0"/>
              <a:t>4,759 people looking for employment took action and clicked on </a:t>
            </a:r>
            <a:r>
              <a:rPr lang="en-US" sz="2000" b="0" dirty="0" err="1"/>
              <a:t>USAJOBS.gov</a:t>
            </a:r>
            <a:r>
              <a:rPr lang="en-US" sz="2000" b="0" dirty="0"/>
              <a:t>.</a:t>
            </a:r>
          </a:p>
          <a:p>
            <a:pPr marL="466725" indent="-466725"/>
            <a:r>
              <a:rPr lang="en-US" sz="2000" b="0" dirty="0"/>
              <a:t>1,634 downloads of the CYS Career Guide. </a:t>
            </a:r>
          </a:p>
          <a:p>
            <a:pPr marL="466725" indent="-466725"/>
            <a:r>
              <a:rPr lang="en-US" sz="2000" b="0" dirty="0"/>
              <a:t>217 Rack Card downloads.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600847-BF5C-85A8-4816-B810374E853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CYS Careers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759E6F-9AC1-E354-95B4-B086020BADEA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CA71A8-6623-7CBF-627E-E3248896AB88}"/>
              </a:ext>
            </a:extLst>
          </p:cNvPr>
          <p:cNvSpPr txBox="1"/>
          <p:nvPr/>
        </p:nvSpPr>
        <p:spPr>
          <a:xfrm>
            <a:off x="4402041" y="1124887"/>
            <a:ext cx="45918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/>
              <a:t>CYS Career Traffic Trends</a:t>
            </a:r>
            <a:endParaRPr lang="en-US" sz="1800" b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6B4339-0C73-5235-5141-2898998BF9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4840" y="1577340"/>
            <a:ext cx="4051300" cy="3022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097028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Family Child Care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rPr dirty="0"/>
              <a:t>Family Child Care</a:t>
            </a:r>
          </a:p>
        </p:txBody>
      </p:sp>
      <p:sp>
        <p:nvSpPr>
          <p:cNvPr id="226" name="Last quarter 456 potential FCC providers downloaded the DA 5219 form to begin the application process.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66725" indent="-466725"/>
            <a:r>
              <a:rPr lang="en-US" sz="2000" b="0" dirty="0"/>
              <a:t>6,1548 visits</a:t>
            </a:r>
            <a:r>
              <a:rPr lang="en-US" sz="2000" b="0" spc="-90" dirty="0"/>
              <a:t> </a:t>
            </a:r>
            <a:r>
              <a:rPr lang="en-US" sz="2000" b="0" dirty="0"/>
              <a:t>to</a:t>
            </a:r>
            <a:r>
              <a:rPr lang="en-US" sz="2000" b="0" spc="-30" dirty="0"/>
              <a:t> </a:t>
            </a:r>
            <a:r>
              <a:rPr lang="en-US" sz="2000" b="0" dirty="0"/>
              <a:t>program</a:t>
            </a:r>
            <a:r>
              <a:rPr lang="en-US" sz="2000" b="0" spc="-5" dirty="0"/>
              <a:t> </a:t>
            </a:r>
            <a:r>
              <a:rPr lang="en-US" sz="2000" b="0" dirty="0"/>
              <a:t>pages. </a:t>
            </a:r>
          </a:p>
          <a:p>
            <a:pPr marL="466725" indent="-466725"/>
            <a:r>
              <a:rPr lang="en-US" sz="2000" dirty="0"/>
              <a:t>3,362 downloads of DA 5219 form!</a:t>
            </a:r>
            <a:endParaRPr lang="en-US" dirty="0"/>
          </a:p>
          <a:p>
            <a:pPr>
              <a:defRPr b="0"/>
            </a:pPr>
            <a:endParaRPr lang="en-US" dirty="0"/>
          </a:p>
          <a:p>
            <a:pPr marL="139700" indent="0">
              <a:buNone/>
              <a:defRPr b="0"/>
            </a:pPr>
            <a:endParaRPr sz="1600" b="0" dirty="0"/>
          </a:p>
        </p:txBody>
      </p:sp>
      <p:sp>
        <p:nvSpPr>
          <p:cNvPr id="224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11</a:t>
            </a:fld>
            <a:endParaRPr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1D8B4D-6119-46CD-7567-015DCCE2180E}"/>
              </a:ext>
            </a:extLst>
          </p:cNvPr>
          <p:cNvSpPr txBox="1"/>
          <p:nvPr/>
        </p:nvSpPr>
        <p:spPr>
          <a:xfrm>
            <a:off x="4708525" y="1146453"/>
            <a:ext cx="351064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i="1" dirty="0"/>
              <a:t>FCC Provider Application (DA 5219) </a:t>
            </a:r>
          </a:p>
          <a:p>
            <a:pPr algn="l"/>
            <a:r>
              <a:rPr lang="en-US" sz="1600" i="1" dirty="0"/>
              <a:t>form downloads.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C02947-16EB-76A0-E162-4662DCB4C0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8525" y="1764030"/>
            <a:ext cx="3340100" cy="41529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4CF2DAF4-8BF7-9542-BC9D-8A5D879786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66725" indent="-466725"/>
            <a:r>
              <a:rPr lang="en-US" sz="2000" dirty="0"/>
              <a:t>33,642 users made a visit to School Support Services pages.</a:t>
            </a:r>
          </a:p>
          <a:p>
            <a:pPr marL="466725" indent="-466725"/>
            <a:r>
              <a:rPr lang="en-US" sz="2000" dirty="0"/>
              <a:t>471</a:t>
            </a:r>
            <a:r>
              <a:rPr lang="en-US" sz="2000" b="0" dirty="0"/>
              <a:t> people clicked to watch the 'What Is An SLO Anyway’ video.</a:t>
            </a:r>
            <a:endParaRPr lang="en-US" sz="2000" dirty="0"/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2A8F41C-8256-BB60-B3BE-FDDC033E387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EA2DA51-34E0-C4D5-BF78-B01E5ECFA34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578D09-F412-854C-9CD7-2BA0B0F8B10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66938" y="11113"/>
            <a:ext cx="6977062" cy="6477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School Support Services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E6C42F-8334-D5FB-427B-32AF752B7E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447"/>
          <a:stretch>
            <a:fillRect/>
          </a:stretch>
        </p:blipFill>
        <p:spPr>
          <a:xfrm>
            <a:off x="836759" y="2577978"/>
            <a:ext cx="7772400" cy="2616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472482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40% </a:t>
            </a:r>
            <a:r>
              <a:rPr lang="en-US" b="0" dirty="0"/>
              <a:t>Searches looking to investigate brands or services and intending to complete an action or purchase.</a:t>
            </a:r>
            <a:endParaRPr lang="en-US" dirty="0"/>
          </a:p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48% </a:t>
            </a:r>
            <a:r>
              <a:rPr lang="en-US" b="0" dirty="0"/>
              <a:t>Searches looking for an answer to a specific question or general information.</a:t>
            </a:r>
            <a:endParaRPr lang="en-US" dirty="0"/>
          </a:p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12% </a:t>
            </a:r>
            <a:r>
              <a:rPr lang="en-US" b="0" dirty="0"/>
              <a:t>Searches intending to find a specific program, page using the onsite search.</a:t>
            </a:r>
            <a:endParaRPr lang="en-US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6191250"/>
            <a:ext cx="8307388" cy="368300"/>
          </a:xfrm>
        </p:spPr>
        <p:txBody>
          <a:bodyPr>
            <a:normAutofit fontScale="55000" lnSpcReduction="2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Search intent is defined as being the underlying purpose behind an online query. 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16,231 Total on-site searches on CYS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dirty="0"/>
              <a:t>2.78% of users left the site after performing a search.</a:t>
            </a:r>
            <a:endParaRPr dirty="0"/>
          </a:p>
        </p:txBody>
      </p:sp>
      <p:sp>
        <p:nvSpPr>
          <p:cNvPr id="186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14</a:t>
            </a:fld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23FD70-BD74-FB52-ED0F-B32674DC97DB}"/>
              </a:ext>
            </a:extLst>
          </p:cNvPr>
          <p:cNvSpPr txBox="1"/>
          <p:nvPr/>
        </p:nvSpPr>
        <p:spPr>
          <a:xfrm>
            <a:off x="4826870" y="1316083"/>
            <a:ext cx="1528622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94F24-13A9-1E56-67D4-163C3DA3343C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0E10B9-C1D2-FAD6-362A-B93AFA8CE1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870" y="1685413"/>
            <a:ext cx="3327400" cy="34671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For each category, you can see the most popular sub-topics searches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pPr marL="0" indent="0">
              <a:buNone/>
            </a:pPr>
            <a:endParaRPr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BBFEF8-8E46-0060-A549-7B6B56E9E0E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C9E16CC-D04D-150A-74F1-BAF8817EA83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sz="2000" dirty="0"/>
              <a:t>The most popular search categories and terms within CYS</a:t>
            </a:r>
            <a:endParaRPr lang="en-US" dirty="0"/>
          </a:p>
          <a:p>
            <a:endParaRPr lang="en-US" dirty="0"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 idx="4294967295"/>
          </p:nvPr>
        </p:nvSpPr>
        <p:spPr>
          <a:xfrm>
            <a:off x="3063875" y="100013"/>
            <a:ext cx="6080125" cy="6477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Are The Top Search Sub-Topics?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CAE5E77-6C13-10D5-A955-448076B43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800" y="1015620"/>
            <a:ext cx="6731000" cy="512359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4727A277-2D94-781E-9B43-01C0A8E0C758}"/>
              </a:ext>
            </a:extLst>
          </p:cNvPr>
          <p:cNvSpPr txBox="1"/>
          <p:nvPr/>
        </p:nvSpPr>
        <p:spPr>
          <a:xfrm>
            <a:off x="5680364" y="110836"/>
            <a:ext cx="3241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Overview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DBA7FB-AAF4-F5FB-84C0-7B3169CB6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600" y="1263650"/>
            <a:ext cx="7416800" cy="433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defRPr sz="2256" b="0"/>
            </a:pPr>
            <a:r>
              <a:rPr lang="en-US" sz="2256" b="0" dirty="0"/>
              <a:t>There were a total of 2,121,674 visits, to Child and Youth Services (CYS) web pages. 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b="0" dirty="0"/>
              <a:t>On average, each user viewed 2.19 pages</a:t>
            </a:r>
            <a:r>
              <a:rPr lang="en-US" b="0" i="0" dirty="0">
                <a:solidFill>
                  <a:srgbClr val="374151"/>
                </a:solidFill>
                <a:effectLst/>
                <a:latin typeface="Söhne"/>
              </a:rPr>
              <a:t>.</a:t>
            </a:r>
            <a:endParaRPr lang="en-US" sz="2256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E74E6-5D90-69C6-2913-58B552C8F0CC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21599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/>
              <a:t>Top US Army Installations</a:t>
            </a:r>
          </a:p>
        </p:txBody>
      </p:sp>
      <p:sp>
        <p:nvSpPr>
          <p:cNvPr id="182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203C139-7ABC-696B-0F1B-39F35D9D5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160" y="1943100"/>
            <a:ext cx="3619500" cy="34798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t>Visitor Highlights</a:t>
            </a:r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03098" indent="-285750" defTabSz="768095">
              <a:spcBef>
                <a:spcPts val="1600"/>
              </a:spcBef>
              <a:defRPr sz="2016" b="0"/>
            </a:pPr>
            <a:r>
              <a:rPr lang="en-US" sz="2000" dirty="0"/>
              <a:t>There are 980,600 total users on the CYS site. </a:t>
            </a:r>
          </a:p>
          <a:p>
            <a:pPr marL="403098" indent="-285750" defTabSz="768095">
              <a:spcBef>
                <a:spcPts val="1600"/>
              </a:spcBef>
              <a:defRPr sz="2016" b="0"/>
            </a:pPr>
            <a:r>
              <a:rPr lang="en-US" sz="2000" dirty="0"/>
              <a:t>The average visit duration is 2 minutes and 19 seconds. </a:t>
            </a:r>
          </a:p>
        </p:txBody>
      </p:sp>
      <p:sp>
        <p:nvSpPr>
          <p:cNvPr id="189" name="Text Placeholder 6"/>
          <p:cNvSpPr>
            <a:spLocks noGrp="1"/>
          </p:cNvSpPr>
          <p:nvPr>
            <p:ph sz="half" idx="3"/>
          </p:nvPr>
        </p:nvSpPr>
        <p:spPr>
          <a:xfrm>
            <a:off x="4709160" y="1289957"/>
            <a:ext cx="3977640" cy="4813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lang="en-US" sz="1600" b="0" dirty="0"/>
              <a:t>Program Roll-Up</a:t>
            </a:r>
          </a:p>
          <a:p>
            <a:pPr marL="0" indent="0">
              <a:buNone/>
            </a:pPr>
            <a:endParaRPr sz="1600" b="0" dirty="0">
              <a:latin typeface="+mn-lt"/>
              <a:ea typeface="+mn-ea"/>
              <a:cs typeface="+mn-cs"/>
              <a:sym typeface="Times Roman"/>
            </a:endParaRPr>
          </a:p>
        </p:txBody>
      </p:sp>
      <p:sp>
        <p:nvSpPr>
          <p:cNvPr id="186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E73589-0B01-C8DE-7CAA-E3EF4D3108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160" y="1577340"/>
            <a:ext cx="3977640" cy="315839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Marketing Reach"/>
          <p:cNvSpPr txBox="1">
            <a:spLocks noGrp="1"/>
          </p:cNvSpPr>
          <p:nvPr>
            <p:ph type="title" idx="4294967295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5043" y="1496680"/>
            <a:ext cx="4363325" cy="3438065"/>
          </a:xfrm>
        </p:spPr>
        <p:txBody>
          <a:bodyPr>
            <a:normAutofit fontScale="92500" lnSpcReduction="10000"/>
          </a:bodyPr>
          <a:lstStyle/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52.5% of visitors came from online search engines.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dirty="0"/>
              <a:t>31.8</a:t>
            </a:r>
            <a:r>
              <a:rPr lang="en-US" sz="2016" b="0" dirty="0"/>
              <a:t>% came directly to the site (by typing in the address, using bookmarks, or email links).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dirty="0"/>
              <a:t>7</a:t>
            </a:r>
            <a:r>
              <a:rPr lang="en-US" sz="2016" b="0" dirty="0"/>
              <a:t>.7% of visitors came from referrals.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6.7% of visitors came from social media.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1.3% Other (traffic that has an acquisition source Google doesn’t know how to classify).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F99CE-5E56-AA41-BA85-53917BB3B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3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0" y="6583363"/>
            <a:ext cx="358775" cy="35083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5</a:t>
            </a:fld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E7A609-A644-1416-CF60-5EF0564FB8C8}"/>
              </a:ext>
            </a:extLst>
          </p:cNvPr>
          <p:cNvSpPr txBox="1"/>
          <p:nvPr/>
        </p:nvSpPr>
        <p:spPr>
          <a:xfrm>
            <a:off x="2490951" y="3792463"/>
            <a:ext cx="81980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63.8%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78B1AB-1700-44F9-0350-3DB69C27A32A}"/>
              </a:ext>
            </a:extLst>
          </p:cNvPr>
          <p:cNvSpPr txBox="1"/>
          <p:nvPr/>
        </p:nvSpPr>
        <p:spPr>
          <a:xfrm>
            <a:off x="979514" y="2422926"/>
            <a:ext cx="81980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9.2%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189986-8B41-86BF-18B0-97516047A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87" y="1370547"/>
            <a:ext cx="4179135" cy="419364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 idx="4294967295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489857"/>
            <a:ext cx="7772401" cy="41634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endParaRPr dirty="0"/>
          </a:p>
          <a:p>
            <a:pPr marL="139700" indent="0">
              <a:buNone/>
              <a:defRPr sz="2200" b="0"/>
            </a:pPr>
            <a:r>
              <a:rPr lang="en-US" sz="2000" dirty="0"/>
              <a:t>Last year there were a total of 526,167 interactions on the CYS pages, which included downloads, email clicks, phone number clicks, and outbound links.</a:t>
            </a:r>
          </a:p>
          <a:p>
            <a:pPr marL="139700" indent="0">
              <a:buNone/>
              <a:defRPr sz="2200" b="0"/>
            </a:pPr>
            <a:r>
              <a:rPr lang="en-US" sz="2000" b="0" dirty="0"/>
              <a:t>	</a:t>
            </a:r>
            <a:endParaRPr lang="en-US" sz="1500" dirty="0"/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DF3D8C-D325-6D24-0337-CC1CE271F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761" y="2261738"/>
            <a:ext cx="7652993" cy="23915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 idx="4294967295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WebTrac 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489857"/>
            <a:ext cx="7772401" cy="164961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endParaRPr dirty="0"/>
          </a:p>
          <a:p>
            <a:pPr marL="139700" indent="0">
              <a:buNone/>
              <a:defRPr sz="2200" b="0"/>
            </a:pPr>
            <a:r>
              <a:rPr lang="en-US" sz="2200" b="0" dirty="0"/>
              <a:t>A total of 70,579 parents clicked on a </a:t>
            </a:r>
            <a:r>
              <a:rPr lang="en-US" sz="2200" b="0" dirty="0" err="1"/>
              <a:t>WebTrac</a:t>
            </a:r>
            <a:r>
              <a:rPr lang="en-US" sz="2200" b="0" dirty="0"/>
              <a:t> link from a program page to register or make a payment for a CYS program.</a:t>
            </a:r>
            <a:endParaRPr lang="en-US" dirty="0"/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66A2669-36DC-610E-D1B5-87BA940E1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351261"/>
            <a:ext cx="7772400" cy="215547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B4237C9-FC89-6EDB-AD8E-6114AB6C14E9}"/>
              </a:ext>
            </a:extLst>
          </p:cNvPr>
          <p:cNvSpPr txBox="1">
            <a:spLocks/>
          </p:cNvSpPr>
          <p:nvPr/>
        </p:nvSpPr>
        <p:spPr>
          <a:xfrm>
            <a:off x="1740310" y="102468"/>
            <a:ext cx="6866398" cy="341632"/>
          </a:xfrm>
          <a:prstGeom prst="rect">
            <a:avLst/>
          </a:prstGeom>
          <a:ln w="3175">
            <a:noFill/>
          </a:ln>
        </p:spPr>
        <p:txBody>
          <a:bodyPr vert="horz" lIns="182880" tIns="45720" rIns="91440" bIns="45720" rtlCol="0" anchor="t" anchorCtr="0">
            <a:sp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Top Content Creators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4DC185D-B688-4047-9A8D-53223F677B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4394200" cy="775597"/>
          </a:xfrm>
        </p:spPr>
        <p:txBody>
          <a:bodyPr/>
          <a:lstStyle/>
          <a:p>
            <a:r>
              <a:rPr lang="en-US" dirty="0"/>
              <a:t>469 new pages were added to CYS.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593CF7-53C1-A51F-DA7D-C0F408DE7C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5600" y="1438910"/>
            <a:ext cx="2758154" cy="45783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32640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335309CC-B9C8-C7DE-A325-E428270DAAAC}"/>
              </a:ext>
            </a:extLst>
          </p:cNvPr>
          <p:cNvSpPr txBox="1">
            <a:spLocks/>
          </p:cNvSpPr>
          <p:nvPr/>
        </p:nvSpPr>
        <p:spPr>
          <a:xfrm>
            <a:off x="457200" y="1784168"/>
            <a:ext cx="3977640" cy="1291636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ü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ü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ü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ü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ü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50 new questions added to Army Answers</a:t>
            </a:r>
          </a:p>
          <a:p>
            <a:endParaRPr lang="en-US" dirty="0"/>
          </a:p>
        </p:txBody>
      </p:sp>
      <p:sp>
        <p:nvSpPr>
          <p:cNvPr id="5" name="Visitor Highlights">
            <a:extLst>
              <a:ext uri="{FF2B5EF4-FFF2-40B4-BE49-F238E27FC236}">
                <a16:creationId xmlns:a16="http://schemas.microsoft.com/office/drawing/2014/main" id="{CCB97F02-2B5C-12BA-2342-D5174203FB3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40310" y="309296"/>
            <a:ext cx="6866398" cy="34163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Army Answers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CB01F5-B19D-0415-CFBC-0A184F62A2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4500" y="933450"/>
            <a:ext cx="4089400" cy="51689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97761002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16082</TotalTime>
  <Words>421</Words>
  <Application>Microsoft Macintosh PowerPoint</Application>
  <PresentationFormat>On-screen Show (4:3)</PresentationFormat>
  <Paragraphs>59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Adobe Garamond Pro</vt:lpstr>
      <vt:lpstr>Arial</vt:lpstr>
      <vt:lpstr>Calibri</vt:lpstr>
      <vt:lpstr>Helvetica</vt:lpstr>
      <vt:lpstr>Söhne</vt:lpstr>
      <vt:lpstr>System Font Regular</vt:lpstr>
      <vt:lpstr>US Army</vt:lpstr>
      <vt:lpstr>Wingdings</vt:lpstr>
      <vt:lpstr>us army ppt</vt:lpstr>
      <vt:lpstr>CYS Annual FY25 Insights</vt:lpstr>
      <vt:lpstr>PowerPoint Presentation</vt:lpstr>
      <vt:lpstr>Traffic Highlights</vt:lpstr>
      <vt:lpstr>Visitor Highlights</vt:lpstr>
      <vt:lpstr>Marketing Reach</vt:lpstr>
      <vt:lpstr>Engagement Insights &amp; Highlights</vt:lpstr>
      <vt:lpstr>WebTrac Insights &amp; Highlights</vt:lpstr>
      <vt:lpstr>PowerPoint Presentation</vt:lpstr>
      <vt:lpstr>Army Answers</vt:lpstr>
      <vt:lpstr>CYS Careers</vt:lpstr>
      <vt:lpstr>Family Child Care</vt:lpstr>
      <vt:lpstr>School Support Services</vt:lpstr>
      <vt:lpstr>Search Intent</vt:lpstr>
      <vt:lpstr>Search Insights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96</cp:revision>
  <dcterms:modified xsi:type="dcterms:W3CDTF">2025-10-21T21:07:58Z</dcterms:modified>
</cp:coreProperties>
</file>