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23"/>
  </p:notesMasterIdLst>
  <p:sldIdLst>
    <p:sldId id="256" r:id="rId2"/>
    <p:sldId id="277" r:id="rId3"/>
    <p:sldId id="284" r:id="rId4"/>
    <p:sldId id="289" r:id="rId5"/>
    <p:sldId id="286" r:id="rId6"/>
    <p:sldId id="288" r:id="rId7"/>
    <p:sldId id="258" r:id="rId8"/>
    <p:sldId id="270" r:id="rId9"/>
    <p:sldId id="259" r:id="rId10"/>
    <p:sldId id="260" r:id="rId11"/>
    <p:sldId id="272" r:id="rId12"/>
    <p:sldId id="290" r:id="rId13"/>
    <p:sldId id="291" r:id="rId14"/>
    <p:sldId id="292" r:id="rId15"/>
    <p:sldId id="296" r:id="rId16"/>
    <p:sldId id="293" r:id="rId17"/>
    <p:sldId id="294" r:id="rId18"/>
    <p:sldId id="295" r:id="rId19"/>
    <p:sldId id="276" r:id="rId20"/>
    <p:sldId id="275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966"/>
  </p:normalViewPr>
  <p:slideViewPr>
    <p:cSldViewPr snapToGrid="0" snapToObjects="1">
      <p:cViewPr varScale="1">
        <p:scale>
          <a:sx n="117" d="100"/>
          <a:sy n="117" d="100"/>
        </p:scale>
        <p:origin x="92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1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2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7941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174" y="150731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B29A7C-18DC-7A8B-8D83-E0B6C01408B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2E551F-CF57-0A7D-829E-61E23B9DED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0538" y="1565275"/>
            <a:ext cx="408146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0A7EF11-1A39-3F87-67A3-7EA6D6CF9D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013" y="1565276"/>
            <a:ext cx="3705225" cy="4479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8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 marL="457200" indent="-457200"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1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404379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052" y="-26028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C15A6B5-1BF7-B69C-359C-C3E76DA8BCB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03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  <p:sldLayoutId id="2147483671" r:id="rId6"/>
    <p:sldLayoutId id="214748367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218238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BRD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Annual </a:t>
            </a:r>
            <a:r>
              <a:rPr dirty="0">
                <a:solidFill>
                  <a:schemeClr val="bg1"/>
                </a:solidFill>
              </a:rPr>
              <a:t>FY</a:t>
            </a:r>
            <a:r>
              <a:rPr lang="en-US" dirty="0">
                <a:solidFill>
                  <a:schemeClr val="bg1"/>
                </a:solidFill>
              </a:rPr>
              <a:t>25</a:t>
            </a:r>
            <a:r>
              <a:rPr dirty="0">
                <a:solidFill>
                  <a:schemeClr val="bg1"/>
                </a:solidFill>
              </a:rPr>
              <a:t> Insights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901699" y="1059008"/>
            <a:ext cx="7340601" cy="48139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400" dirty="0"/>
              <a:t>Last year had a total of 2,460,096 interactions on the pages </a:t>
            </a:r>
            <a:r>
              <a:rPr lang="en-US" sz="1800" dirty="0"/>
              <a:t>(including downloads, email clicks, phone number clicks, outbound links, and videos). </a:t>
            </a:r>
          </a:p>
          <a:p>
            <a:pPr marL="139700" indent="0">
              <a:buNone/>
              <a:defRPr sz="2200" b="0"/>
            </a:pPr>
            <a:endParaRPr lang="en-US" sz="1500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73810D-56BA-AB9E-6642-6F0FF7AA3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2438400"/>
            <a:ext cx="56642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9682E-7F24-80BA-0820-AFFFA59F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059008"/>
            <a:ext cx="7076662" cy="4813906"/>
          </a:xfrm>
        </p:spPr>
        <p:txBody>
          <a:bodyPr>
            <a:normAutofit/>
          </a:bodyPr>
          <a:lstStyle/>
          <a:p>
            <a:pPr marL="482600" indent="-342900">
              <a:defRPr sz="2200" b="0"/>
            </a:pPr>
            <a:r>
              <a:rPr lang="en-US" sz="1800" dirty="0"/>
              <a:t>A total of 165,936 individuals clicked on a </a:t>
            </a:r>
            <a:r>
              <a:rPr lang="en-US" sz="1800" dirty="0" err="1"/>
              <a:t>WebTrac</a:t>
            </a:r>
            <a:r>
              <a:rPr lang="en-US" sz="1800" dirty="0"/>
              <a:t> link from a program page.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554711" cy="64753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WebTrac</a:t>
            </a:r>
            <a:r>
              <a:rPr dirty="0"/>
              <a:t> Insights &amp; Highlights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C787A-9D79-3EF1-A388-0D759D346205}"/>
              </a:ext>
            </a:extLst>
          </p:cNvPr>
          <p:cNvSpPr txBox="1"/>
          <p:nvPr/>
        </p:nvSpPr>
        <p:spPr>
          <a:xfrm>
            <a:off x="1805548" y="1974928"/>
            <a:ext cx="5184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Top installations with the highest number of </a:t>
            </a:r>
            <a:r>
              <a:rPr lang="en-US" sz="1200" dirty="0" err="1"/>
              <a:t>WebTrac</a:t>
            </a:r>
            <a:r>
              <a:rPr lang="en-US" sz="1200" dirty="0"/>
              <a:t> link clicks on pages.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40E81E-DF19-59D6-35F1-56BF3B824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248" y="2430470"/>
            <a:ext cx="5981700" cy="3263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39FEB-1A53-ED7D-7BA9-46046E821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1E351-7D20-8554-4160-B16A3B239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b="0" dirty="0"/>
              <a:t>14,074 Users made a visit.</a:t>
            </a:r>
          </a:p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b="0" dirty="0"/>
              <a:t>55% of Visitors Take Action on a Page.</a:t>
            </a:r>
          </a:p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b="0" dirty="0"/>
              <a:t>397,211 Stripe Impressions.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137C7-C6B3-01EF-9735-052C33C9C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265" y="3219449"/>
            <a:ext cx="5881436" cy="25958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C24DF2-C6FC-1FA2-488A-0BC3423EE7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9509"/>
          <a:stretch>
            <a:fillRect/>
          </a:stretch>
        </p:blipFill>
        <p:spPr>
          <a:xfrm>
            <a:off x="6268889" y="662698"/>
            <a:ext cx="2481411" cy="231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2185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247F7-EB72-6DDE-28C5-BEE333565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5BE2F-7082-4A31-8A53-42F72D94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341632"/>
          </a:xfrm>
        </p:spPr>
        <p:txBody>
          <a:bodyPr/>
          <a:lstStyle/>
          <a:p>
            <a:r>
              <a:rPr lang="en-US" dirty="0"/>
              <a:t>Summer Reading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3FE0B-BF7B-0EF3-B8F3-4622CB605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b="0" dirty="0"/>
              <a:t>472,312 Users made a visit.</a:t>
            </a:r>
          </a:p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b="0" dirty="0"/>
              <a:t>64% of Visitors Take Action on a Page.</a:t>
            </a:r>
          </a:p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b="0" dirty="0"/>
              <a:t>397,021 Stripe Impressions.</a:t>
            </a:r>
          </a:p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dirty="0"/>
              <a:t>6,593 Clicks on AT&amp;T Sponsor.</a:t>
            </a:r>
          </a:p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dirty="0"/>
              <a:t>7,756 Clicks to </a:t>
            </a:r>
            <a:r>
              <a:rPr lang="en-US" sz="2100" dirty="0" err="1"/>
              <a:t>beanstack</a:t>
            </a:r>
            <a:endParaRPr lang="en-US" sz="21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C8AD4-CC4F-958B-D45D-B2310AB7D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561" y="979626"/>
            <a:ext cx="2260600" cy="223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0265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1CE83-AD9B-21EF-63C7-B545CF1C0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068E-396D-8C89-F194-DADDFA73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341632"/>
          </a:xfrm>
        </p:spPr>
        <p:txBody>
          <a:bodyPr/>
          <a:lstStyle/>
          <a:p>
            <a:r>
              <a:rPr lang="en-US" dirty="0"/>
              <a:t>Armed Forces Travel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AC379-80D2-C807-76CC-0D0E7864B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dirty="0"/>
              <a:t>41,292</a:t>
            </a:r>
            <a:r>
              <a:rPr lang="en-US" sz="2100" b="0" dirty="0"/>
              <a:t> Users made a visit.</a:t>
            </a:r>
          </a:p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b="0" dirty="0"/>
              <a:t>83% of Visitors Take Action on a Page.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/>
              <a:t>Traffic trends compared y-o-y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625D8-FF89-E486-AEB9-96BE6EFC9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29" y="3114322"/>
            <a:ext cx="3847510" cy="28942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AE7B098-1241-51F5-91CB-80F9494E7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73" y="774700"/>
            <a:ext cx="25578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3924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4C9C-0423-10A9-2492-4F195513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341632"/>
          </a:xfrm>
        </p:spPr>
        <p:txBody>
          <a:bodyPr/>
          <a:lstStyle/>
          <a:p>
            <a:r>
              <a:rPr lang="en-US" dirty="0"/>
              <a:t>Water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39F80-9A5A-DA18-A5DE-B186FB76D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61" y="1144468"/>
            <a:ext cx="5386239" cy="3657600"/>
          </a:xfrm>
        </p:spPr>
        <p:txBody>
          <a:bodyPr/>
          <a:lstStyle/>
          <a:p>
            <a:r>
              <a:rPr lang="en-US" dirty="0"/>
              <a:t>3,557 Users made a visit.</a:t>
            </a:r>
          </a:p>
          <a:p>
            <a:r>
              <a:rPr lang="en-US" dirty="0"/>
              <a:t>80% of Visitors take action on a page.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3AEEE-DF38-D9B7-79C5-AD8340C5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50" y="1144468"/>
            <a:ext cx="20701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300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611A4E-593C-ECC6-740F-D98B05EDF75C}"/>
              </a:ext>
            </a:extLst>
          </p:cNvPr>
          <p:cNvSpPr txBox="1">
            <a:spLocks/>
          </p:cNvSpPr>
          <p:nvPr/>
        </p:nvSpPr>
        <p:spPr>
          <a:xfrm>
            <a:off x="1740310" y="102468"/>
            <a:ext cx="6866398" cy="341632"/>
          </a:xfrm>
          <a:prstGeom prst="rect">
            <a:avLst/>
          </a:prstGeom>
          <a:ln w="3175">
            <a:noFill/>
          </a:ln>
        </p:spPr>
        <p:txBody>
          <a:bodyPr vert="horz" lIns="182880" tIns="45720" rIns="91440" bIns="45720" rtlCol="0" anchor="t" anchorCtr="0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New Pages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B036BE-D722-E987-C7B3-66422B131232}"/>
              </a:ext>
            </a:extLst>
          </p:cNvPr>
          <p:cNvSpPr txBox="1">
            <a:spLocks/>
          </p:cNvSpPr>
          <p:nvPr/>
        </p:nvSpPr>
        <p:spPr>
          <a:xfrm>
            <a:off x="836761" y="1168400"/>
            <a:ext cx="7634139" cy="3633668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dirty="0"/>
              <a:t>Web managers created 1,168 new ACS pages, program pages, and happenings on EPW last year. (Data from EPW Page Report) </a:t>
            </a:r>
          </a:p>
          <a:p>
            <a:endParaRPr lang="en-US" dirty="0"/>
          </a:p>
          <a:p>
            <a:pPr marL="0" indent="0">
              <a:buFont typeface="Wingdings" pitchFamily="2" charset="2"/>
              <a:buNone/>
            </a:pPr>
            <a:r>
              <a:rPr lang="en-US" sz="2000" dirty="0"/>
              <a:t>Total page types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CF3D42-1578-79D9-F02A-9EA1015C9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2832100"/>
            <a:ext cx="4733804" cy="19699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8686487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4237C9-FC89-6EDB-AD8E-6114AB6C14E9}"/>
              </a:ext>
            </a:extLst>
          </p:cNvPr>
          <p:cNvSpPr txBox="1">
            <a:spLocks/>
          </p:cNvSpPr>
          <p:nvPr/>
        </p:nvSpPr>
        <p:spPr>
          <a:xfrm>
            <a:off x="1740310" y="102468"/>
            <a:ext cx="6866398" cy="341632"/>
          </a:xfrm>
          <a:prstGeom prst="rect">
            <a:avLst/>
          </a:prstGeom>
          <a:ln w="3175">
            <a:noFill/>
          </a:ln>
        </p:spPr>
        <p:txBody>
          <a:bodyPr vert="horz" lIns="182880" tIns="45720" rIns="91440" bIns="45720" rtlCol="0" anchor="t" anchorCtr="0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Top Content Creators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D1BED2-9D51-5917-CB90-902304963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78"/>
          <a:stretch>
            <a:fillRect/>
          </a:stretch>
        </p:blipFill>
        <p:spPr bwMode="auto">
          <a:xfrm>
            <a:off x="2089150" y="936172"/>
            <a:ext cx="4506913" cy="42671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4015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35309CC-B9C8-C7DE-A325-E428270DAAAC}"/>
              </a:ext>
            </a:extLst>
          </p:cNvPr>
          <p:cNvSpPr txBox="1">
            <a:spLocks/>
          </p:cNvSpPr>
          <p:nvPr/>
        </p:nvSpPr>
        <p:spPr>
          <a:xfrm>
            <a:off x="457200" y="1784168"/>
            <a:ext cx="3977640" cy="1291636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280 new questions added to Army Answers</a:t>
            </a:r>
          </a:p>
          <a:p>
            <a:endParaRPr lang="en-US" dirty="0"/>
          </a:p>
        </p:txBody>
      </p:sp>
      <p:sp>
        <p:nvSpPr>
          <p:cNvPr id="5" name="Visitor Highlights">
            <a:extLst>
              <a:ext uri="{FF2B5EF4-FFF2-40B4-BE49-F238E27FC236}">
                <a16:creationId xmlns:a16="http://schemas.microsoft.com/office/drawing/2014/main" id="{CCB97F02-2B5C-12BA-2342-D5174203FB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0310" y="309296"/>
            <a:ext cx="6866398" cy="3416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Army Answers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B6EB04-F7BC-7D4E-B056-B73E0F4DB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65498"/>
            <a:ext cx="3835400" cy="50622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776100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45673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8617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97,853 Total on-site searches on BRD pages to find more information.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19C79D-8A89-9E9C-D465-04F2E604EC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37"/>
          <a:stretch>
            <a:fillRect/>
          </a:stretch>
        </p:blipFill>
        <p:spPr>
          <a:xfrm>
            <a:off x="4991100" y="1670050"/>
            <a:ext cx="3187700" cy="3517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6BC5A7-1B70-8FA5-C31E-BFD1D0BD1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58221-FE6C-CEF0-D066-F299FF47EB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05"/>
          <a:stretch>
            <a:fillRect/>
          </a:stretch>
        </p:blipFill>
        <p:spPr>
          <a:xfrm>
            <a:off x="685800" y="1295399"/>
            <a:ext cx="7772400" cy="435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41% of searches were looking for an answer to a specific question or general information.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45% of searches were looking to investigate brands or services and intending to complete an action or purchase.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14% of searches were intending to find a specific program page using the on-site search.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902A17-0C97-8607-F883-83EDCCA15E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800" dirty="0"/>
              <a:t>     The most popular search categories and terms within </a:t>
            </a:r>
            <a:r>
              <a:rPr lang="en-US" dirty="0"/>
              <a:t>BRD</a:t>
            </a:r>
            <a:endParaRPr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A27AB5-CDD8-7457-EDE6-E623D1356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536076"/>
            <a:ext cx="7073900" cy="4362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399FC9-6B9B-B147-B3A5-51FDB3091B1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553998"/>
          </a:xfrm>
        </p:spPr>
        <p:txBody>
          <a:bodyPr>
            <a:normAutofit fontScale="92500" lnSpcReduction="10000"/>
          </a:bodyPr>
          <a:lstStyle/>
          <a:p>
            <a:pPr marL="425450" indent="-285750">
              <a:defRPr sz="2200" b="0"/>
            </a:pPr>
            <a:r>
              <a:rPr lang="en-US" sz="1800" dirty="0"/>
              <a:t>48,022 People clicked on the Chow Now button to start an order.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27E2F-22DB-8F46-9EFC-83ADC990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12" y="2665864"/>
            <a:ext cx="1003300" cy="1866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4637E9-2CEB-529E-04FD-73464C923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840" y="1577340"/>
            <a:ext cx="4434838" cy="43499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40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1D04F-0EEA-D2DB-2CFF-7F3E15B3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059008"/>
            <a:ext cx="8189843" cy="48139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89,760 </a:t>
            </a:r>
            <a:r>
              <a:rPr lang="en-US" dirty="0"/>
              <a:t>People clicked to schedule a tee time or register for a golf clinic.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76D2C-0F2A-9DB7-F21F-BCAE9C52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Sports </a:t>
            </a:r>
            <a:r>
              <a:rPr lang="en-US" dirty="0"/>
              <a:t>and Fitness</a:t>
            </a:r>
          </a:p>
        </p:txBody>
      </p:sp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30CD743C-8EA2-7301-C45E-3556DD667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98" y="2300993"/>
            <a:ext cx="2921000" cy="571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8A9E8B-E1DD-6D7C-9732-B22F353A8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175313"/>
            <a:ext cx="7772400" cy="18783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99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43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Sports and Fitness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0F12B-1740-383E-7FDE-D3254B74F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0" y="1416050"/>
            <a:ext cx="5003800" cy="4279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29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587368" cy="647531"/>
          </a:xfrm>
        </p:spPr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43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Outdoor Rec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F389F-4F46-390A-0558-66DC6FB2A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1577340"/>
            <a:ext cx="4749800" cy="1854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57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visited 2.38 pages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stayed on the site for 3 minutes and </a:t>
            </a:r>
            <a:r>
              <a:rPr lang="en-US" sz="2256" dirty="0"/>
              <a:t>2</a:t>
            </a:r>
            <a:r>
              <a:rPr lang="en-US" sz="2256" b="0" dirty="0"/>
              <a:t> seconds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2,818,059 visitors were new to the website.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62% of visitors took action on a page!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457200" y="619125"/>
            <a:ext cx="59690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sz="1600" i="1" dirty="0"/>
              <a:t>How engaged were these visitors within the website?</a:t>
            </a:r>
            <a:endParaRPr sz="1600" i="1" dirty="0">
              <a:latin typeface="+mn-lt"/>
              <a:ea typeface="+mn-ea"/>
              <a:cs typeface="+mn-cs"/>
              <a:sym typeface="Times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815530" lvl="1" indent="-342900" defTabSz="859536">
              <a:spcBef>
                <a:spcPts val="1800"/>
              </a:spcBef>
              <a:defRPr sz="2256" b="0"/>
            </a:pPr>
            <a:r>
              <a:rPr lang="en-US" dirty="0"/>
              <a:t>BRD pages received 8,438,262 visits.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The majority of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sz="1800" i="1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r>
              <a:rPr lang="en-US" sz="1800" i="1" dirty="0"/>
              <a:t>Users by Device Category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endParaRPr lang="en-US" sz="2256" b="0" dirty="0"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532939" cy="647531"/>
          </a:xfrm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3D7804-0469-9A01-E076-219BD4CAC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3093892"/>
            <a:ext cx="7239000" cy="2705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3924" y="1364004"/>
            <a:ext cx="3355237" cy="4137894"/>
          </a:xfrm>
        </p:spPr>
        <p:txBody>
          <a:bodyPr>
            <a:normAutofit fontScale="85000" lnSpcReduction="1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52.5% of visitors came from online search engines.</a:t>
            </a:r>
          </a:p>
          <a:p>
            <a:pPr marL="482600" indent="-342900">
              <a:defRPr sz="2000" b="0"/>
            </a:pPr>
            <a:r>
              <a:rPr lang="en-US" sz="2016" b="0" dirty="0"/>
              <a:t>31.8%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b="0" dirty="0"/>
              <a:t>7.7% of visitors came from social media.</a:t>
            </a:r>
          </a:p>
          <a:p>
            <a:pPr marL="482600" indent="-342900">
              <a:defRPr sz="2000" b="0"/>
            </a:pPr>
            <a:r>
              <a:rPr lang="en-US" sz="2016" b="0" dirty="0"/>
              <a:t>6.7% of visitors came from referrals.</a:t>
            </a:r>
          </a:p>
          <a:p>
            <a:pPr marL="482600" indent="-342900">
              <a:defRPr sz="2000" b="0"/>
            </a:pPr>
            <a:r>
              <a:rPr lang="en-US" sz="2016" b="0" dirty="0"/>
              <a:t>1.3% Other (traffic that has an acquisition source Google doesn't know how to classify).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4329A-D018-C4DB-D257-1C4192C77E8A}"/>
              </a:ext>
            </a:extLst>
          </p:cNvPr>
          <p:cNvSpPr txBox="1"/>
          <p:nvPr/>
        </p:nvSpPr>
        <p:spPr>
          <a:xfrm>
            <a:off x="2121887" y="919814"/>
            <a:ext cx="662152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Other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|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223DCE-3C55-5485-D634-A1EE3D5597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4"/>
          <a:stretch>
            <a:fillRect/>
          </a:stretch>
        </p:blipFill>
        <p:spPr>
          <a:xfrm>
            <a:off x="342900" y="919814"/>
            <a:ext cx="4789020" cy="482566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22009</TotalTime>
  <Words>501</Words>
  <Application>Microsoft Macintosh PowerPoint</Application>
  <PresentationFormat>On-screen Show (4:3)</PresentationFormat>
  <Paragraphs>68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Adobe Garamond Pro</vt:lpstr>
      <vt:lpstr>Arial</vt:lpstr>
      <vt:lpstr>Calibri</vt:lpstr>
      <vt:lpstr>Helvetica</vt:lpstr>
      <vt:lpstr>System Font Regular</vt:lpstr>
      <vt:lpstr>US Army</vt:lpstr>
      <vt:lpstr>Wingdings</vt:lpstr>
      <vt:lpstr>us army ppt</vt:lpstr>
      <vt:lpstr>BRD Annual FY25 Insights</vt:lpstr>
      <vt:lpstr>Web Analytics Summary</vt:lpstr>
      <vt:lpstr>Visitor Highlights</vt:lpstr>
      <vt:lpstr>Sports and Fitness</vt:lpstr>
      <vt:lpstr>Visitor Highlights</vt:lpstr>
      <vt:lpstr>Visitor Highlights</vt:lpstr>
      <vt:lpstr>Visitor Highlights</vt:lpstr>
      <vt:lpstr>Traffic Highlights</vt:lpstr>
      <vt:lpstr>Marketing Reach</vt:lpstr>
      <vt:lpstr>Engagement Insights &amp; Highlights</vt:lpstr>
      <vt:lpstr>WebTrac Insights &amp; Highlights</vt:lpstr>
      <vt:lpstr>ESPORTS</vt:lpstr>
      <vt:lpstr>Summer Reading Program</vt:lpstr>
      <vt:lpstr>Armed Forces Travel</vt:lpstr>
      <vt:lpstr>Water Safety</vt:lpstr>
      <vt:lpstr>PowerPoint Presentation</vt:lpstr>
      <vt:lpstr>PowerPoint Presentation</vt:lpstr>
      <vt:lpstr>Army Answers</vt:lpstr>
      <vt:lpstr>Search Insights</vt:lpstr>
      <vt:lpstr>Search Intent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113</cp:revision>
  <dcterms:modified xsi:type="dcterms:W3CDTF">2025-11-04T18:41:36Z</dcterms:modified>
</cp:coreProperties>
</file>