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  <p:sldMasterId id="2147483673" r:id="rId2"/>
  </p:sldMasterIdLst>
  <p:notesMasterIdLst>
    <p:notesMasterId r:id="rId14"/>
  </p:notesMasterIdLst>
  <p:sldIdLst>
    <p:sldId id="256" r:id="rId3"/>
    <p:sldId id="277" r:id="rId4"/>
    <p:sldId id="290" r:id="rId5"/>
    <p:sldId id="283" r:id="rId6"/>
    <p:sldId id="287" r:id="rId7"/>
    <p:sldId id="279" r:id="rId8"/>
    <p:sldId id="284" r:id="rId9"/>
    <p:sldId id="288" r:id="rId10"/>
    <p:sldId id="285" r:id="rId11"/>
    <p:sldId id="286" r:id="rId12"/>
    <p:sldId id="28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8"/>
    <p:restoredTop sz="95102"/>
  </p:normalViewPr>
  <p:slideViewPr>
    <p:cSldViewPr snapToGrid="0" snapToObjects="1">
      <p:cViewPr varScale="1">
        <p:scale>
          <a:sx n="117" d="100"/>
          <a:sy n="117" d="100"/>
        </p:scale>
        <p:origin x="56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4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18212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82483532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059008"/>
            <a:ext cx="8419589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305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059008"/>
            <a:ext cx="8229600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5D8531BD-6EB8-D025-3E3D-65A8E35D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19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 userDrawn="1"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88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01" y="-96788"/>
            <a:ext cx="2154785" cy="816635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53989D-8B54-1C7D-32F2-5D43A3775013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05854-11DB-2898-651A-DB0C4141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D4585B0-C250-636C-1419-E4CC0E005E6F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568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526300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25"/>
              <a:t>CUI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/>
              <a:t>WE</a:t>
            </a:r>
            <a:r>
              <a:rPr lang="en-US" spc="-30"/>
              <a:t> </a:t>
            </a:r>
            <a:r>
              <a:rPr lang="en-US"/>
              <a:t>ARE</a:t>
            </a:r>
            <a:r>
              <a:rPr lang="en-US" spc="-20"/>
              <a:t> </a:t>
            </a:r>
            <a:r>
              <a:rPr lang="en-US"/>
              <a:t>THE</a:t>
            </a:r>
            <a:r>
              <a:rPr lang="en-US" spc="-30"/>
              <a:t> </a:t>
            </a:r>
            <a:r>
              <a:rPr lang="en-US"/>
              <a:t>ARMY’S</a:t>
            </a:r>
            <a:r>
              <a:rPr lang="en-US" spc="-5"/>
              <a:t> </a:t>
            </a:r>
            <a:r>
              <a:rPr lang="en-US" spc="-20"/>
              <a:t>HOME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11A686-98A4-F4C3-4A14-736D6D1B995D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A558083-E851-72D1-912A-375619DA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EA55477-03FB-18B6-F446-CF915637BABC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7650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25"/>
              <a:t>CUI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/>
              <a:t>WE</a:t>
            </a:r>
            <a:r>
              <a:rPr lang="en-US" spc="-30"/>
              <a:t> </a:t>
            </a:r>
            <a:r>
              <a:rPr lang="en-US"/>
              <a:t>ARE</a:t>
            </a:r>
            <a:r>
              <a:rPr lang="en-US" spc="-20"/>
              <a:t> </a:t>
            </a:r>
            <a:r>
              <a:rPr lang="en-US"/>
              <a:t>THE</a:t>
            </a:r>
            <a:r>
              <a:rPr lang="en-US" spc="-30"/>
              <a:t> </a:t>
            </a:r>
            <a:r>
              <a:rPr lang="en-US"/>
              <a:t>ARMY’S</a:t>
            </a:r>
            <a:r>
              <a:rPr lang="en-US" spc="-5"/>
              <a:t> </a:t>
            </a:r>
            <a:r>
              <a:rPr lang="en-US" spc="-20"/>
              <a:t>HOME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DFFB9A-4BAC-0C00-9CEE-016C132A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43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1236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9083022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5464609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6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768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9DF6054-B237-90DD-28A7-36C8648E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22" y="-184438"/>
            <a:ext cx="2987444" cy="1132202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55C445D-FC74-86AE-EE38-665F4350AB8F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355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265" y="60854"/>
            <a:ext cx="777240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03627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34582C-2FEA-62B7-473C-146004DEB62A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638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5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15252942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Title Slide copy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00503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EC8FAA8-A8D9-C932-B762-8DFED5E8FDE2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548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 userDrawn="1"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690" y="1059008"/>
            <a:ext cx="8232062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77D9AB8-BDAB-ACE8-84D3-3CB52EFDB95B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1DD4CC-CE47-B1F1-9349-553DFFC9449E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110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073775"/>
            <a:ext cx="8915400" cy="485775"/>
          </a:xfrm>
          <a:prstGeom prst="rect">
            <a:avLst/>
          </a:prstGeom>
        </p:spPr>
        <p:txBody>
          <a:bodyPr>
            <a:noAutofit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Support Services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Second Quarter FY26 Insights</a:t>
            </a:r>
            <a:endParaRPr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8FEF-0973-1B4D-AA18-29A4F53C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B76D9-C2BD-6747-B223-588579135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505" y="1628079"/>
            <a:ext cx="3482441" cy="3312676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1800" b="0" dirty="0"/>
              <a:t>There were 211 clicks to other websites to find more information.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1800" b="0" dirty="0"/>
              <a:t>4,054 people downloaded a PDF or a form.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1800" b="0" dirty="0"/>
              <a:t>181 people needed to talk to a real person.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FF767-91E2-2840-BE44-40E374D19D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i="0" dirty="0"/>
              <a:t>Home Based Business (HBB)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AA1563-523C-C400-A806-FC155B3197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D28819-26C1-8D4C-91B8-59300B358AEB}"/>
              </a:ext>
            </a:extLst>
          </p:cNvPr>
          <p:cNvSpPr/>
          <p:nvPr/>
        </p:nvSpPr>
        <p:spPr>
          <a:xfrm>
            <a:off x="4585085" y="1564296"/>
            <a:ext cx="372230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Top Installations </a:t>
            </a:r>
          </a:p>
          <a:p>
            <a:r>
              <a:rPr lang="en-US" sz="1100" dirty="0"/>
              <a:t>(</a:t>
            </a:r>
            <a:r>
              <a:rPr lang="en-US" sz="1100" i="1" dirty="0"/>
              <a:t>Downloads, Email, Phone Numbers, Outbound Links)</a:t>
            </a:r>
            <a:endParaRPr lang="en-US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1B8A01-A4A1-C308-83BF-047D8869D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015" y="2300382"/>
            <a:ext cx="3482441" cy="31397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52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761" y="1438507"/>
            <a:ext cx="3735239" cy="3363562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1800" dirty="0"/>
              <a:t>99</a:t>
            </a:r>
            <a:r>
              <a:rPr lang="en-US" sz="1800" b="0" dirty="0"/>
              <a:t> total on-site searches on HBB pages to find more information. 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1800"/>
              <a:t>1.37% </a:t>
            </a:r>
            <a:r>
              <a:rPr lang="en-US" sz="1800" dirty="0"/>
              <a:t>of users left the site after performing a search.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0" dirty="0"/>
              <a:t>Home Based Business (HBB)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FDFD3C-504A-270C-30D4-93BC3872ED5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7C362-09F1-4267-C9D2-273FED674510}"/>
              </a:ext>
            </a:extLst>
          </p:cNvPr>
          <p:cNvSpPr txBox="1"/>
          <p:nvPr/>
        </p:nvSpPr>
        <p:spPr>
          <a:xfrm>
            <a:off x="4956503" y="1329212"/>
            <a:ext cx="2894018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sz="20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5E2D8C-00B6-E005-D0CF-C78D60864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679" y="1794879"/>
            <a:ext cx="3594171" cy="3937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213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30967-6A6F-F360-9584-E8517637F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1A9717-143A-9802-E002-629174E8E6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Program Roll-up 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7A44BD-2A43-B66F-A697-B244726FE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62" y="2251384"/>
            <a:ext cx="7772400" cy="12666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85A56-A50E-CE48-8F57-347BB81C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04428-F07B-AD4B-B37D-62B7533B2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3" y="1818532"/>
            <a:ext cx="3978274" cy="2983537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The program received 17,104 views and 11,542 sessions.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The engagement rate was at 57%.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There were a total of 9,331 users.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169CA9-8945-0B31-8B2D-26B565FF79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NAF Personnel Services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F978D4-ADC6-A346-F415-B4EB31204C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7295A-8A00-9899-1FE8-C7D400F8BE1E}"/>
              </a:ext>
            </a:extLst>
          </p:cNvPr>
          <p:cNvSpPr txBox="1"/>
          <p:nvPr/>
        </p:nvSpPr>
        <p:spPr>
          <a:xfrm>
            <a:off x="4708525" y="1438051"/>
            <a:ext cx="375589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hangingPunct="0"/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Pages </a:t>
            </a:r>
            <a:r>
              <a:rPr lang="en-US" i="1" dirty="0"/>
              <a:t>NAF Personnel Services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6A4AB0-3206-2664-24FE-C589D9C1D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031" y="2084380"/>
            <a:ext cx="3496610" cy="32363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428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761" y="1144469"/>
            <a:ext cx="7772401" cy="1956505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6,666 people downloaded a PDF or a form.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79 people clicked on a link to another website to get more information.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C13BDF-5FEA-EC44-8420-B44D688B90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NAF Personnel Services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11EF25-6A78-D34C-9D0B-2C113F727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27974"/>
            <a:ext cx="7772400" cy="28892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98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201" y="111732"/>
            <a:ext cx="4917547" cy="480132"/>
          </a:xfrm>
        </p:spPr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794" y="1748618"/>
            <a:ext cx="3735239" cy="3657601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There were 176 total on-site searches on NAF Personnel Services pages to find more information.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0" dirty="0"/>
              <a:t>NAF Personnel Services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1586BC-D1C4-4E87-0754-FA0954A881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75861-B4A4-2942-AE78-097A4F64339C}"/>
              </a:ext>
            </a:extLst>
          </p:cNvPr>
          <p:cNvSpPr txBox="1"/>
          <p:nvPr/>
        </p:nvSpPr>
        <p:spPr>
          <a:xfrm>
            <a:off x="4959306" y="1456231"/>
            <a:ext cx="350979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20CCE9-BDA1-E263-F7D1-4E0C1244A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384550"/>
            <a:ext cx="25400" cy="88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06B4A1-B876-662D-F79C-3AF1AF79B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104" y="1859013"/>
            <a:ext cx="3410283" cy="34821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841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idx="1"/>
          </p:nvPr>
        </p:nvSpPr>
        <p:spPr>
          <a:xfrm>
            <a:off x="255439" y="1918781"/>
            <a:ext cx="4165600" cy="36576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400" b="0" dirty="0"/>
              <a:t>The website received 6,365 views and 4,811 sessions. </a:t>
            </a:r>
          </a:p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400" b="0" dirty="0"/>
              <a:t>The engagement rate </a:t>
            </a:r>
            <a:r>
              <a:rPr lang="en-US" b="0" dirty="0"/>
              <a:t>was</a:t>
            </a:r>
            <a:r>
              <a:rPr lang="en-US" sz="2400" b="0" dirty="0"/>
              <a:t> at </a:t>
            </a:r>
            <a:r>
              <a:rPr lang="en-US" sz="2400" dirty="0"/>
              <a:t>68</a:t>
            </a:r>
            <a:r>
              <a:rPr lang="en-US" sz="2400" b="0" dirty="0"/>
              <a:t>%.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BEEC40-E1E4-C541-9188-97281B45ED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CEAT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933A3-D89D-7BDD-6869-4BE9F1C845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BFF2B2-E2CB-1321-FDCA-AEF9B6CA7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905" y="1666245"/>
            <a:ext cx="3410857" cy="29801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339447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8FEF-0973-1B4D-AA18-29A4F53C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Engagement Insights &amp; Highlights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3091D7-458E-5F7D-ECCD-99735EEC2A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6081469"/>
            <a:ext cx="8307390" cy="369333"/>
          </a:xfrm>
        </p:spPr>
        <p:txBody>
          <a:bodyPr/>
          <a:lstStyle/>
          <a:p>
            <a:r>
              <a:rPr lang="en-US" i="0" dirty="0"/>
              <a:t>CEAT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2565A2-3DF5-B41D-E1A0-E6EC5EB24F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3C95EA-CA94-57EE-FAE3-20512CB7523C}"/>
              </a:ext>
            </a:extLst>
          </p:cNvPr>
          <p:cNvSpPr txBox="1"/>
          <p:nvPr/>
        </p:nvSpPr>
        <p:spPr>
          <a:xfrm>
            <a:off x="581665" y="1380494"/>
            <a:ext cx="7262212" cy="6703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dirty="0"/>
              <a:t>CEAT Transfer Guide: Achieved 789 Downloads</a:t>
            </a:r>
            <a:r>
              <a:rPr lang="en-US" sz="2256" b="1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48C89D-C4E4-A5EF-C750-D239648D5BFE}"/>
              </a:ext>
            </a:extLst>
          </p:cNvPr>
          <p:cNvSpPr txBox="1"/>
          <p:nvPr/>
        </p:nvSpPr>
        <p:spPr>
          <a:xfrm>
            <a:off x="1217284" y="2539044"/>
            <a:ext cx="413638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CEAT Transfer Guide Download Trends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8DA344-2A11-5CD5-D537-EB9A238A3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0" t="4712" r="5864" b="2935"/>
          <a:stretch/>
        </p:blipFill>
        <p:spPr>
          <a:xfrm>
            <a:off x="1039586" y="3113315"/>
            <a:ext cx="7064828" cy="26996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61547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669" y="1839367"/>
            <a:ext cx="4269522" cy="2516653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70 total on-site searches on CEAT pages to find more information.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0" dirty="0"/>
              <a:t>CEAT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66290-50FA-D80B-38B3-014C1DB0F0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75861-B4A4-2942-AE78-097A4F64339C}"/>
              </a:ext>
            </a:extLst>
          </p:cNvPr>
          <p:cNvSpPr txBox="1"/>
          <p:nvPr/>
        </p:nvSpPr>
        <p:spPr>
          <a:xfrm>
            <a:off x="4719342" y="1430220"/>
            <a:ext cx="3509792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sz="20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8D06A8-53D6-9973-A2B3-E622C8619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342" y="1839367"/>
            <a:ext cx="3060700" cy="36855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933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idx="1"/>
          </p:nvPr>
        </p:nvSpPr>
        <p:spPr>
          <a:xfrm>
            <a:off x="354403" y="1911716"/>
            <a:ext cx="4170556" cy="32501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74218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1800" dirty="0"/>
              <a:t>HBB pages received 10,234 views and 8,201 sessions. </a:t>
            </a:r>
          </a:p>
          <a:p>
            <a:pPr marL="474218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1800" dirty="0"/>
              <a:t>The engagement rate was at 65%. </a:t>
            </a:r>
          </a:p>
          <a:p>
            <a:pPr marL="474218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1800" dirty="0"/>
              <a:t>The total number of users was 6,739 and there were 2,742 new users.</a:t>
            </a:r>
            <a:br>
              <a:rPr lang="en-US" dirty="0"/>
            </a:br>
            <a:endParaRPr sz="1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BEEC40-E1E4-C541-9188-97281B45ED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Home Based Business (HBB)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C3D974-9BA9-815F-DE62-04DA6E8263C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D3A197-7025-A64E-BE25-1D5B7DF6528F}"/>
              </a:ext>
            </a:extLst>
          </p:cNvPr>
          <p:cNvSpPr txBox="1"/>
          <p:nvPr/>
        </p:nvSpPr>
        <p:spPr>
          <a:xfrm>
            <a:off x="4722962" y="1530866"/>
            <a:ext cx="195983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Installations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23F8E8-A5A0-9C0A-55EC-EBA26EAF7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961" y="1911716"/>
            <a:ext cx="3797387" cy="31550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169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s army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 army ppt" id="{E6FB34B2-7D2B-9945-B421-C4D8FF48EF36}" vid="{BCEAAE0E-B67D-1742-BBCD-C1D351CB1606}"/>
    </a:ext>
  </a:extLst>
</a:theme>
</file>

<file path=ppt/theme/theme2.xml><?xml version="1.0" encoding="utf-8"?>
<a:theme xmlns:a="http://schemas.openxmlformats.org/drawingml/2006/main" name="1_Master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 ACS Third Quarter FY24 Web Analytics Slide Deck" id="{BDD796A2-BAFA-1E4F-B861-5C95B60132AA}" vid="{E32ABC10-035D-284A-ACBF-B4087DD1ECA8}"/>
    </a:ext>
  </a:extLst>
</a:theme>
</file>

<file path=ppt/theme/theme3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 army ppt</Template>
  <TotalTime>10011</TotalTime>
  <Words>287</Words>
  <Application>Microsoft Macintosh PowerPoint</Application>
  <PresentationFormat>On-screen Show (4:3)</PresentationFormat>
  <Paragraphs>47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Adobe Garamond Pro</vt:lpstr>
      <vt:lpstr>Arial</vt:lpstr>
      <vt:lpstr>Calibri</vt:lpstr>
      <vt:lpstr>Helvetica</vt:lpstr>
      <vt:lpstr>US Army</vt:lpstr>
      <vt:lpstr>Wingdings</vt:lpstr>
      <vt:lpstr>us army ppt</vt:lpstr>
      <vt:lpstr>1_Master Content Slide</vt:lpstr>
      <vt:lpstr>Support Services Second Quarter FY26 Insights</vt:lpstr>
      <vt:lpstr>Web Analytics Summary</vt:lpstr>
      <vt:lpstr>Traffic Highlights</vt:lpstr>
      <vt:lpstr>Engagement Insights &amp; Highlights</vt:lpstr>
      <vt:lpstr>Search Insights &amp; Highlights</vt:lpstr>
      <vt:lpstr>Traffic Highlights</vt:lpstr>
      <vt:lpstr>Engagement Insights &amp; Highlights</vt:lpstr>
      <vt:lpstr>Search Insights &amp; Highlights</vt:lpstr>
      <vt:lpstr>Traffic Highlights</vt:lpstr>
      <vt:lpstr>Engagement Insights &amp; Highlights</vt:lpstr>
      <vt:lpstr>Search Insights &amp; Highlights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88</cp:revision>
  <dcterms:modified xsi:type="dcterms:W3CDTF">2026-04-03T20:34:27Z</dcterms:modified>
</cp:coreProperties>
</file>