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5"/>
  </p:notesMasterIdLst>
  <p:sldIdLst>
    <p:sldId id="256" r:id="rId2"/>
    <p:sldId id="277" r:id="rId3"/>
    <p:sldId id="270" r:id="rId4"/>
    <p:sldId id="258" r:id="rId5"/>
    <p:sldId id="259" r:id="rId6"/>
    <p:sldId id="260" r:id="rId7"/>
    <p:sldId id="272" r:id="rId8"/>
    <p:sldId id="279" r:id="rId9"/>
    <p:sldId id="265" r:id="rId10"/>
    <p:sldId id="278" r:id="rId11"/>
    <p:sldId id="275" r:id="rId12"/>
    <p:sldId id="276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391"/>
    <p:restoredTop sz="94694"/>
  </p:normalViewPr>
  <p:slideViewPr>
    <p:cSldViewPr snapToGrid="0" snapToObjects="1">
      <p:cViewPr varScale="1">
        <p:scale>
          <a:sx n="105" d="100"/>
          <a:sy n="105" d="100"/>
        </p:scale>
        <p:origin x="200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40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502920">
              <a:buFont typeface="Wingdings" pitchFamily="2" charset="2"/>
              <a:buChar char="ü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70293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72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C5D9D71-6EFE-BEF7-B4D3-19CAD5F1D017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513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318689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C16E021-6411-88B9-C1BC-E6AF3464788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2490BD6D-2224-BDD2-2580-252A2BE7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 sz="1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9229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06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933286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  <p:extLst>
      <p:ext uri="{BB962C8B-B14F-4D97-AF65-F5344CB8AC3E}">
        <p14:creationId xmlns:p14="http://schemas.microsoft.com/office/powerpoint/2010/main" val="64801055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16D0A-F8DD-5454-CDAD-CF9DF76BD76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14D66C85-D4A7-48B9-67DA-1F9FCF3B7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071" y="-1"/>
            <a:ext cx="7886700" cy="690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48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13572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dirty="0">
                <a:solidFill>
                  <a:schemeClr val="bg1"/>
                </a:solidFill>
              </a:rPr>
              <a:t>CYS </a:t>
            </a:r>
            <a:r>
              <a:rPr lang="en-US" dirty="0">
                <a:solidFill>
                  <a:schemeClr val="bg1"/>
                </a:solidFill>
              </a:rPr>
              <a:t>Third Quarter FY25 Insights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CF2DAF4-8BF7-9542-BC9D-8A5D87978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5008" y="1365504"/>
            <a:ext cx="7863840" cy="4799076"/>
          </a:xfrm>
        </p:spPr>
        <p:txBody>
          <a:bodyPr>
            <a:normAutofit/>
          </a:bodyPr>
          <a:lstStyle/>
          <a:p>
            <a:pPr marL="466725" indent="-466725"/>
            <a:r>
              <a:rPr lang="en-US" sz="2000" dirty="0"/>
              <a:t>8,895 users made a visit to School Support Services pages.</a:t>
            </a:r>
          </a:p>
          <a:p>
            <a:pPr marL="466725" indent="-466725"/>
            <a:r>
              <a:rPr lang="en-US" sz="2000" dirty="0"/>
              <a:t>111</a:t>
            </a:r>
            <a:r>
              <a:rPr lang="en-US" sz="2000" b="0" dirty="0"/>
              <a:t> people clicked to watch the 'What Is An SLO Anyway’ video.</a:t>
            </a:r>
            <a:endParaRPr lang="en-US" sz="2000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578D09-F412-854C-9CD7-2BA0B0F8B10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School Support Services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FE8D5E-FF84-F492-7AD0-17EA23FF1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2393930"/>
            <a:ext cx="7772400" cy="319762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6747248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41% </a:t>
            </a:r>
            <a:r>
              <a:rPr lang="en-US" b="0" dirty="0"/>
              <a:t>Searches looking to investigate brands or services and intending to complete an action or purchase.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46% </a:t>
            </a:r>
            <a:r>
              <a:rPr lang="en-US" b="0" dirty="0"/>
              <a:t>Searches looking for an answer to a specific question or general information.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13% </a:t>
            </a:r>
            <a:r>
              <a:rPr lang="en-US" b="0" dirty="0"/>
              <a:t>Searches intending to find a specific program, page using the onsite search.</a:t>
            </a:r>
            <a:endParaRPr lang="en-US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6191250"/>
            <a:ext cx="8184333" cy="368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purpose behind an online query. 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3,933Total on-site searches on CYS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3.19% of users left the site after performing a search.</a:t>
            </a:r>
            <a:endParaRPr dirty="0"/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23FD70-BD74-FB52-ED0F-B32674DC97DB}"/>
              </a:ext>
            </a:extLst>
          </p:cNvPr>
          <p:cNvSpPr txBox="1"/>
          <p:nvPr/>
        </p:nvSpPr>
        <p:spPr>
          <a:xfrm>
            <a:off x="4823220" y="1208010"/>
            <a:ext cx="152862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94F24-13A9-1E56-67D4-163C3DA3343C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10269C-8744-757B-C9A4-401E3ED301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647"/>
          <a:stretch>
            <a:fillRect/>
          </a:stretch>
        </p:blipFill>
        <p:spPr>
          <a:xfrm>
            <a:off x="4823220" y="1946671"/>
            <a:ext cx="3255264" cy="379576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endParaRPr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BBFEF8-8E46-0060-A549-7B6B56E9E0E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C9E16CC-D04D-150A-74F1-BAF8817EA83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6686" y="672402"/>
            <a:ext cx="7470628" cy="369333"/>
          </a:xfrm>
        </p:spPr>
        <p:txBody>
          <a:bodyPr/>
          <a:lstStyle/>
          <a:p>
            <a:r>
              <a:rPr lang="en-US" sz="2000" dirty="0"/>
              <a:t>The most popular search categories and terms within CYS</a:t>
            </a:r>
            <a:endParaRPr lang="en-US" dirty="0"/>
          </a:p>
          <a:p>
            <a:endParaRPr lang="en-US"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 idx="4294967295"/>
          </p:nvPr>
        </p:nvSpPr>
        <p:spPr>
          <a:xfrm>
            <a:off x="3063875" y="100013"/>
            <a:ext cx="6080125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4B0F17-C70C-0E53-65B4-79EB894B7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867" y="1320102"/>
            <a:ext cx="6309614" cy="50411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4727A277-2D94-781E-9B43-01C0A8E0C758}"/>
              </a:ext>
            </a:extLst>
          </p:cNvPr>
          <p:cNvSpPr txBox="1"/>
          <p:nvPr/>
        </p:nvSpPr>
        <p:spPr>
          <a:xfrm>
            <a:off x="5680364" y="110836"/>
            <a:ext cx="3241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F17E9-5A88-2FCE-3533-62C780396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E16D8B-63D4-0158-F113-1D24B16FE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457" y="1018245"/>
            <a:ext cx="8249952" cy="469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b="0" dirty="0"/>
              <a:t>There were a total of 264,632 users, to Child and Youth Services (CYS) web pages.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b="0" dirty="0"/>
              <a:t>On average, each user viewed 2.18 pages</a:t>
            </a:r>
            <a:r>
              <a:rPr lang="en-US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dirty="0"/>
              <a:t>62% of users engaged with a CYS page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endParaRPr lang="en-US" sz="2256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E74E6-5D90-69C6-2913-58B552C8F0CC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21599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Top US Army Installations</a:t>
            </a:r>
          </a:p>
        </p:txBody>
      </p:sp>
      <p:sp>
        <p:nvSpPr>
          <p:cNvPr id="182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5882A85-1AB6-3B82-B239-2F724A05B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1951199"/>
            <a:ext cx="3727704" cy="396820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sz="half" idx="3"/>
          </p:nvPr>
        </p:nvSpPr>
        <p:spPr>
          <a:xfrm>
            <a:off x="685800" y="1552508"/>
            <a:ext cx="3886200" cy="3125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lang="en-US" sz="1600" b="0" dirty="0"/>
              <a:t>Program Roll-Up</a:t>
            </a:r>
          </a:p>
          <a:p>
            <a:pPr marL="0" indent="0">
              <a:buNone/>
            </a:pPr>
            <a:endParaRPr sz="1600" b="0" dirty="0">
              <a:latin typeface="+mn-lt"/>
              <a:ea typeface="+mn-ea"/>
              <a:cs typeface="+mn-cs"/>
              <a:sym typeface="Times Roman"/>
            </a:endParaRP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8DEF11-301F-2CAA-A3BB-44E6E5D33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161032"/>
            <a:ext cx="8060654" cy="25359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Marketing Reach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5043" y="1496680"/>
            <a:ext cx="4363325" cy="3438065"/>
          </a:xfrm>
        </p:spPr>
        <p:txBody>
          <a:bodyPr>
            <a:normAutofit fontScale="92500" lnSpcReduction="10000"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55.6% of visitors came from online search engines.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26.5%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8.9% of visitors came from referrals.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6.6% of visitors came from social media.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2.4% Other (traffic that has an acquisition source Google doesn’t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E7A609-A644-1416-CF60-5EF0564FB8C8}"/>
              </a:ext>
            </a:extLst>
          </p:cNvPr>
          <p:cNvSpPr txBox="1"/>
          <p:nvPr/>
        </p:nvSpPr>
        <p:spPr>
          <a:xfrm>
            <a:off x="2490951" y="3792463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63.8%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78B1AB-1700-44F9-0350-3DB69C27A32A}"/>
              </a:ext>
            </a:extLst>
          </p:cNvPr>
          <p:cNvSpPr txBox="1"/>
          <p:nvPr/>
        </p:nvSpPr>
        <p:spPr>
          <a:xfrm>
            <a:off x="979514" y="2422926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9.2%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F8593F-4AEF-0357-456D-E334DC688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1" y="1308140"/>
            <a:ext cx="4425337" cy="415807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41634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000" dirty="0"/>
              <a:t>Last quarter there were a total of 133,515 interactions on the CYS pages, which included downloads, email clicks, phone number clicks, and outbound links.</a:t>
            </a:r>
          </a:p>
          <a:p>
            <a:pPr marL="139700" indent="0">
              <a:buNone/>
              <a:defRPr sz="2200" b="0"/>
            </a:pPr>
            <a:r>
              <a:rPr lang="en-US" sz="2000" b="0" dirty="0"/>
              <a:t>	</a:t>
            </a:r>
            <a:endParaRPr lang="en-US" sz="1500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B59F47-7B5C-0178-682B-E75180373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761" y="2239145"/>
            <a:ext cx="7652519" cy="243769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WebTrac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164961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200" b="0" dirty="0"/>
              <a:t>A total of 18,355 parents clicked on a </a:t>
            </a:r>
            <a:r>
              <a:rPr lang="en-US" sz="2200" b="0" dirty="0" err="1"/>
              <a:t>WebTrac</a:t>
            </a:r>
            <a:r>
              <a:rPr lang="en-US" sz="2200" b="0" dirty="0"/>
              <a:t> link from a program page to register or make a payment for a CYS program.</a:t>
            </a:r>
            <a:endParaRPr lang="en-US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D7E228-A565-1AEE-ABA9-49F5B2EDF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902" y="2528745"/>
            <a:ext cx="7772400" cy="2057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3C6AB-C41B-CAA0-052D-7818CDE3A6F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dirty="0"/>
              <a:t>1,477</a:t>
            </a:r>
            <a:r>
              <a:rPr lang="en-US" sz="2000" b="0" dirty="0"/>
              <a:t> people looking for employment acted and clicked on </a:t>
            </a:r>
            <a:r>
              <a:rPr lang="en-US" sz="2000" b="0" dirty="0" err="1"/>
              <a:t>USAJOBS.gov</a:t>
            </a:r>
            <a:r>
              <a:rPr lang="en-US" sz="2000" b="0" dirty="0"/>
              <a:t>.</a:t>
            </a:r>
          </a:p>
          <a:p>
            <a:pPr marL="466725" indent="-466725"/>
            <a:r>
              <a:rPr lang="en-US" sz="2000" b="0" dirty="0"/>
              <a:t>434 downloads of the CYS Career Guide. </a:t>
            </a:r>
          </a:p>
          <a:p>
            <a:pPr marL="466725" indent="-466725"/>
            <a:r>
              <a:rPr lang="en-US" sz="2000" b="0" dirty="0"/>
              <a:t>54 Rack Card downloads.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600847-BF5C-85A8-4816-B810374E853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CYS Careers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759E6F-9AC1-E354-95B4-B086020BADEA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CA71A8-6623-7CBF-627E-E3248896AB88}"/>
              </a:ext>
            </a:extLst>
          </p:cNvPr>
          <p:cNvSpPr txBox="1"/>
          <p:nvPr/>
        </p:nvSpPr>
        <p:spPr>
          <a:xfrm>
            <a:off x="4571999" y="1124887"/>
            <a:ext cx="39776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/>
              <a:t>CYS Career Traffic Trends</a:t>
            </a:r>
            <a:endParaRPr lang="en-US" sz="1800" b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E2DD54-8874-ECD3-C235-ABB0EEF5FA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1577340"/>
            <a:ext cx="3604260" cy="299094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097028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Family Child Care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dirty="0"/>
              <a:t>Family Child Care</a:t>
            </a:r>
          </a:p>
        </p:txBody>
      </p:sp>
      <p:sp>
        <p:nvSpPr>
          <p:cNvPr id="226" name="Last quarter 456 potential FCC providers downloaded the DA 5219 form to begin the application process.…"/>
          <p:cNvSpPr txBox="1">
            <a:spLocks noGrp="1"/>
          </p:cNvSpPr>
          <p:nvPr>
            <p:ph sz="half" idx="2"/>
          </p:nvPr>
        </p:nvSpPr>
        <p:spPr>
          <a:xfrm>
            <a:off x="457200" y="1339913"/>
            <a:ext cx="3977640" cy="476370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66725" indent="-466725"/>
            <a:r>
              <a:rPr lang="en-US" sz="1800" b="0" dirty="0"/>
              <a:t>15,595 visits</a:t>
            </a:r>
            <a:r>
              <a:rPr lang="en-US" sz="1800" b="0" spc="-90" dirty="0"/>
              <a:t> </a:t>
            </a:r>
            <a:r>
              <a:rPr lang="en-US" sz="1800" b="0" dirty="0"/>
              <a:t>to</a:t>
            </a:r>
            <a:r>
              <a:rPr lang="en-US" sz="1800" b="0" spc="-30" dirty="0"/>
              <a:t> </a:t>
            </a:r>
            <a:r>
              <a:rPr lang="en-US" sz="1800" b="0" dirty="0"/>
              <a:t>program</a:t>
            </a:r>
            <a:r>
              <a:rPr lang="en-US" sz="1800" b="0" spc="-5" dirty="0"/>
              <a:t> </a:t>
            </a:r>
            <a:r>
              <a:rPr lang="en-US" sz="1800" b="0" dirty="0"/>
              <a:t>pages. </a:t>
            </a:r>
          </a:p>
          <a:p>
            <a:pPr marL="466725" indent="-466725"/>
            <a:r>
              <a:rPr lang="en-US" sz="1800" b="0" dirty="0"/>
              <a:t>9,236 users to FCC program pages.</a:t>
            </a:r>
          </a:p>
          <a:p>
            <a:pPr marL="466725" indent="-466725"/>
            <a:r>
              <a:rPr lang="en-US" sz="1800" dirty="0"/>
              <a:t>818 downloads of DA 5219 form!</a:t>
            </a:r>
            <a:endParaRPr lang="en-US" sz="2400" dirty="0"/>
          </a:p>
          <a:p>
            <a:pPr>
              <a:defRPr b="0"/>
            </a:pPr>
            <a:endParaRPr lang="en-US" sz="2400" dirty="0"/>
          </a:p>
          <a:p>
            <a:pPr marL="139700" indent="0">
              <a:buNone/>
              <a:defRPr b="0"/>
            </a:pPr>
            <a:endParaRPr sz="1400" b="0" dirty="0"/>
          </a:p>
        </p:txBody>
      </p:sp>
      <p:sp>
        <p:nvSpPr>
          <p:cNvPr id="224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439AB-17B5-4FD3-9925-8D28FC58B2B8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C171E0-9B7C-28FB-DA39-49B61F97A6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7488"/>
          <a:stretch/>
        </p:blipFill>
        <p:spPr>
          <a:xfrm>
            <a:off x="4541317" y="1244270"/>
            <a:ext cx="4145483" cy="5050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A1DDF4F-F411-CD89-BB78-5B022C0FD2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1316" y="1703151"/>
            <a:ext cx="3977639" cy="417903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16093</TotalTime>
  <Words>382</Words>
  <Application>Microsoft Macintosh PowerPoint</Application>
  <PresentationFormat>On-screen Show (4:3)</PresentationFormat>
  <Paragraphs>52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Adobe Garamond Pro</vt:lpstr>
      <vt:lpstr>Arial</vt:lpstr>
      <vt:lpstr>Calibri</vt:lpstr>
      <vt:lpstr>Helvetica</vt:lpstr>
      <vt:lpstr>Söhne</vt:lpstr>
      <vt:lpstr>System Font Regular</vt:lpstr>
      <vt:lpstr>US Army</vt:lpstr>
      <vt:lpstr>Wingdings</vt:lpstr>
      <vt:lpstr>us army ppt</vt:lpstr>
      <vt:lpstr>CYS Third Quarter FY25 Insights</vt:lpstr>
      <vt:lpstr>PowerPoint Presentation</vt:lpstr>
      <vt:lpstr>Traffic Highlights</vt:lpstr>
      <vt:lpstr>Visitor Highlights</vt:lpstr>
      <vt:lpstr>Marketing Reach</vt:lpstr>
      <vt:lpstr>Engagement Insights &amp; Highlights</vt:lpstr>
      <vt:lpstr>WebTrac Insights &amp; Highlights</vt:lpstr>
      <vt:lpstr>CYS Careers</vt:lpstr>
      <vt:lpstr>Family Child Care</vt:lpstr>
      <vt:lpstr>School Support Services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104</cp:revision>
  <dcterms:modified xsi:type="dcterms:W3CDTF">2025-07-02T15:26:28Z</dcterms:modified>
</cp:coreProperties>
</file>