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2" r:id="rId1"/>
    <p:sldMasterId id="2147483673" r:id="rId2"/>
  </p:sldMasterIdLst>
  <p:notesMasterIdLst>
    <p:notesMasterId r:id="rId14"/>
  </p:notesMasterIdLst>
  <p:sldIdLst>
    <p:sldId id="256" r:id="rId3"/>
    <p:sldId id="277" r:id="rId4"/>
    <p:sldId id="290" r:id="rId5"/>
    <p:sldId id="283" r:id="rId6"/>
    <p:sldId id="287" r:id="rId7"/>
    <p:sldId id="279" r:id="rId8"/>
    <p:sldId id="284" r:id="rId9"/>
    <p:sldId id="288" r:id="rId10"/>
    <p:sldId id="285" r:id="rId11"/>
    <p:sldId id="286" r:id="rId12"/>
    <p:sldId id="28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84"/>
    <p:restoredTop sz="95035"/>
  </p:normalViewPr>
  <p:slideViewPr>
    <p:cSldViewPr snapToGrid="0" snapToObjects="1">
      <p:cViewPr varScale="1">
        <p:scale>
          <a:sx n="108" d="100"/>
          <a:sy n="108" d="100"/>
        </p:scale>
        <p:origin x="208" y="2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840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0CD36-0441-D140-CDD0-FD8A6803C126}"/>
              </a:ext>
            </a:extLst>
          </p:cNvPr>
          <p:cNvSpPr txBox="1"/>
          <p:nvPr/>
        </p:nvSpPr>
        <p:spPr>
          <a:xfrm>
            <a:off x="8800588" y="6642961"/>
            <a:ext cx="360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CUI</a:t>
            </a:r>
          </a:p>
        </p:txBody>
      </p:sp>
    </p:spTree>
    <p:extLst>
      <p:ext uri="{BB962C8B-B14F-4D97-AF65-F5344CB8AC3E}">
        <p14:creationId xmlns:p14="http://schemas.microsoft.com/office/powerpoint/2010/main" val="1821255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82483532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1059008"/>
            <a:ext cx="8419589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0305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657" y="1059008"/>
            <a:ext cx="8229600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0DCF52-2FF3-D49E-BD36-8481725A32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5D8531BD-6EB8-D025-3E3D-65A8E35D7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2198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 userDrawn="1"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88803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Backup or 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E214DC6-9BBF-4C4E-BD25-7BC713BB67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801" y="-96788"/>
            <a:ext cx="2154785" cy="816635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91692FE-F3C4-57F8-5D6B-455D2A2C670D}"/>
              </a:ext>
            </a:extLst>
          </p:cNvPr>
          <p:cNvSpPr/>
          <p:nvPr/>
        </p:nvSpPr>
        <p:spPr>
          <a:xfrm>
            <a:off x="-8792" y="6072203"/>
            <a:ext cx="9152792" cy="773793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D7CD6D-CB09-D30F-5FC8-A67147729950}"/>
              </a:ext>
            </a:extLst>
          </p:cNvPr>
          <p:cNvGrpSpPr/>
          <p:nvPr/>
        </p:nvGrpSpPr>
        <p:grpSpPr>
          <a:xfrm>
            <a:off x="-13020" y="6078647"/>
            <a:ext cx="9176753" cy="200055"/>
            <a:chOff x="-823" y="6611053"/>
            <a:chExt cx="9183128" cy="20005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8AEB47E-8792-A6B0-3070-595A822655D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698581A-E668-2191-9588-C59389AAA445}"/>
                </a:ext>
              </a:extLst>
            </p:cNvPr>
            <p:cNvSpPr txBox="1"/>
            <p:nvPr userDrawn="1"/>
          </p:nvSpPr>
          <p:spPr>
            <a:xfrm>
              <a:off x="3400361" y="6611053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2483D76-44D2-4EAF-BFCD-D6159C7638DC}"/>
              </a:ext>
            </a:extLst>
          </p:cNvPr>
          <p:cNvCxnSpPr>
            <a:cxnSpLocks/>
          </p:cNvCxnSpPr>
          <p:nvPr/>
        </p:nvCxnSpPr>
        <p:spPr>
          <a:xfrm>
            <a:off x="-23576" y="6235668"/>
            <a:ext cx="9176753" cy="25133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AMC">
            <a:extLst>
              <a:ext uri="{FF2B5EF4-FFF2-40B4-BE49-F238E27FC236}">
                <a16:creationId xmlns:a16="http://schemas.microsoft.com/office/drawing/2014/main" id="{BF68FA4D-1CDB-F22C-5170-AAB139C589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3773" y="5747531"/>
            <a:ext cx="577241" cy="677368"/>
            <a:chOff x="3311" y="1116"/>
            <a:chExt cx="1816" cy="2131"/>
          </a:xfrm>
        </p:grpSpPr>
        <p:sp>
          <p:nvSpPr>
            <p:cNvPr id="63" name="WHITE bkgrnd">
              <a:extLst>
                <a:ext uri="{FF2B5EF4-FFF2-40B4-BE49-F238E27FC236}">
                  <a16:creationId xmlns:a16="http://schemas.microsoft.com/office/drawing/2014/main" id="{B1E205E7-5A87-165C-F88F-1A20B9310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4" name="BLACK outline">
              <a:extLst>
                <a:ext uri="{FF2B5EF4-FFF2-40B4-BE49-F238E27FC236}">
                  <a16:creationId xmlns:a16="http://schemas.microsoft.com/office/drawing/2014/main" id="{D8FDE5D6-A1E9-2F27-98B7-2F3E844D5A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5" name="BLUE">
              <a:extLst>
                <a:ext uri="{FF2B5EF4-FFF2-40B4-BE49-F238E27FC236}">
                  <a16:creationId xmlns:a16="http://schemas.microsoft.com/office/drawing/2014/main" id="{23A3542B-CDFA-8967-A0FE-857C1244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6" name="RED">
              <a:extLst>
                <a:ext uri="{FF2B5EF4-FFF2-40B4-BE49-F238E27FC236}">
                  <a16:creationId xmlns:a16="http://schemas.microsoft.com/office/drawing/2014/main" id="{C53ED7ED-3C73-5539-3DB2-0D5317C02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6F8CE5CD-919D-7C5A-83B4-4DFE4719DD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398" y="5750028"/>
            <a:ext cx="715414" cy="673331"/>
          </a:xfrm>
          <a:prstGeom prst="rect">
            <a:avLst/>
          </a:prstGeom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47FB7A94-CA35-FF72-6851-1B19B83A13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6" name="Picture 5" descr="800px-US-O10_insignia_svg.png">
            <a:extLst>
              <a:ext uri="{FF2B5EF4-FFF2-40B4-BE49-F238E27FC236}">
                <a16:creationId xmlns:a16="http://schemas.microsoft.com/office/drawing/2014/main" id="{6B952BAA-8F14-32F9-4A7D-8B1C3ED2A8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353989D-8B54-1C7D-32F2-5D43A3775013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9E05854-11DB-2898-651A-DB0C41411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D4585B0-C250-636C-1419-E4CC0E005E6F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35689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5263003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en-US" spc="-25"/>
              <a:t>CUI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en-US"/>
              <a:t>WE</a:t>
            </a:r>
            <a:r>
              <a:rPr lang="en-US" spc="-30"/>
              <a:t> </a:t>
            </a:r>
            <a:r>
              <a:rPr lang="en-US"/>
              <a:t>ARE</a:t>
            </a:r>
            <a:r>
              <a:rPr lang="en-US" spc="-20"/>
              <a:t> </a:t>
            </a:r>
            <a:r>
              <a:rPr lang="en-US"/>
              <a:t>THE</a:t>
            </a:r>
            <a:r>
              <a:rPr lang="en-US" spc="-30"/>
              <a:t> </a:t>
            </a:r>
            <a:r>
              <a:rPr lang="en-US"/>
              <a:t>ARMY’S</a:t>
            </a:r>
            <a:r>
              <a:rPr lang="en-US" spc="-5"/>
              <a:t> </a:t>
            </a:r>
            <a:r>
              <a:rPr lang="en-US" spc="-20"/>
              <a:t>HOME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4479" y="33150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B11A686-98A4-F4C3-4A14-736D6D1B995D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A558083-E851-72D1-912A-375619DAD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AEA55477-03FB-18B6-F446-CF915637BABC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576502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en-US" spc="-25"/>
              <a:t>CUI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en-US"/>
              <a:t>WE</a:t>
            </a:r>
            <a:r>
              <a:rPr lang="en-US" spc="-30"/>
              <a:t> </a:t>
            </a:r>
            <a:r>
              <a:rPr lang="en-US"/>
              <a:t>ARE</a:t>
            </a:r>
            <a:r>
              <a:rPr lang="en-US" spc="-20"/>
              <a:t> </a:t>
            </a:r>
            <a:r>
              <a:rPr lang="en-US"/>
              <a:t>THE</a:t>
            </a:r>
            <a:r>
              <a:rPr lang="en-US" spc="-30"/>
              <a:t> </a:t>
            </a:r>
            <a:r>
              <a:rPr lang="en-US"/>
              <a:t>ARMY’S</a:t>
            </a:r>
            <a:r>
              <a:rPr lang="en-US" spc="-5"/>
              <a:t> </a:t>
            </a:r>
            <a:r>
              <a:rPr lang="en-US" spc="-20"/>
              <a:t>HOME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1DFFB9A-4BAC-0C00-9CEE-016C132AB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5432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1236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16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90830226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25464609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0CD36-0441-D140-CDD0-FD8A6803C126}"/>
              </a:ext>
            </a:extLst>
          </p:cNvPr>
          <p:cNvSpPr txBox="1"/>
          <p:nvPr/>
        </p:nvSpPr>
        <p:spPr>
          <a:xfrm>
            <a:off x="8800588" y="6642961"/>
            <a:ext cx="360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CUI</a:t>
            </a: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0DCF52-2FF3-D49E-BD36-8481725A32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260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7685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Backup or 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09DF6054-B237-90DD-28A7-36C8648E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99922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E214DC6-9BBF-4C4E-BD25-7BC713BB67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6422" y="-184438"/>
            <a:ext cx="2987444" cy="1132202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91692FE-F3C4-57F8-5D6B-455D2A2C670D}"/>
              </a:ext>
            </a:extLst>
          </p:cNvPr>
          <p:cNvSpPr/>
          <p:nvPr/>
        </p:nvSpPr>
        <p:spPr>
          <a:xfrm>
            <a:off x="-8792" y="6072203"/>
            <a:ext cx="9152792" cy="773793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D7CD6D-CB09-D30F-5FC8-A67147729950}"/>
              </a:ext>
            </a:extLst>
          </p:cNvPr>
          <p:cNvGrpSpPr/>
          <p:nvPr/>
        </p:nvGrpSpPr>
        <p:grpSpPr>
          <a:xfrm>
            <a:off x="-13020" y="6078647"/>
            <a:ext cx="9176753" cy="200055"/>
            <a:chOff x="-823" y="6611053"/>
            <a:chExt cx="9183128" cy="20005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8AEB47E-8792-A6B0-3070-595A822655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698581A-E668-2191-9588-C59389AAA445}"/>
                </a:ext>
              </a:extLst>
            </p:cNvPr>
            <p:cNvSpPr txBox="1"/>
            <p:nvPr/>
          </p:nvSpPr>
          <p:spPr>
            <a:xfrm>
              <a:off x="3400361" y="6611053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2483D76-44D2-4EAF-BFCD-D6159C7638DC}"/>
              </a:ext>
            </a:extLst>
          </p:cNvPr>
          <p:cNvCxnSpPr>
            <a:cxnSpLocks/>
          </p:cNvCxnSpPr>
          <p:nvPr/>
        </p:nvCxnSpPr>
        <p:spPr>
          <a:xfrm>
            <a:off x="-23576" y="6235668"/>
            <a:ext cx="9176753" cy="25133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AMC">
            <a:extLst>
              <a:ext uri="{FF2B5EF4-FFF2-40B4-BE49-F238E27FC236}">
                <a16:creationId xmlns:a16="http://schemas.microsoft.com/office/drawing/2014/main" id="{BF68FA4D-1CDB-F22C-5170-AAB139C589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3773" y="5747531"/>
            <a:ext cx="577241" cy="677368"/>
            <a:chOff x="3311" y="1116"/>
            <a:chExt cx="1816" cy="2131"/>
          </a:xfrm>
        </p:grpSpPr>
        <p:sp>
          <p:nvSpPr>
            <p:cNvPr id="63" name="WHITE bkgrnd">
              <a:extLst>
                <a:ext uri="{FF2B5EF4-FFF2-40B4-BE49-F238E27FC236}">
                  <a16:creationId xmlns:a16="http://schemas.microsoft.com/office/drawing/2014/main" id="{B1E205E7-5A87-165C-F88F-1A20B9310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4" name="BLACK outline">
              <a:extLst>
                <a:ext uri="{FF2B5EF4-FFF2-40B4-BE49-F238E27FC236}">
                  <a16:creationId xmlns:a16="http://schemas.microsoft.com/office/drawing/2014/main" id="{D8FDE5D6-A1E9-2F27-98B7-2F3E844D5A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5" name="BLUE">
              <a:extLst>
                <a:ext uri="{FF2B5EF4-FFF2-40B4-BE49-F238E27FC236}">
                  <a16:creationId xmlns:a16="http://schemas.microsoft.com/office/drawing/2014/main" id="{23A3542B-CDFA-8967-A0FE-857C1244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6" name="RED">
              <a:extLst>
                <a:ext uri="{FF2B5EF4-FFF2-40B4-BE49-F238E27FC236}">
                  <a16:creationId xmlns:a16="http://schemas.microsoft.com/office/drawing/2014/main" id="{C53ED7ED-3C73-5539-3DB2-0D5317C02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6F8CE5CD-919D-7C5A-83B4-4DFE4719DD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398" y="5750028"/>
            <a:ext cx="715414" cy="673331"/>
          </a:xfrm>
          <a:prstGeom prst="rect">
            <a:avLst/>
          </a:prstGeom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47FB7A94-CA35-FF72-6851-1B19B83A13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6" name="Picture 5" descr="800px-US-O10_insignia_svg.png">
            <a:extLst>
              <a:ext uri="{FF2B5EF4-FFF2-40B4-BE49-F238E27FC236}">
                <a16:creationId xmlns:a16="http://schemas.microsoft.com/office/drawing/2014/main" id="{6B952BAA-8F14-32F9-4A7D-8B1C3ED2A8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55C445D-FC74-86AE-EE38-665F4350AB8F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03555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4265" y="60854"/>
            <a:ext cx="7772400" cy="480131"/>
          </a:xfrm>
          <a:prstGeom prst="rect">
            <a:avLst/>
          </a:prstGeo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036271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25"/>
              <a:t>CUI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t>WE</a:t>
            </a:r>
            <a:r>
              <a:rPr spc="-30"/>
              <a:t> </a:t>
            </a:r>
            <a:r>
              <a:t>ARE</a:t>
            </a:r>
            <a:r>
              <a:rPr spc="-20"/>
              <a:t> </a:t>
            </a:r>
            <a:r>
              <a:t>THE</a:t>
            </a:r>
            <a:r>
              <a:rPr spc="-30"/>
              <a:t> </a:t>
            </a:r>
            <a:r>
              <a:t>ARMY’S</a:t>
            </a:r>
            <a:r>
              <a:rPr spc="-5"/>
              <a:t> </a:t>
            </a:r>
            <a:r>
              <a:rPr spc="-20"/>
              <a:t>HOME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4479" y="33150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E34582C-2FEA-62B7-473C-146004DEB62A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86387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25"/>
              <a:t>CUI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t>WE</a:t>
            </a:r>
            <a:r>
              <a:rPr spc="-30"/>
              <a:t> </a:t>
            </a:r>
            <a:r>
              <a:t>ARE</a:t>
            </a:r>
            <a:r>
              <a:rPr spc="-20"/>
              <a:t> </a:t>
            </a:r>
            <a:r>
              <a:t>THE</a:t>
            </a:r>
            <a:r>
              <a:rPr spc="-30"/>
              <a:t> </a:t>
            </a:r>
            <a:r>
              <a:t>ARMY’S</a:t>
            </a:r>
            <a:r>
              <a:rPr spc="-5"/>
              <a:t> </a:t>
            </a:r>
            <a:r>
              <a:rPr spc="-20"/>
              <a:t>HOME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154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152529423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SC Title Slide copy">
    <p:bg>
      <p:bgPr>
        <a:gradFill flip="none" rotWithShape="1">
          <a:gsLst>
            <a:gs pos="0">
              <a:srgbClr val="F9F9F8"/>
            </a:gs>
            <a:gs pos="74000">
              <a:srgbClr val="7F7F73"/>
            </a:gs>
            <a:gs pos="83000">
              <a:srgbClr val="7F7F73"/>
            </a:gs>
            <a:gs pos="100000">
              <a:srgbClr val="BFBFB9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332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1pPr>
            <a:lvl2pPr marL="0" indent="4572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2pPr>
            <a:lvl3pPr marL="0" indent="9144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3pPr>
            <a:lvl4pPr marL="0" indent="13716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4pPr>
            <a:lvl5pPr marL="0" indent="18288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" name="Title Text"/>
          <p:cNvSpPr txBox="1">
            <a:spLocks noGrp="1"/>
          </p:cNvSpPr>
          <p:nvPr>
            <p:ph type="title"/>
          </p:nvPr>
        </p:nvSpPr>
        <p:spPr>
          <a:xfrm>
            <a:off x="511744" y="5366880"/>
            <a:ext cx="7155612" cy="484749"/>
          </a:xfrm>
          <a:prstGeom prst="rect">
            <a:avLst/>
          </a:prstGeom>
        </p:spPr>
        <p:txBody>
          <a:bodyPr lIns="0" tIns="0" rIns="0" bIns="0"/>
          <a:lstStyle>
            <a:lvl1pPr>
              <a:defRPr sz="3500">
                <a:solidFill>
                  <a:srgbClr val="FFFFFF"/>
                </a:solidFill>
                <a:effectLst>
                  <a:outerShdw blurRad="88900" dist="38100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t>Title Text</a:t>
            </a:r>
          </a:p>
        </p:txBody>
      </p:sp>
      <p:sp>
        <p:nvSpPr>
          <p:cNvPr id="3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7005036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5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EC8FAA8-A8D9-C932-B762-8DFED5E8FDE2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65483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 userDrawn="1"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 userDrawn="1"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 userDrawn="1"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 userDrawn="1"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 userDrawn="1"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 userDrawn="1"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 userDrawn="1"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 userDrawn="1"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 userDrawn="1"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 userDrawn="1"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 userDrawn="1"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 userDrawn="1"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 userDrawn="1"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 userDrawn="1"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 userDrawn="1"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 userDrawn="1"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 userDrawn="1"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 userDrawn="1"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 userDrawn="1"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 userDrawn="1"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 userDrawn="1"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 userDrawn="1"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 userDrawn="1"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 userDrawn="1"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 userDrawn="1"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 userDrawn="1"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 userDrawn="1"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 userDrawn="1"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 userDrawn="1"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 userDrawn="1"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 userDrawn="1"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 userDrawn="1"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 userDrawn="1"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 userDrawn="1"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 userDrawn="1"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 userDrawn="1"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 userDrawn="1"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 userDrawn="1"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 userDrawn="1"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 userDrawn="1"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 userDrawn="1"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 userDrawn="1"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 userDrawn="1"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 userDrawn="1"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 userDrawn="1"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 userDrawn="1"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 userDrawn="1"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 userDrawn="1"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 userDrawn="1"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 userDrawn="1"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 userDrawn="1"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 userDrawn="1"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 userDrawn="1"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 userDrawn="1"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 userDrawn="1"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 userDrawn="1"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 userDrawn="1"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 userDrawn="1"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 userDrawn="1"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 userDrawn="1"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 userDrawn="1"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 userDrawn="1"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 userDrawn="1"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 userDrawn="1"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 userDrawn="1"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 userDrawn="1"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 userDrawn="1"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 userDrawn="1"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 userDrawn="1"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 userDrawn="1"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 userDrawn="1"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 userDrawn="1"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 userDrawn="1"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 userDrawn="1"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 userDrawn="1"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 userDrawn="1"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 userDrawn="1"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 userDrawn="1"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 userDrawn="1"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 userDrawn="1"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 userDrawn="1"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 userDrawn="1"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 userDrawn="1"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 userDrawn="1"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 userDrawn="1"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 userDrawn="1"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 userDrawn="1"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 userDrawn="1"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 userDrawn="1"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 userDrawn="1"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 userDrawn="1"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 userDrawn="1"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 userDrawn="1"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 userDrawn="1"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 userDrawn="1"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 userDrawn="1"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 userDrawn="1"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 userDrawn="1"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 userDrawn="1"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 userDrawn="1"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 userDrawn="1"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 userDrawn="1"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 userDrawn="1"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 userDrawn="1"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 userDrawn="1"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 userDrawn="1"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 userDrawn="1"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 userDrawn="1"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 userDrawn="1"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 userDrawn="1"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 userDrawn="1"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 userDrawn="1"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 userDrawn="1"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 userDrawn="1"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 userDrawn="1"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 userDrawn="1"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 userDrawn="1"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 userDrawn="1"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 userDrawn="1"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 userDrawn="1"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 userDrawn="1"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 userDrawn="1"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 userDrawn="1"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 userDrawn="1"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 userDrawn="1"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 userDrawn="1"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 userDrawn="1"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 userDrawn="1"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 userDrawn="1"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 userDrawn="1"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 userDrawn="1"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 userDrawn="1"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 userDrawn="1"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 userDrawn="1"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 userDrawn="1"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 userDrawn="1"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 userDrawn="1"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 userDrawn="1"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 userDrawn="1"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 userDrawn="1"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 userDrawn="1"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 userDrawn="1"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 userDrawn="1"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 userDrawn="1"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 userDrawn="1"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 userDrawn="1"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 userDrawn="1"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 userDrawn="1"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 userDrawn="1"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 userDrawn="1"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 userDrawn="1"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 userDrawn="1"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 userDrawn="1"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 userDrawn="1"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 userDrawn="1"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 userDrawn="1"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 userDrawn="1"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 userDrawn="1"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 userDrawn="1"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 userDrawn="1"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 userDrawn="1"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 userDrawn="1"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 userDrawn="1"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 userDrawn="1"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 userDrawn="1"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 userDrawn="1"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 userDrawn="1"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 userDrawn="1"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 userDrawn="1"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 userDrawn="1"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 userDrawn="1"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 userDrawn="1"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 userDrawn="1"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 userDrawn="1"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 userDrawn="1"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 userDrawn="1"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 userDrawn="1"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 userDrawn="1"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 userDrawn="1"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 userDrawn="1"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 userDrawn="1"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 userDrawn="1"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 userDrawn="1"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 userDrawn="1"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 userDrawn="1"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 userDrawn="1"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 userDrawn="1"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 userDrawn="1"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 userDrawn="1"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 userDrawn="1"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 userDrawn="1"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 userDrawn="1"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 userDrawn="1"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 userDrawn="1"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 userDrawn="1"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 userDrawn="1"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 userDrawn="1"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 userDrawn="1"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 userDrawn="1"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 userDrawn="1"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 userDrawn="1"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 userDrawn="1"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 userDrawn="1"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 userDrawn="1"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 userDrawn="1"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 userDrawn="1"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 userDrawn="1"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 userDrawn="1"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 userDrawn="1"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 userDrawn="1"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 userDrawn="1"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 userDrawn="1"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 userDrawn="1"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 userDrawn="1"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 userDrawn="1"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 userDrawn="1"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 userDrawn="1"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 userDrawn="1"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 userDrawn="1"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 userDrawn="1"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 userDrawn="1"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 userDrawn="1"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 userDrawn="1"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 userDrawn="1"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 userDrawn="1"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 userDrawn="1"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 userDrawn="1"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 userDrawn="1"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 userDrawn="1"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 userDrawn="1"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 userDrawn="1"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 userDrawn="1"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 userDrawn="1"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 userDrawn="1"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 userDrawn="1"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 userDrawn="1"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 userDrawn="1"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 userDrawn="1"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 userDrawn="1"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 userDrawn="1"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 userDrawn="1"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 userDrawn="1"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 userDrawn="1"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 userDrawn="1"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 userDrawn="1"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 userDrawn="1"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 userDrawn="1"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 userDrawn="1"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 userDrawn="1"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 userDrawn="1"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 userDrawn="1"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 userDrawn="1"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 userDrawn="1"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 userDrawn="1"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 userDrawn="1"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 userDrawn="1"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 userDrawn="1"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 userDrawn="1"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 userDrawn="1"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 userDrawn="1"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 userDrawn="1"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 userDrawn="1"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 userDrawn="1"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 userDrawn="1"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 userDrawn="1"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 userDrawn="1"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 userDrawn="1"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 userDrawn="1"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 userDrawn="1"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 userDrawn="1"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 userDrawn="1"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 userDrawn="1"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 userDrawn="1"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 userDrawn="1"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 userDrawn="1"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 userDrawn="1"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 userDrawn="1"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 userDrawn="1"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 userDrawn="1"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 userDrawn="1"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 userDrawn="1"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 userDrawn="1"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 userDrawn="1"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 userDrawn="1"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 userDrawn="1"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 userDrawn="1"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 userDrawn="1"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 userDrawn="1"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 userDrawn="1"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 userDrawn="1"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 userDrawn="1"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 userDrawn="1"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 userDrawn="1"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 userDrawn="1"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 userDrawn="1"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 userDrawn="1"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 userDrawn="1"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 userDrawn="1"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 userDrawn="1"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 userDrawn="1"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 userDrawn="1"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 userDrawn="1"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8690" y="1059008"/>
            <a:ext cx="8232062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77D9AB8-BDAB-ACE8-84D3-3CB52EFDB95B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11DD4CC-CE47-B1F1-9349-553DFFC9449E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21105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YS First Quarter FY22 Insights"/>
          <p:cNvSpPr txBox="1">
            <a:spLocks noGrp="1"/>
          </p:cNvSpPr>
          <p:nvPr>
            <p:ph type="title" idx="4294967295"/>
          </p:nvPr>
        </p:nvSpPr>
        <p:spPr>
          <a:xfrm>
            <a:off x="0" y="6073775"/>
            <a:ext cx="8915400" cy="485775"/>
          </a:xfrm>
          <a:prstGeom prst="rect">
            <a:avLst/>
          </a:prstGeom>
        </p:spPr>
        <p:txBody>
          <a:bodyPr>
            <a:noAutofit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pPr algn="ctr"/>
            <a:r>
              <a:rPr lang="en-US" sz="2400" dirty="0">
                <a:solidFill>
                  <a:schemeClr val="bg1"/>
                </a:solidFill>
              </a:rPr>
              <a:t>Support Services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Third Quarter FY26 Insights</a:t>
            </a:r>
            <a:endParaRPr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D8FEF-0973-1B4D-AA18-29A4F53CC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B76D9-C2BD-6747-B223-5885791353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8505" y="1628079"/>
            <a:ext cx="3482441" cy="3312676"/>
          </a:xfrm>
        </p:spPr>
        <p:txBody>
          <a:bodyPr>
            <a:norm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1800" b="0" dirty="0"/>
              <a:t>There were 324 clicks to other websites to find more information.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1800" b="0" dirty="0"/>
              <a:t>4,295 people downloaded a PDF or a form.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1800" b="0" dirty="0"/>
              <a:t>178 people needed to talk to a real person.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BFF767-91E2-2840-BE44-40E374D19D9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r>
              <a:rPr lang="en-US" i="0" dirty="0"/>
              <a:t>Home Based Business (HBB)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AA1563-523C-C400-A806-FC155B31970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D28819-26C1-8D4C-91B8-59300B358AEB}"/>
              </a:ext>
            </a:extLst>
          </p:cNvPr>
          <p:cNvSpPr/>
          <p:nvPr/>
        </p:nvSpPr>
        <p:spPr>
          <a:xfrm>
            <a:off x="4585085" y="1564296"/>
            <a:ext cx="3722302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Top Installations </a:t>
            </a:r>
          </a:p>
          <a:p>
            <a:r>
              <a:rPr lang="en-US" sz="1100" dirty="0"/>
              <a:t>(</a:t>
            </a:r>
            <a:r>
              <a:rPr lang="en-US" sz="1100" i="1" dirty="0"/>
              <a:t>Downloads, Email, Phone Numbers, Outbound Links)</a:t>
            </a:r>
            <a:endParaRPr lang="en-US" sz="11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8A70B1-9B88-F277-F113-C1596846D8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5379" y="2220685"/>
            <a:ext cx="3602008" cy="284513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25210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761" y="1438507"/>
            <a:ext cx="3735239" cy="3363562"/>
          </a:xfr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1800" dirty="0"/>
              <a:t>95</a:t>
            </a:r>
            <a:r>
              <a:rPr lang="en-US" sz="1800" b="0" dirty="0"/>
              <a:t> total on-site searches on HBB pages to find more information. 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1800"/>
              <a:t>0 users </a:t>
            </a:r>
            <a:r>
              <a:rPr lang="en-US" sz="1800" dirty="0"/>
              <a:t>left the site after performing a search.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0" dirty="0"/>
              <a:t>Home Based Business (HBB)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FDFD3C-504A-270C-30D4-93BC3872ED5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17C362-09F1-4267-C9D2-273FED674510}"/>
              </a:ext>
            </a:extLst>
          </p:cNvPr>
          <p:cNvSpPr txBox="1"/>
          <p:nvPr/>
        </p:nvSpPr>
        <p:spPr>
          <a:xfrm>
            <a:off x="4956503" y="1329212"/>
            <a:ext cx="2894018" cy="6771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  <a:endParaRPr lang="en-US" sz="2000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29CAD52-36B8-0F06-2587-8AA39DEB93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7262" y="1785587"/>
            <a:ext cx="3771900" cy="41656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22138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99969C-0A22-396E-F8CE-485517E6B0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106" y="1776953"/>
            <a:ext cx="8441788" cy="14106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81A9717-143A-9802-E002-629174E8E6E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Program Roll-up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85A56-A50E-CE48-8F57-347BB81C6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Traffic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804428-F07B-AD4B-B37D-62B7533B24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3" y="1818532"/>
            <a:ext cx="3978274" cy="2983537"/>
          </a:xfrm>
        </p:spPr>
        <p:txBody>
          <a:bodyPr>
            <a:norm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The program received 15,998 views and 10,836 sessions.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The engagement rate was at 59%.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There were a total of 9,098 users.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2169CA9-8945-0B31-8B2D-26B565FF792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NAF Personnel Services</a:t>
            </a: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7F978D4-ADC6-A346-F415-B4EB31204CF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C7295A-8A00-9899-1FE8-C7D400F8BE1E}"/>
              </a:ext>
            </a:extLst>
          </p:cNvPr>
          <p:cNvSpPr txBox="1"/>
          <p:nvPr/>
        </p:nvSpPr>
        <p:spPr>
          <a:xfrm>
            <a:off x="4708525" y="1438051"/>
            <a:ext cx="3755898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hangingPunct="0"/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Pages </a:t>
            </a:r>
            <a:r>
              <a:rPr lang="en-US" i="1" dirty="0"/>
              <a:t>NAF Personnel Services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F3690F-9B97-5D0D-912D-3EF5F950FB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2961" y="1878112"/>
            <a:ext cx="3796302" cy="322827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04286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idx="2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761" y="1144469"/>
            <a:ext cx="7772401" cy="1956505"/>
          </a:xfrm>
        </p:spPr>
        <p:txBody>
          <a:bodyPr>
            <a:norm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5,918 people downloaded a PDF or a form.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126 people clicked on a link to another website to get more information.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3C13BDF-5FEA-EC44-8420-B44D688B900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NAF Personnel Services</a:t>
            </a:r>
            <a:endParaRPr lang="en-US" dirty="0"/>
          </a:p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71C5447-8F29-4D20-B47E-639725BDAD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241" y="2532849"/>
            <a:ext cx="7772400" cy="2879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810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3201" y="111732"/>
            <a:ext cx="4917547" cy="480132"/>
          </a:xfrm>
        </p:spPr>
        <p:txBody>
          <a:bodyPr/>
          <a:lstStyle/>
          <a:p>
            <a:r>
              <a:rPr lang="en-US" dirty="0"/>
              <a:t>Search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3794" y="1748618"/>
            <a:ext cx="3735239" cy="3657601"/>
          </a:xfr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There were 138 total on-site searches on NAF Personnel Services pages to find more information.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0" dirty="0"/>
              <a:t>NAF Personnel Services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1586BC-D1C4-4E87-0754-FA0954A8817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A75861-B4A4-2942-AE78-097A4F64339C}"/>
              </a:ext>
            </a:extLst>
          </p:cNvPr>
          <p:cNvSpPr txBox="1"/>
          <p:nvPr/>
        </p:nvSpPr>
        <p:spPr>
          <a:xfrm>
            <a:off x="4959306" y="1456231"/>
            <a:ext cx="3509792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  <a:endParaRPr lang="en-US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20CCE9-BDA1-E263-F7D1-4E0C1244A4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9300" y="3384550"/>
            <a:ext cx="25400" cy="889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0C5F659-8457-F958-0FA4-0F7E058650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9898" y="1860390"/>
            <a:ext cx="3759200" cy="38989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08410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type="body" idx="1"/>
          </p:nvPr>
        </p:nvSpPr>
        <p:spPr>
          <a:xfrm>
            <a:off x="255439" y="1918781"/>
            <a:ext cx="4165600" cy="365760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400" b="0" dirty="0"/>
              <a:t>The website received 6,639 views and 5,936 sessions. </a:t>
            </a:r>
          </a:p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400" b="0" dirty="0"/>
              <a:t>The engagement rate </a:t>
            </a:r>
            <a:r>
              <a:rPr lang="en-US" b="0" dirty="0"/>
              <a:t>was</a:t>
            </a:r>
            <a:r>
              <a:rPr lang="en-US" sz="2400" b="0" dirty="0"/>
              <a:t> at </a:t>
            </a:r>
            <a:r>
              <a:rPr lang="en-US" sz="2400" dirty="0"/>
              <a:t>49</a:t>
            </a:r>
            <a:r>
              <a:rPr lang="en-US" sz="2400" b="0" dirty="0"/>
              <a:t>%.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BEEC40-E1E4-C541-9188-97281B45ED2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CEAT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0933A3-D89D-7BDD-6869-4BE9F1C845F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8526D9-493A-07FB-A608-34F6AF3CE8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2960" y="1918781"/>
            <a:ext cx="4004389" cy="323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39447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D8FEF-0973-1B4D-AA18-29A4F53CC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Engagement Insights &amp; Highlights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3091D7-458E-5F7D-ECCD-99735EEC2AA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0" y="6081469"/>
            <a:ext cx="8307390" cy="369333"/>
          </a:xfrm>
        </p:spPr>
        <p:txBody>
          <a:bodyPr/>
          <a:lstStyle/>
          <a:p>
            <a:r>
              <a:rPr lang="en-US" i="0" dirty="0"/>
              <a:t>CEAT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2565A2-3DF5-B41D-E1A0-E6EC5EB24F8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3C95EA-CA94-57EE-FAE3-20512CB7523C}"/>
              </a:ext>
            </a:extLst>
          </p:cNvPr>
          <p:cNvSpPr txBox="1"/>
          <p:nvPr/>
        </p:nvSpPr>
        <p:spPr>
          <a:xfrm>
            <a:off x="581665" y="1380494"/>
            <a:ext cx="7262212" cy="6703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56" dirty="0"/>
              <a:t>CEAT Transfer Guide: Achieved 786 Downloads</a:t>
            </a:r>
            <a:r>
              <a:rPr lang="en-US" sz="2256" b="1" dirty="0"/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C48C89D-C4E4-A5EF-C750-D239648D5BFE}"/>
              </a:ext>
            </a:extLst>
          </p:cNvPr>
          <p:cNvSpPr txBox="1"/>
          <p:nvPr/>
        </p:nvSpPr>
        <p:spPr>
          <a:xfrm>
            <a:off x="1217284" y="2539044"/>
            <a:ext cx="4136387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CEAT Transfer Guide Download Trends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0E15FC-D968-A07C-ECA8-DE71FCEFDC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665" y="3128517"/>
            <a:ext cx="7772400" cy="2732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15475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2669" y="1839367"/>
            <a:ext cx="4269522" cy="2516653"/>
          </a:xfr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40 total on-site searches on CEAT pages to find more information.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0" dirty="0"/>
              <a:t>CEAT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B66290-50FA-D80B-38B3-014C1DB0F03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A75861-B4A4-2942-AE78-097A4F64339C}"/>
              </a:ext>
            </a:extLst>
          </p:cNvPr>
          <p:cNvSpPr txBox="1"/>
          <p:nvPr/>
        </p:nvSpPr>
        <p:spPr>
          <a:xfrm>
            <a:off x="4719342" y="1430220"/>
            <a:ext cx="3509792" cy="6771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  <a:endParaRPr lang="en-US" sz="2000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222755E-0108-8372-5B72-D9C1805CD7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839367"/>
            <a:ext cx="3860800" cy="40513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19334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type="body" idx="1"/>
          </p:nvPr>
        </p:nvSpPr>
        <p:spPr>
          <a:xfrm>
            <a:off x="354403" y="1911716"/>
            <a:ext cx="4170556" cy="32501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74218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1800" dirty="0"/>
              <a:t>HBB pages received 11,196 views and 9,160 sessions. </a:t>
            </a:r>
          </a:p>
          <a:p>
            <a:pPr marL="474218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1800" dirty="0"/>
              <a:t>The engagement rate was at 69%. </a:t>
            </a:r>
          </a:p>
          <a:p>
            <a:pPr marL="474218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1800" dirty="0"/>
              <a:t>The total number of users was 7,729 and there were 2,720 new users.</a:t>
            </a:r>
            <a:br>
              <a:rPr lang="en-US" dirty="0"/>
            </a:br>
            <a:endParaRPr sz="16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BEEC40-E1E4-C541-9188-97281B45ED2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Home Based Business (HBB)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BC3D974-9BA9-815F-DE62-04DA6E8263C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D3A197-7025-A64E-BE25-1D5B7DF6528F}"/>
              </a:ext>
            </a:extLst>
          </p:cNvPr>
          <p:cNvSpPr txBox="1"/>
          <p:nvPr/>
        </p:nvSpPr>
        <p:spPr>
          <a:xfrm>
            <a:off x="4722962" y="1530866"/>
            <a:ext cx="1959830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Installations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3670DC-504D-B960-8849-59F4DB5619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9043" y="1930974"/>
            <a:ext cx="4315403" cy="358847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01694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us army pp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s army ppt" id="{E6FB34B2-7D2B-9945-B421-C4D8FF48EF36}" vid="{BCEAAE0E-B67D-1742-BBCD-C1D351CB1606}"/>
    </a:ext>
  </a:extLst>
</a:theme>
</file>

<file path=ppt/theme/theme2.xml><?xml version="1.0" encoding="utf-8"?>
<a:theme xmlns:a="http://schemas.openxmlformats.org/drawingml/2006/main" name="1_Master Content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 ACS Third Quarter FY24 Web Analytics Slide Deck" id="{BDD796A2-BAFA-1E4F-B861-5C95B60132AA}" vid="{E32ABC10-035D-284A-ACBF-B4087DD1ECA8}"/>
    </a:ext>
  </a:extLst>
</a:theme>
</file>

<file path=ppt/theme/theme3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us army ppt</Template>
  <TotalTime>10020</TotalTime>
  <Words>285</Words>
  <Application>Microsoft Macintosh PowerPoint</Application>
  <PresentationFormat>On-screen Show (4:3)</PresentationFormat>
  <Paragraphs>47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Adobe Garamond Pro</vt:lpstr>
      <vt:lpstr>Arial</vt:lpstr>
      <vt:lpstr>Calibri</vt:lpstr>
      <vt:lpstr>Helvetica</vt:lpstr>
      <vt:lpstr>US Army</vt:lpstr>
      <vt:lpstr>Wingdings</vt:lpstr>
      <vt:lpstr>us army ppt</vt:lpstr>
      <vt:lpstr>1_Master Content Slide</vt:lpstr>
      <vt:lpstr>Support Services Third Quarter FY26 Insights</vt:lpstr>
      <vt:lpstr>Web Analytics Summary</vt:lpstr>
      <vt:lpstr>Traffic Highlights</vt:lpstr>
      <vt:lpstr>Engagement Insights &amp; Highlights</vt:lpstr>
      <vt:lpstr>Search Insights &amp; Highlights</vt:lpstr>
      <vt:lpstr>Traffic Highlights</vt:lpstr>
      <vt:lpstr>Engagement Insights &amp; Highlights</vt:lpstr>
      <vt:lpstr>Search Insights &amp; Highlights</vt:lpstr>
      <vt:lpstr>Traffic Highlights</vt:lpstr>
      <vt:lpstr>Engagement Insights &amp; Highlights</vt:lpstr>
      <vt:lpstr>Search Insights &amp; Highlights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Dunbar, Jessica A CTR USARMY IMCOM HQ (USA)</cp:lastModifiedBy>
  <cp:revision>92</cp:revision>
  <dcterms:modified xsi:type="dcterms:W3CDTF">2026-07-02T20:24:18Z</dcterms:modified>
</cp:coreProperties>
</file>