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2" r:id="rId1"/>
    <p:sldMasterId id="2147483673" r:id="rId2"/>
  </p:sldMasterIdLst>
  <p:notesMasterIdLst>
    <p:notesMasterId r:id="rId14"/>
  </p:notesMasterIdLst>
  <p:sldIdLst>
    <p:sldId id="256" r:id="rId3"/>
    <p:sldId id="277" r:id="rId4"/>
    <p:sldId id="290" r:id="rId5"/>
    <p:sldId id="283" r:id="rId6"/>
    <p:sldId id="287" r:id="rId7"/>
    <p:sldId id="279" r:id="rId8"/>
    <p:sldId id="284" r:id="rId9"/>
    <p:sldId id="288" r:id="rId10"/>
    <p:sldId id="285" r:id="rId11"/>
    <p:sldId id="286" r:id="rId12"/>
    <p:sldId id="28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7241AB-972E-B04D-BC4C-FA8F9FB6DB7E}" v="57" dt="2022-04-14T19:06:44.646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56"/>
    <p:restoredTop sz="95102"/>
  </p:normalViewPr>
  <p:slideViewPr>
    <p:cSldViewPr snapToGrid="0" snapToObjects="1">
      <p:cViewPr varScale="1">
        <p:scale>
          <a:sx n="117" d="100"/>
          <a:sy n="117" d="100"/>
        </p:scale>
        <p:origin x="1768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840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</p:spTree>
    <p:extLst>
      <p:ext uri="{BB962C8B-B14F-4D97-AF65-F5344CB8AC3E}">
        <p14:creationId xmlns:p14="http://schemas.microsoft.com/office/powerpoint/2010/main" val="182125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82483532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1059008"/>
            <a:ext cx="8419589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0305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657" y="1059008"/>
            <a:ext cx="8229600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5D8531BD-6EB8-D025-3E3D-65A8E35D7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2198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 userDrawn="1"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880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801" y="-96788"/>
            <a:ext cx="2154785" cy="816635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 userDrawn="1"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353989D-8B54-1C7D-32F2-5D43A3775013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9E05854-11DB-2898-651A-DB0C41411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D4585B0-C250-636C-1419-E4CC0E005E6F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3568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5263003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-25"/>
              <a:t>CUI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/>
              <a:t>WE</a:t>
            </a:r>
            <a:r>
              <a:rPr lang="en-US" spc="-30"/>
              <a:t> </a:t>
            </a:r>
            <a:r>
              <a:rPr lang="en-US"/>
              <a:t>ARE</a:t>
            </a:r>
            <a:r>
              <a:rPr lang="en-US" spc="-20"/>
              <a:t> </a:t>
            </a:r>
            <a:r>
              <a:rPr lang="en-US"/>
              <a:t>THE</a:t>
            </a:r>
            <a:r>
              <a:rPr lang="en-US" spc="-30"/>
              <a:t> </a:t>
            </a:r>
            <a:r>
              <a:rPr lang="en-US"/>
              <a:t>ARMY’S</a:t>
            </a:r>
            <a:r>
              <a:rPr lang="en-US" spc="-5"/>
              <a:t> </a:t>
            </a:r>
            <a:r>
              <a:rPr lang="en-US" spc="-20"/>
              <a:t>HOME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B11A686-98A4-F4C3-4A14-736D6D1B995D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A558083-E851-72D1-912A-375619DAD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EA55477-03FB-18B6-F446-CF915637BABC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576502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-25"/>
              <a:t>CUI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/>
              <a:t>WE</a:t>
            </a:r>
            <a:r>
              <a:rPr lang="en-US" spc="-30"/>
              <a:t> </a:t>
            </a:r>
            <a:r>
              <a:rPr lang="en-US"/>
              <a:t>ARE</a:t>
            </a:r>
            <a:r>
              <a:rPr lang="en-US" spc="-20"/>
              <a:t> </a:t>
            </a:r>
            <a:r>
              <a:rPr lang="en-US"/>
              <a:t>THE</a:t>
            </a:r>
            <a:r>
              <a:rPr lang="en-US" spc="-30"/>
              <a:t> </a:t>
            </a:r>
            <a:r>
              <a:rPr lang="en-US"/>
              <a:t>ARMY’S</a:t>
            </a:r>
            <a:r>
              <a:rPr lang="en-US" spc="-5"/>
              <a:t> </a:t>
            </a:r>
            <a:r>
              <a:rPr lang="en-US" spc="-20"/>
              <a:t>HOME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DFFB9A-4BAC-0C00-9CEE-016C132AB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543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1236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90830226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25464609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260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7685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09DF6054-B237-90DD-28A7-36C8648E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99922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6422" y="-184438"/>
            <a:ext cx="2987444" cy="1132202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55C445D-FC74-86AE-EE38-665F4350AB8F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0355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4265" y="60854"/>
            <a:ext cx="777240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036271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E34582C-2FEA-62B7-473C-146004DEB62A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86387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154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152529423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Title Slide copy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7005036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EC8FAA8-A8D9-C932-B762-8DFED5E8FDE2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65483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 userDrawn="1"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 userDrawn="1"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 userDrawn="1"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 userDrawn="1"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 userDrawn="1"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 userDrawn="1"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 userDrawn="1"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 userDrawn="1"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 userDrawn="1"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 userDrawn="1"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 userDrawn="1"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 userDrawn="1"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 userDrawn="1"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 userDrawn="1"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 userDrawn="1"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 userDrawn="1"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 userDrawn="1"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 userDrawn="1"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 userDrawn="1"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 userDrawn="1"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 userDrawn="1"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 userDrawn="1"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 userDrawn="1"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 userDrawn="1"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 userDrawn="1"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 userDrawn="1"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 userDrawn="1"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 userDrawn="1"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 userDrawn="1"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 userDrawn="1"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 userDrawn="1"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 userDrawn="1"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 userDrawn="1"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 userDrawn="1"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 userDrawn="1"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 userDrawn="1"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 userDrawn="1"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 userDrawn="1"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 userDrawn="1"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 userDrawn="1"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 userDrawn="1"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 userDrawn="1"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 userDrawn="1"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 userDrawn="1"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 userDrawn="1"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 userDrawn="1"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 userDrawn="1"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 userDrawn="1"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 userDrawn="1"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 userDrawn="1"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 userDrawn="1"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 userDrawn="1"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 userDrawn="1"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 userDrawn="1"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 userDrawn="1"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 userDrawn="1"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 userDrawn="1"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 userDrawn="1"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 userDrawn="1"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 userDrawn="1"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 userDrawn="1"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 userDrawn="1"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 userDrawn="1"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 userDrawn="1"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 userDrawn="1"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 userDrawn="1"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 userDrawn="1"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 userDrawn="1"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 userDrawn="1"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 userDrawn="1"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 userDrawn="1"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 userDrawn="1"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 userDrawn="1"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 userDrawn="1"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 userDrawn="1"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 userDrawn="1"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 userDrawn="1"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 userDrawn="1"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 userDrawn="1"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 userDrawn="1"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 userDrawn="1"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 userDrawn="1"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 userDrawn="1"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 userDrawn="1"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 userDrawn="1"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 userDrawn="1"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 userDrawn="1"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 userDrawn="1"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 userDrawn="1"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 userDrawn="1"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 userDrawn="1"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 userDrawn="1"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 userDrawn="1"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 userDrawn="1"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 userDrawn="1"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 userDrawn="1"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 userDrawn="1"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 userDrawn="1"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 userDrawn="1"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 userDrawn="1"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 userDrawn="1"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 userDrawn="1"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 userDrawn="1"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 userDrawn="1"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 userDrawn="1"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 userDrawn="1"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 userDrawn="1"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 userDrawn="1"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 userDrawn="1"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 userDrawn="1"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 userDrawn="1"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 userDrawn="1"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 userDrawn="1"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 userDrawn="1"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 userDrawn="1"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 userDrawn="1"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 userDrawn="1"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 userDrawn="1"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 userDrawn="1"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 userDrawn="1"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 userDrawn="1"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 userDrawn="1"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 userDrawn="1"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 userDrawn="1"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 userDrawn="1"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 userDrawn="1"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 userDrawn="1"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 userDrawn="1"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 userDrawn="1"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 userDrawn="1"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 userDrawn="1"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 userDrawn="1"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 userDrawn="1"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 userDrawn="1"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 userDrawn="1"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 userDrawn="1"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 userDrawn="1"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 userDrawn="1"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 userDrawn="1"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 userDrawn="1"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 userDrawn="1"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 userDrawn="1"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 userDrawn="1"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 userDrawn="1"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 userDrawn="1"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 userDrawn="1"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 userDrawn="1"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 userDrawn="1"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 userDrawn="1"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 userDrawn="1"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 userDrawn="1"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 userDrawn="1"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 userDrawn="1"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 userDrawn="1"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 userDrawn="1"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 userDrawn="1"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 userDrawn="1"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 userDrawn="1"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 userDrawn="1"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 userDrawn="1"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 userDrawn="1"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 userDrawn="1"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 userDrawn="1"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 userDrawn="1"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 userDrawn="1"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 userDrawn="1"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 userDrawn="1"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 userDrawn="1"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 userDrawn="1"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 userDrawn="1"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 userDrawn="1"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 userDrawn="1"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 userDrawn="1"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 userDrawn="1"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 userDrawn="1"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 userDrawn="1"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 userDrawn="1"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 userDrawn="1"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 userDrawn="1"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 userDrawn="1"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 userDrawn="1"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 userDrawn="1"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 userDrawn="1"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 userDrawn="1"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 userDrawn="1"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 userDrawn="1"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 userDrawn="1"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 userDrawn="1"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 userDrawn="1"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 userDrawn="1"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 userDrawn="1"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 userDrawn="1"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 userDrawn="1"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 userDrawn="1"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 userDrawn="1"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 userDrawn="1"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 userDrawn="1"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 userDrawn="1"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 userDrawn="1"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 userDrawn="1"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 userDrawn="1"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 userDrawn="1"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 userDrawn="1"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 userDrawn="1"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 userDrawn="1"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 userDrawn="1"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 userDrawn="1"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 userDrawn="1"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 userDrawn="1"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 userDrawn="1"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 userDrawn="1"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 userDrawn="1"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 userDrawn="1"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 userDrawn="1"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 userDrawn="1"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 userDrawn="1"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 userDrawn="1"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 userDrawn="1"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 userDrawn="1"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 userDrawn="1"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 userDrawn="1"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 userDrawn="1"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 userDrawn="1"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 userDrawn="1"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 userDrawn="1"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 userDrawn="1"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 userDrawn="1"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 userDrawn="1"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 userDrawn="1"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 userDrawn="1"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 userDrawn="1"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 userDrawn="1"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 userDrawn="1"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 userDrawn="1"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 userDrawn="1"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 userDrawn="1"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 userDrawn="1"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 userDrawn="1"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 userDrawn="1"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 userDrawn="1"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 userDrawn="1"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 userDrawn="1"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 userDrawn="1"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 userDrawn="1"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 userDrawn="1"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 userDrawn="1"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 userDrawn="1"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 userDrawn="1"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 userDrawn="1"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 userDrawn="1"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 userDrawn="1"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 userDrawn="1"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 userDrawn="1"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 userDrawn="1"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 userDrawn="1"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 userDrawn="1"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 userDrawn="1"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 userDrawn="1"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 userDrawn="1"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 userDrawn="1"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 userDrawn="1"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 userDrawn="1"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 userDrawn="1"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 userDrawn="1"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 userDrawn="1"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 userDrawn="1"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 userDrawn="1"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 userDrawn="1"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 userDrawn="1"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 userDrawn="1"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 userDrawn="1"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 userDrawn="1"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 userDrawn="1"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 userDrawn="1"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 userDrawn="1"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 userDrawn="1"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 userDrawn="1"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 userDrawn="1"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 userDrawn="1"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 userDrawn="1"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 userDrawn="1"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 userDrawn="1"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 userDrawn="1"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 userDrawn="1"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 userDrawn="1"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 userDrawn="1"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 userDrawn="1"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 userDrawn="1"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 userDrawn="1"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 userDrawn="1"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 userDrawn="1"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 userDrawn="1"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 userDrawn="1"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 userDrawn="1"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 userDrawn="1"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 userDrawn="1"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 userDrawn="1"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 userDrawn="1"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 userDrawn="1"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 userDrawn="1"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 userDrawn="1"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 userDrawn="1"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690" y="1059008"/>
            <a:ext cx="8232062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77D9AB8-BDAB-ACE8-84D3-3CB52EFDB95B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11DD4CC-CE47-B1F1-9349-553DFFC9449E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1105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073775"/>
            <a:ext cx="8915400" cy="485775"/>
          </a:xfrm>
          <a:prstGeom prst="rect">
            <a:avLst/>
          </a:prstGeom>
        </p:spPr>
        <p:txBody>
          <a:bodyPr>
            <a:noAutofit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lang="en-US" sz="2400" dirty="0">
                <a:solidFill>
                  <a:schemeClr val="bg1"/>
                </a:solidFill>
              </a:rPr>
              <a:t>Support </a:t>
            </a:r>
            <a:r>
              <a:rPr lang="en-US" sz="2400">
                <a:solidFill>
                  <a:schemeClr val="bg1"/>
                </a:solidFill>
              </a:rPr>
              <a:t>Services</a:t>
            </a:r>
            <a:r>
              <a:rPr lang="en-US" sz="1800">
                <a:solidFill>
                  <a:schemeClr val="bg1"/>
                </a:solidFill>
              </a:rPr>
              <a:t> </a:t>
            </a:r>
            <a:r>
              <a:rPr lang="en-US" sz="2400">
                <a:solidFill>
                  <a:schemeClr val="bg1"/>
                </a:solidFill>
              </a:rPr>
              <a:t>Fourth </a:t>
            </a:r>
            <a:r>
              <a:rPr lang="en-US" sz="2400" dirty="0">
                <a:solidFill>
                  <a:schemeClr val="bg1"/>
                </a:solidFill>
              </a:rPr>
              <a:t>Quarter FY25 Insights</a:t>
            </a:r>
            <a:endParaRPr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D8FEF-0973-1B4D-AA18-29A4F53C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B76D9-C2BD-6747-B223-588579135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8505" y="1628079"/>
            <a:ext cx="3482441" cy="3312676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1800" b="0" dirty="0"/>
              <a:t>There were 1</a:t>
            </a:r>
            <a:r>
              <a:rPr lang="en-US" sz="1800" dirty="0"/>
              <a:t>49</a:t>
            </a:r>
            <a:r>
              <a:rPr lang="en-US" sz="1800" b="0" dirty="0"/>
              <a:t> clicks to other websites to find more information.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1800" b="0" dirty="0"/>
              <a:t>3,562 people downloaded a PDF or a form.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1800" b="0" dirty="0"/>
              <a:t>188 people needed to talk to a real person.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BFF767-91E2-2840-BE44-40E374D19D9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r>
              <a:rPr lang="en-US" i="0" dirty="0"/>
              <a:t>Home Based Business (HBB)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AA1563-523C-C400-A806-FC155B31970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D28819-26C1-8D4C-91B8-59300B358AEB}"/>
              </a:ext>
            </a:extLst>
          </p:cNvPr>
          <p:cNvSpPr/>
          <p:nvPr/>
        </p:nvSpPr>
        <p:spPr>
          <a:xfrm>
            <a:off x="4585085" y="1564296"/>
            <a:ext cx="3722302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Top Installations </a:t>
            </a:r>
          </a:p>
          <a:p>
            <a:r>
              <a:rPr lang="en-US" sz="1100" dirty="0"/>
              <a:t>(</a:t>
            </a:r>
            <a:r>
              <a:rPr lang="en-US" sz="1100" i="1" dirty="0"/>
              <a:t>Downloads, Email, Phone Numbers, Outbound Links)</a:t>
            </a:r>
            <a:endParaRPr lang="en-US" sz="11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6A63CE-E9A6-96A7-115D-760CE5BA1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1719" y="2220685"/>
            <a:ext cx="4112545" cy="36646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2521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761" y="1438507"/>
            <a:ext cx="3735239" cy="3363562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1800" dirty="0"/>
              <a:t>98</a:t>
            </a:r>
            <a:r>
              <a:rPr lang="en-US" sz="1800" b="0" dirty="0"/>
              <a:t> total on-site searches on HBB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1800" dirty="0"/>
              <a:t>6.1% of users left the site after performing a search.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0" dirty="0"/>
              <a:t>Home Based Business (HBB)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FDFD3C-504A-270C-30D4-93BC3872ED5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17C362-09F1-4267-C9D2-273FED674510}"/>
              </a:ext>
            </a:extLst>
          </p:cNvPr>
          <p:cNvSpPr txBox="1"/>
          <p:nvPr/>
        </p:nvSpPr>
        <p:spPr>
          <a:xfrm>
            <a:off x="4956503" y="1329212"/>
            <a:ext cx="2894018" cy="6771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sz="20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51AFD09-07E8-E40E-F8CF-B608B50452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6503" y="1891007"/>
            <a:ext cx="3787935" cy="408214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2213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B30967-6A6F-F360-9584-E8517637F9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81A9717-143A-9802-E002-629174E8E6E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Program Roll-up 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CDD601-109F-35DE-547C-D1187CD81B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61" y="1891007"/>
            <a:ext cx="7772400" cy="12375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85A56-A50E-CE48-8F57-347BB81C6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Traffic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804428-F07B-AD4B-B37D-62B7533B24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3" y="1818532"/>
            <a:ext cx="3978274" cy="2983537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The program received </a:t>
            </a:r>
            <a:r>
              <a:rPr lang="en-US" sz="2000" dirty="0"/>
              <a:t>17,360</a:t>
            </a:r>
            <a:r>
              <a:rPr lang="en-US" sz="2000" b="0" dirty="0"/>
              <a:t> views and 12,373 sessions.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The engagement rate was at 65%.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There were a total of 10,452 users.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2169CA9-8945-0B31-8B2D-26B565FF792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NAF Personnel Services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7F978D4-ADC6-A346-F415-B4EB31204CF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C7295A-8A00-9899-1FE8-C7D400F8BE1E}"/>
              </a:ext>
            </a:extLst>
          </p:cNvPr>
          <p:cNvSpPr txBox="1"/>
          <p:nvPr/>
        </p:nvSpPr>
        <p:spPr>
          <a:xfrm>
            <a:off x="4708525" y="1438051"/>
            <a:ext cx="3755898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hangingPunct="0"/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Pages </a:t>
            </a:r>
            <a:r>
              <a:rPr lang="en-US" i="1" dirty="0"/>
              <a:t>NAF Personnel Services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7B3DCE-596B-722C-9753-C2C11C2530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8525" y="1886977"/>
            <a:ext cx="3886199" cy="329960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0428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761" y="1144469"/>
            <a:ext cx="7772401" cy="1956505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6,050 people downloaded a PDF or a form.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000" dirty="0"/>
              <a:t>56</a:t>
            </a:r>
            <a:r>
              <a:rPr lang="en-US" sz="2000" b="0" dirty="0"/>
              <a:t> people clicked on a link to another website to get more information.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3C13BDF-5FEA-EC44-8420-B44D688B900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NAF Personnel Services</a:t>
            </a:r>
            <a:endParaRPr lang="en-US" dirty="0"/>
          </a:p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4F05B8B-A46E-B69F-7DCC-6719BF498D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365"/>
          <a:stretch>
            <a:fillRect/>
          </a:stretch>
        </p:blipFill>
        <p:spPr>
          <a:xfrm>
            <a:off x="836759" y="2335039"/>
            <a:ext cx="7044498" cy="327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81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3201" y="111732"/>
            <a:ext cx="4917547" cy="480132"/>
          </a:xfrm>
        </p:spPr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3794" y="1748618"/>
            <a:ext cx="3735239" cy="3657601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There were 115 total on-site searches on NAF Personnel Services pages to find more information.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0" dirty="0"/>
              <a:t>NAF Personnel Services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1586BC-D1C4-4E87-0754-FA0954A8817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A75861-B4A4-2942-AE78-097A4F64339C}"/>
              </a:ext>
            </a:extLst>
          </p:cNvPr>
          <p:cNvSpPr txBox="1"/>
          <p:nvPr/>
        </p:nvSpPr>
        <p:spPr>
          <a:xfrm>
            <a:off x="4959306" y="1456231"/>
            <a:ext cx="3509792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20CCE9-BDA1-E263-F7D1-4E0C1244A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9300" y="3384550"/>
            <a:ext cx="25400" cy="88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5CE8EC-655D-2BDD-1137-70CE94FB6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3783" y="1825564"/>
            <a:ext cx="3606965" cy="403838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08410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xfrm>
            <a:off x="255439" y="1918781"/>
            <a:ext cx="4165600" cy="365760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400" b="0" dirty="0"/>
              <a:t>The website received 7,023 views and 5,312 sessions. 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400" b="0" dirty="0"/>
              <a:t>The engagement rate </a:t>
            </a:r>
            <a:r>
              <a:rPr lang="en-US" b="0" dirty="0"/>
              <a:t>was</a:t>
            </a:r>
            <a:r>
              <a:rPr lang="en-US" sz="2400" b="0" dirty="0"/>
              <a:t> at </a:t>
            </a:r>
            <a:r>
              <a:rPr lang="en-US" sz="2400" dirty="0"/>
              <a:t>73</a:t>
            </a:r>
            <a:r>
              <a:rPr lang="en-US" sz="2400" b="0" dirty="0"/>
              <a:t>%.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BEEC40-E1E4-C541-9188-97281B45ED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CEAT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0933A3-D89D-7BDD-6869-4BE9F1C845F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ED8AC0-9E01-9C18-A153-5356EC3064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0267" y="1918781"/>
            <a:ext cx="4358895" cy="35133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0339447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D8FEF-0973-1B4D-AA18-29A4F53C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Engagement Insights &amp; Highlights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3091D7-458E-5F7D-ECCD-99735EEC2AA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0" y="6081469"/>
            <a:ext cx="8307390" cy="369333"/>
          </a:xfrm>
        </p:spPr>
        <p:txBody>
          <a:bodyPr/>
          <a:lstStyle/>
          <a:p>
            <a:r>
              <a:rPr lang="en-US" i="0" dirty="0"/>
              <a:t>CEAT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2565A2-3DF5-B41D-E1A0-E6EC5EB24F8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3C95EA-CA94-57EE-FAE3-20512CB7523C}"/>
              </a:ext>
            </a:extLst>
          </p:cNvPr>
          <p:cNvSpPr txBox="1"/>
          <p:nvPr/>
        </p:nvSpPr>
        <p:spPr>
          <a:xfrm>
            <a:off x="581665" y="1380494"/>
            <a:ext cx="7262212" cy="6703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dirty="0"/>
              <a:t>CEAT Transfer Guide: Achieved 817 Downloads</a:t>
            </a:r>
            <a:r>
              <a:rPr lang="en-US" sz="2256" b="1" dirty="0"/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48C89D-C4E4-A5EF-C750-D239648D5BFE}"/>
              </a:ext>
            </a:extLst>
          </p:cNvPr>
          <p:cNvSpPr txBox="1"/>
          <p:nvPr/>
        </p:nvSpPr>
        <p:spPr>
          <a:xfrm>
            <a:off x="1217284" y="2539044"/>
            <a:ext cx="4136387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CEAT Transfer Guide Download Trends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65D403-0AE4-B41D-5ED6-C65F688CB5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284" y="3000725"/>
            <a:ext cx="6582250" cy="27002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4615475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2669" y="1839367"/>
            <a:ext cx="4269522" cy="2516653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total on-site searches on CEAT pages to find more information.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0" dirty="0"/>
              <a:t>CEAT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B66290-50FA-D80B-38B3-014C1DB0F03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A75861-B4A4-2942-AE78-097A4F64339C}"/>
              </a:ext>
            </a:extLst>
          </p:cNvPr>
          <p:cNvSpPr txBox="1"/>
          <p:nvPr/>
        </p:nvSpPr>
        <p:spPr>
          <a:xfrm>
            <a:off x="4719342" y="1430220"/>
            <a:ext cx="3509792" cy="6771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sz="20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FE3C43-E382-1530-9FEF-A6043C1EDD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9342" y="1927414"/>
            <a:ext cx="3371356" cy="38725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1933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xfrm>
            <a:off x="354403" y="1911716"/>
            <a:ext cx="4170556" cy="32501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74218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1800" dirty="0"/>
              <a:t>HBB pages received 11,489 views and 9,457 sessions. </a:t>
            </a:r>
          </a:p>
          <a:p>
            <a:pPr marL="474218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1800" dirty="0"/>
              <a:t>The engagement rate was at 70%. </a:t>
            </a:r>
          </a:p>
          <a:p>
            <a:pPr marL="474218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1800" dirty="0"/>
              <a:t>The total number of users was 8,206 and there were 2,544 new users.</a:t>
            </a:r>
            <a:br>
              <a:rPr lang="en-US" dirty="0"/>
            </a:br>
            <a:endParaRPr sz="16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BEEC40-E1E4-C541-9188-97281B45ED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Home Based Business (HBB)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BC3D974-9BA9-815F-DE62-04DA6E8263C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D3A197-7025-A64E-BE25-1D5B7DF6528F}"/>
              </a:ext>
            </a:extLst>
          </p:cNvPr>
          <p:cNvSpPr txBox="1"/>
          <p:nvPr/>
        </p:nvSpPr>
        <p:spPr>
          <a:xfrm>
            <a:off x="4722962" y="1530866"/>
            <a:ext cx="1959830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Installations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FB5649-889A-3F0C-BC89-ADECCFCD55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2961" y="2077008"/>
            <a:ext cx="3905002" cy="32501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01694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us army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s army ppt" id="{E6FB34B2-7D2B-9945-B421-C4D8FF48EF36}" vid="{BCEAAE0E-B67D-1742-BBCD-C1D351CB1606}"/>
    </a:ext>
  </a:extLst>
</a:theme>
</file>

<file path=ppt/theme/theme2.xml><?xml version="1.0" encoding="utf-8"?>
<a:theme xmlns:a="http://schemas.openxmlformats.org/drawingml/2006/main" name="1_Master Content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 ACS Third Quarter FY24 Web Analytics Slide Deck" id="{BDD796A2-BAFA-1E4F-B861-5C95B60132AA}" vid="{E32ABC10-035D-284A-ACBF-B4087DD1ECA8}"/>
    </a:ext>
  </a:extLst>
</a:theme>
</file>

<file path=ppt/theme/theme3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 army ppt</Template>
  <TotalTime>10029</TotalTime>
  <Words>287</Words>
  <Application>Microsoft Macintosh PowerPoint</Application>
  <PresentationFormat>On-screen Show (4:3)</PresentationFormat>
  <Paragraphs>47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Adobe Garamond Pro</vt:lpstr>
      <vt:lpstr>Arial</vt:lpstr>
      <vt:lpstr>Calibri</vt:lpstr>
      <vt:lpstr>Helvetica</vt:lpstr>
      <vt:lpstr>US Army</vt:lpstr>
      <vt:lpstr>Wingdings</vt:lpstr>
      <vt:lpstr>us army ppt</vt:lpstr>
      <vt:lpstr>1_Master Content Slide</vt:lpstr>
      <vt:lpstr>Support Services Fourth Quarter FY25 Insights</vt:lpstr>
      <vt:lpstr>Web Analytics Summary</vt:lpstr>
      <vt:lpstr>Traffic Highlights</vt:lpstr>
      <vt:lpstr>Engagement Insights &amp; Highlights</vt:lpstr>
      <vt:lpstr>Search Insights &amp; Highlights</vt:lpstr>
      <vt:lpstr>Traffic Highlights</vt:lpstr>
      <vt:lpstr>Engagement Insights &amp; Highlights</vt:lpstr>
      <vt:lpstr>Search Insights &amp; Highlights</vt:lpstr>
      <vt:lpstr>Traffic Highlights</vt:lpstr>
      <vt:lpstr>Engagement Insights &amp; Highlights</vt:lpstr>
      <vt:lpstr>Search Insights &amp; Highlights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93</cp:revision>
  <dcterms:modified xsi:type="dcterms:W3CDTF">2025-10-13T20:02:57Z</dcterms:modified>
</cp:coreProperties>
</file>