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3" r:id="rId2"/>
  </p:sldMasterIdLst>
  <p:notesMasterIdLst>
    <p:notesMasterId r:id="rId14"/>
  </p:notesMasterIdLst>
  <p:sldIdLst>
    <p:sldId id="256" r:id="rId3"/>
    <p:sldId id="277" r:id="rId4"/>
    <p:sldId id="290" r:id="rId5"/>
    <p:sldId id="283" r:id="rId6"/>
    <p:sldId id="287" r:id="rId7"/>
    <p:sldId id="279" r:id="rId8"/>
    <p:sldId id="284" r:id="rId9"/>
    <p:sldId id="288" r:id="rId10"/>
    <p:sldId id="285" r:id="rId11"/>
    <p:sldId id="286" r:id="rId12"/>
    <p:sldId id="28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68"/>
    <p:restoredTop sz="95102"/>
  </p:normalViewPr>
  <p:slideViewPr>
    <p:cSldViewPr snapToGrid="0" snapToObjects="1">
      <p:cViewPr varScale="1">
        <p:scale>
          <a:sx n="117" d="100"/>
          <a:sy n="117" d="100"/>
        </p:scale>
        <p:origin x="56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18212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82483532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30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19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80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D4585B0-C250-636C-1419-E4CC0E005E6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56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526300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EA55477-03FB-18B6-F446-CF915637BABC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7650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/>
              <a:t>WE</a:t>
            </a:r>
            <a:r>
              <a:rPr lang="en-US" spc="-30"/>
              <a:t> </a:t>
            </a:r>
            <a:r>
              <a:rPr lang="en-US"/>
              <a:t>ARE</a:t>
            </a:r>
            <a:r>
              <a:rPr lang="en-US" spc="-20"/>
              <a:t> </a:t>
            </a:r>
            <a:r>
              <a:rPr lang="en-US"/>
              <a:t>THE</a:t>
            </a:r>
            <a:r>
              <a:rPr lang="en-US" spc="-30"/>
              <a:t> </a:t>
            </a:r>
            <a:r>
              <a:rPr lang="en-US"/>
              <a:t>ARMY’S</a:t>
            </a:r>
            <a:r>
              <a:rPr lang="en-US" spc="-5"/>
              <a:t> </a:t>
            </a:r>
            <a:r>
              <a:rPr lang="en-US"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4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1236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9083022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546460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6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76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5C445D-FC74-86AE-EE38-665F4350AB8F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355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362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E34582C-2FEA-62B7-473C-146004DEB62A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638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5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525294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0503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EC8FAA8-A8D9-C932-B762-8DFED5E8FDE2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548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1DD4CC-CE47-B1F1-9349-553DFFC9449E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110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073775"/>
            <a:ext cx="8915400" cy="485775"/>
          </a:xfrm>
          <a:prstGeom prst="rect">
            <a:avLst/>
          </a:prstGeom>
        </p:spPr>
        <p:txBody>
          <a:bodyPr>
            <a:no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</a:rPr>
              <a:t>Support Services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Third Quarter FY25 Insights</a:t>
            </a: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505" y="1628079"/>
            <a:ext cx="3482441" cy="3312676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There were 1</a:t>
            </a:r>
            <a:r>
              <a:rPr lang="en-US" sz="1800" dirty="0"/>
              <a:t>49</a:t>
            </a:r>
            <a:r>
              <a:rPr lang="en-US" sz="1800" b="0" dirty="0"/>
              <a:t> clicks to other websites to find more information.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2,511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1800" b="0" dirty="0"/>
              <a:t>137 people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AA1563-523C-C400-A806-FC155B31970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D28819-26C1-8D4C-91B8-59300B358AEB}"/>
              </a:ext>
            </a:extLst>
          </p:cNvPr>
          <p:cNvSpPr/>
          <p:nvPr/>
        </p:nvSpPr>
        <p:spPr>
          <a:xfrm>
            <a:off x="4585085" y="1564296"/>
            <a:ext cx="372230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 Installations </a:t>
            </a:r>
          </a:p>
          <a:p>
            <a:r>
              <a:rPr lang="en-US" sz="1100" dirty="0"/>
              <a:t>(</a:t>
            </a:r>
            <a:r>
              <a:rPr lang="en-US" sz="1100" i="1" dirty="0"/>
              <a:t>Downloads, Email, Phone Numbers, Outbound Links)</a:t>
            </a:r>
            <a:endParaRPr lang="en-US" sz="11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7D3C1A-0BF6-2788-5AF2-AE45393DA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284" y="2268382"/>
            <a:ext cx="3812480" cy="29817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438507"/>
            <a:ext cx="3735239" cy="336356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111</a:t>
            </a:r>
            <a:r>
              <a:rPr lang="en-US" sz="1800" b="0" dirty="0"/>
              <a:t>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/>
              <a:t>3.9%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Home Based Business (HBB)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FDFD3C-504A-270C-30D4-93BC3872ED5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956503" y="1329212"/>
            <a:ext cx="289401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32B146-FC77-3914-E147-07723022C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503" y="1891007"/>
            <a:ext cx="3311071" cy="39649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30967-6A6F-F360-9584-E8517637F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Program Roll-up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0C9927-FED2-EF93-10A6-A1E8BE5E6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1891007"/>
            <a:ext cx="7391400" cy="1219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3" y="1818532"/>
            <a:ext cx="3978274" cy="2983537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program received </a:t>
            </a:r>
            <a:r>
              <a:rPr lang="en-US" sz="2000" dirty="0"/>
              <a:t>1</a:t>
            </a:r>
            <a:r>
              <a:rPr lang="en-US" sz="2000" b="0" dirty="0"/>
              <a:t>9,770 views and 13,583 sessions.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 engagement rate was at 65%.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There were a total of 10,916 users.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2169CA9-8945-0B31-8B2D-26B565FF79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F978D4-ADC6-A346-F415-B4EB31204C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7295A-8A00-9899-1FE8-C7D400F8BE1E}"/>
              </a:ext>
            </a:extLst>
          </p:cNvPr>
          <p:cNvSpPr txBox="1"/>
          <p:nvPr/>
        </p:nvSpPr>
        <p:spPr>
          <a:xfrm>
            <a:off x="4708525" y="1438051"/>
            <a:ext cx="375589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Pages </a:t>
            </a:r>
            <a:r>
              <a:rPr lang="en-US" i="1" dirty="0"/>
              <a:t>NAF Personnel Services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2798D7-F8CA-89F2-478D-6C385EA58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60" y="1891007"/>
            <a:ext cx="3696157" cy="33450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9"/>
            <a:ext cx="7772401" cy="1956505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n-US" sz="2000" b="0" dirty="0"/>
              <a:t>6,795 people downloaded a PDF or a form.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000" dirty="0"/>
              <a:t>8</a:t>
            </a:r>
            <a:r>
              <a:rPr lang="en-US" sz="2000" b="0" dirty="0"/>
              <a:t>1 people clicked on a link to another website to get more information.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3C13BDF-5FEA-EC44-8420-B44D688B90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67D09B-EBEF-ABCE-7D40-D8A7C5CD9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59" y="2521470"/>
            <a:ext cx="7772400" cy="290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201" y="111732"/>
            <a:ext cx="4917547" cy="480132"/>
          </a:xfrm>
        </p:spPr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794" y="1748618"/>
            <a:ext cx="3735239" cy="3657601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171 total on-site searches on NAF Personnel Services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86BC-D1C4-4E87-0754-FA0954A881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959306" y="1456231"/>
            <a:ext cx="3509792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0CCE9-BDA1-E263-F7D1-4E0C1244A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3384550"/>
            <a:ext cx="25400" cy="88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32C8FB-9F4A-50A5-1016-8417F1798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378" y="1833067"/>
            <a:ext cx="3517720" cy="35687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55439" y="1918781"/>
            <a:ext cx="4165600" cy="36576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website received 6,581 views and 5,224 sessions.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400" b="0" dirty="0"/>
              <a:t>The engagement rate </a:t>
            </a:r>
            <a:r>
              <a:rPr lang="en-US" b="0" dirty="0"/>
              <a:t>was</a:t>
            </a:r>
            <a:r>
              <a:rPr lang="en-US" sz="2400" b="0" dirty="0"/>
              <a:t> at </a:t>
            </a:r>
            <a:r>
              <a:rPr lang="en-US" sz="2400" dirty="0"/>
              <a:t>78</a:t>
            </a:r>
            <a:r>
              <a:rPr lang="en-US" sz="2400" b="0" dirty="0"/>
              <a:t>%.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933A3-D89D-7BDD-6869-4BE9F1C845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2DE8DB-EB00-1E96-836B-56969BEF7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883" y="1918781"/>
            <a:ext cx="4096279" cy="34729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Engagement Insights &amp; Highlights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3091D7-458E-5F7D-ECCD-99735EEC2A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6081469"/>
            <a:ext cx="8307390" cy="369333"/>
          </a:xfrm>
        </p:spPr>
        <p:txBody>
          <a:bodyPr/>
          <a:lstStyle/>
          <a:p>
            <a:r>
              <a:rPr lang="en-US" i="0" dirty="0"/>
              <a:t>CEAT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2565A2-3DF5-B41D-E1A0-E6EC5EB24F8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581665" y="1380494"/>
            <a:ext cx="7262212" cy="670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CEAT Transfer Guide: Achieved 822 Downloads</a:t>
            </a:r>
            <a:r>
              <a:rPr lang="en-US" sz="2256" b="1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1217284" y="2539044"/>
            <a:ext cx="413638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F7C66-E5C7-D276-6E95-C3847F86AA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597"/>
          <a:stretch>
            <a:fillRect/>
          </a:stretch>
        </p:blipFill>
        <p:spPr>
          <a:xfrm>
            <a:off x="1217284" y="3044340"/>
            <a:ext cx="6816373" cy="29011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669" y="1839367"/>
            <a:ext cx="4269522" cy="2516653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86 total on-site searches on CEAT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66290-50FA-D80B-38B3-014C1DB0F0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719342" y="1430220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15A89C-D852-5EA1-5BB9-3044344DA1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86" t="2897"/>
          <a:stretch>
            <a:fillRect/>
          </a:stretch>
        </p:blipFill>
        <p:spPr>
          <a:xfrm>
            <a:off x="4822371" y="1899126"/>
            <a:ext cx="3677933" cy="39290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354403" y="1911716"/>
            <a:ext cx="4170556" cy="3250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HBB pages received 10,189 views and 8,691 sessions.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engagement rate was at 73%. </a:t>
            </a:r>
          </a:p>
          <a:p>
            <a:pPr marL="474218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1800" dirty="0"/>
              <a:t>The total number of users was 7,192 and there were 2,146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C3D974-9BA9-815F-DE62-04DA6E8263C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722962" y="1530866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1C9976-3EA7-F76F-FCF4-BA3A138DC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61" y="2095847"/>
            <a:ext cx="3872902" cy="32501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 ACS Third Quarter FY24 Web Analytics Slide Deck" id="{BDD796A2-BAFA-1E4F-B861-5C95B60132AA}" vid="{E32ABC10-035D-284A-ACBF-B4087DD1ECA8}"/>
    </a:ext>
  </a:extLst>
</a:theme>
</file>

<file path=ppt/theme/theme3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10018</TotalTime>
  <Words>287</Words>
  <Application>Microsoft Macintosh PowerPoint</Application>
  <PresentationFormat>On-screen Show (4:3)</PresentationFormat>
  <Paragraphs>47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Adobe Garamond Pro</vt:lpstr>
      <vt:lpstr>Arial</vt:lpstr>
      <vt:lpstr>Calibri</vt:lpstr>
      <vt:lpstr>Helvetica</vt:lpstr>
      <vt:lpstr>US Army</vt:lpstr>
      <vt:lpstr>Wingdings</vt:lpstr>
      <vt:lpstr>us army ppt</vt:lpstr>
      <vt:lpstr>1_Master Content Slide</vt:lpstr>
      <vt:lpstr>Support Services Third Quarter FY25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91</cp:revision>
  <dcterms:modified xsi:type="dcterms:W3CDTF">2025-07-02T15:07:32Z</dcterms:modified>
</cp:coreProperties>
</file>