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</p:sldMasterIdLst>
  <p:notesMasterIdLst>
    <p:notesMasterId r:id="rId17"/>
  </p:notesMasterIdLst>
  <p:sldIdLst>
    <p:sldId id="256" r:id="rId2"/>
    <p:sldId id="277" r:id="rId3"/>
    <p:sldId id="284" r:id="rId4"/>
    <p:sldId id="289" r:id="rId5"/>
    <p:sldId id="286" r:id="rId6"/>
    <p:sldId id="288" r:id="rId7"/>
    <p:sldId id="258" r:id="rId8"/>
    <p:sldId id="270" r:id="rId9"/>
    <p:sldId id="259" r:id="rId10"/>
    <p:sldId id="260" r:id="rId11"/>
    <p:sldId id="272" r:id="rId12"/>
    <p:sldId id="290" r:id="rId13"/>
    <p:sldId id="276" r:id="rId14"/>
    <p:sldId id="275" r:id="rId15"/>
    <p:sldId id="26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733"/>
    <p:restoredTop sz="95102"/>
  </p:normalViewPr>
  <p:slideViewPr>
    <p:cSldViewPr snapToGrid="0" snapToObjects="1">
      <p:cViewPr varScale="1">
        <p:scale>
          <a:sx n="107" d="100"/>
          <a:sy n="107" d="100"/>
        </p:scale>
        <p:origin x="168" y="3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317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425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4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126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>
            <a:lvl1pPr marL="457200" indent="-4572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879417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4174" y="150731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3B29A7C-18DC-7A8B-8D83-E0B6C01408B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32E551F-CF57-0A7D-829E-61E23B9DED8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90538" y="1565275"/>
            <a:ext cx="4081462" cy="4479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0A7EF11-1A39-3F87-67A3-7EA6D6CF9D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3013" y="1565276"/>
            <a:ext cx="3705225" cy="44792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48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 marL="457200" indent="-457200"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21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54043796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052" y="-26028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C15A6B5-1BF7-B69C-359C-C3E76DA8BCB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03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9" r:id="rId4"/>
    <p:sldLayoutId id="2147483670" r:id="rId5"/>
    <p:sldLayoutId id="2147483671" r:id="rId6"/>
    <p:sldLayoutId id="214748367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218238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BRD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Second Quarter FY25 Insights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901699" y="1059008"/>
            <a:ext cx="7340601" cy="48139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400" dirty="0"/>
              <a:t>Last quarter had a total of 573,393 interactions on the pages </a:t>
            </a:r>
            <a:r>
              <a:rPr lang="en-US" sz="1800" dirty="0"/>
              <a:t>(including downloads, email clicks, phone number clicks, outbound links, and videos). </a:t>
            </a:r>
          </a:p>
          <a:p>
            <a:pPr marL="139700" indent="0">
              <a:buNone/>
              <a:defRPr sz="2200" b="0"/>
            </a:pPr>
            <a:endParaRPr lang="en-US" sz="1500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2239EA-97B9-2897-6A65-380368428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699" y="2513720"/>
            <a:ext cx="7434779" cy="28183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9682E-7F24-80BA-0820-AFFFA59F6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426" y="1059008"/>
            <a:ext cx="7076662" cy="4813906"/>
          </a:xfrm>
        </p:spPr>
        <p:txBody>
          <a:bodyPr>
            <a:normAutofit/>
          </a:bodyPr>
          <a:lstStyle/>
          <a:p>
            <a:pPr marL="482600" indent="-342900">
              <a:defRPr sz="2200" b="0"/>
            </a:pPr>
            <a:r>
              <a:rPr lang="en-US" sz="1800" dirty="0"/>
              <a:t>A total of 30,361 individuals clicked on a </a:t>
            </a:r>
            <a:r>
              <a:rPr lang="en-US" sz="1800" dirty="0" err="1"/>
              <a:t>WebTrac</a:t>
            </a:r>
            <a:r>
              <a:rPr lang="en-US" sz="1800" dirty="0"/>
              <a:t> link from a program page.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54711" cy="647531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WebTrac</a:t>
            </a:r>
            <a:r>
              <a:rPr dirty="0"/>
              <a:t> Insights &amp; Highlights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C787A-9D79-3EF1-A388-0D759D346205}"/>
              </a:ext>
            </a:extLst>
          </p:cNvPr>
          <p:cNvSpPr txBox="1"/>
          <p:nvPr/>
        </p:nvSpPr>
        <p:spPr>
          <a:xfrm>
            <a:off x="1496790" y="1870880"/>
            <a:ext cx="51845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Top installations with the highest number of </a:t>
            </a:r>
            <a:r>
              <a:rPr lang="en-US" sz="1200" dirty="0" err="1"/>
              <a:t>WebTrac</a:t>
            </a:r>
            <a:r>
              <a:rPr lang="en-US" sz="1200" dirty="0"/>
              <a:t> link clicks on pages.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C6409A-0BFA-212B-0685-B0B89A07E2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96790" y="2147879"/>
            <a:ext cx="6672900" cy="38073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9EA90-D8EB-3958-7B16-035BBE543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593306" cy="647531"/>
          </a:xfrm>
        </p:spPr>
        <p:txBody>
          <a:bodyPr/>
          <a:lstStyle/>
          <a:p>
            <a:r>
              <a:rPr lang="en-US" dirty="0"/>
              <a:t>Happenings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02BA2-B2C8-A9F2-3A9A-88CBB19582C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02413" y="1422771"/>
            <a:ext cx="4081462" cy="447992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American Forces Travel</a:t>
            </a:r>
          </a:p>
          <a:p>
            <a:r>
              <a:rPr lang="en-US" sz="2000" dirty="0"/>
              <a:t>8,862 users made a visit to an AFT page.</a:t>
            </a:r>
          </a:p>
          <a:p>
            <a:r>
              <a:rPr lang="en-US" sz="2000" dirty="0"/>
              <a:t>1,718 Users are new</a:t>
            </a:r>
          </a:p>
          <a:p>
            <a:r>
              <a:rPr lang="en-US" sz="2000" dirty="0"/>
              <a:t>84% Engagement Rate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246B2E-166F-B0BD-E2B5-49AA2AF96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740" y="1422771"/>
            <a:ext cx="3452841" cy="164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6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320173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86177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25,665 Total on-site searches on BRD pages to find more information. 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9A23B4-7EB9-96A7-E9E1-15B87A17C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2" y="1181100"/>
            <a:ext cx="4127500" cy="4495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41% of searches were looking for an answer to a specific question or general information.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45% of searches were looking to investigate brands or services and intending to complete an action or purchase.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14% of searches were intending to find a specific program page using the on-site search.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902A17-0C97-8607-F883-83EDCCA15E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800" dirty="0"/>
              <a:t>     The most popular search categories and terms within </a:t>
            </a:r>
            <a:r>
              <a:rPr lang="en-US" dirty="0"/>
              <a:t>BRD</a:t>
            </a:r>
            <a:endParaRPr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2367CE-0925-6F6F-58A6-D46F12669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94" y="1604116"/>
            <a:ext cx="7772400" cy="44572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E16C57-48D0-42A9-48A5-8159CBEB01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47" t="1902" r="2788" b="2848"/>
          <a:stretch/>
        </p:blipFill>
        <p:spPr>
          <a:xfrm>
            <a:off x="252310" y="938151"/>
            <a:ext cx="8369176" cy="479016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399FC9-6B9B-B147-B3A5-51FDB3091B1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354601"/>
            <a:ext cx="3320143" cy="776737"/>
          </a:xfrm>
        </p:spPr>
        <p:txBody>
          <a:bodyPr>
            <a:normAutofit lnSpcReduction="10000"/>
          </a:bodyPr>
          <a:lstStyle/>
          <a:p>
            <a:pPr marL="425450" indent="-285750">
              <a:defRPr sz="2200" b="0"/>
            </a:pPr>
            <a:r>
              <a:rPr lang="en-US" sz="1800" dirty="0"/>
              <a:t>9,487 People clicked on the Chow Now button to start an order.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27E2F-22DB-8F46-9EFC-83ADC9908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806" y="2623662"/>
            <a:ext cx="1003300" cy="1866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D88A61-1C2D-699A-A0F4-7A5A21230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2626" y="984250"/>
            <a:ext cx="4927600" cy="4889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406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61D04F-0EEA-D2DB-2CFF-7F3E15B3C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383" y="1059008"/>
            <a:ext cx="8189843" cy="481390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b="0" dirty="0"/>
              <a:t>18,327 </a:t>
            </a:r>
            <a:r>
              <a:rPr lang="en-US" dirty="0"/>
              <a:t>People clicked to schedule a tee time or register for a golf clinic.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176D2C-0F2A-9DB7-F21F-BCAE9C522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Sports and Fitness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A5E1C5-2B83-668B-C116-CD329B813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418499"/>
            <a:ext cx="7772400" cy="202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98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763214" cy="647531"/>
          </a:xfrm>
        </p:spPr>
        <p:txBody>
          <a:bodyPr/>
          <a:lstStyle/>
          <a:p>
            <a:r>
              <a:rPr lang="en-US" dirty="0"/>
              <a:t>Sports and Fitness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Sports and Fitness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7D8490-7893-F346-ABE6-3464B78C8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1294" y="1352550"/>
            <a:ext cx="4699000" cy="4152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2290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587368" cy="647531"/>
          </a:xfrm>
        </p:spPr>
        <p:txBody>
          <a:bodyPr/>
          <a:lstStyle/>
          <a:p>
            <a:r>
              <a:rPr lang="en-US" dirty="0"/>
              <a:t>Outdoor Rec Programs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Outdoor Rec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178747-62BB-E418-5ABE-083847B2D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1053" y="1663700"/>
            <a:ext cx="4648200" cy="17653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6579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idx="1"/>
          </p:nvPr>
        </p:nvSpPr>
        <p:spPr>
          <a:xfrm>
            <a:off x="457200" y="1362182"/>
            <a:ext cx="7772400" cy="3657600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visited 2.34 pages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stayed on the site for 2 minutes and 57 seconds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dirty="0"/>
              <a:t>632,731</a:t>
            </a:r>
            <a:r>
              <a:rPr lang="en-US" sz="2256" b="0" dirty="0"/>
              <a:t> visitors were new to the website.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62% of visitors took action on a page!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457200" y="619125"/>
            <a:ext cx="5969000" cy="368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i="1" dirty="0"/>
              <a:t>How engaged were these visitors within the website?</a:t>
            </a:r>
            <a:endParaRPr sz="1600" i="1" dirty="0">
              <a:latin typeface="+mn-lt"/>
              <a:ea typeface="+mn-ea"/>
              <a:cs typeface="+mn-cs"/>
              <a:sym typeface="Times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BRD pages received 1,893,385 visits 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Most of the social traffic came from Facebook.</a:t>
            </a:r>
            <a:endParaRPr lang="en-US" sz="1800" i="1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r>
              <a:rPr lang="en-US" sz="1800" i="1" dirty="0"/>
              <a:t>Users by Device Category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endParaRPr lang="en-US" sz="2256" b="0" dirty="0"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3293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70A67B-72C0-0F5B-DECE-38B90E29D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69" y="2473486"/>
            <a:ext cx="6564842" cy="354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3924" y="1364004"/>
            <a:ext cx="3355237" cy="4137894"/>
          </a:xfrm>
        </p:spPr>
        <p:txBody>
          <a:bodyPr>
            <a:normAutofit fontScale="85000" lnSpcReduction="1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54.3% of visitors came from online search engines.</a:t>
            </a:r>
          </a:p>
          <a:p>
            <a:pPr marL="482600" indent="-342900">
              <a:defRPr sz="2000" b="0"/>
            </a:pPr>
            <a:r>
              <a:rPr lang="en-US" sz="2016" b="0" dirty="0"/>
              <a:t>28.9%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dirty="0"/>
              <a:t>8.2</a:t>
            </a:r>
            <a:r>
              <a:rPr lang="en-US" sz="2016" b="0" dirty="0"/>
              <a:t>% of visitors came from social media.</a:t>
            </a:r>
          </a:p>
          <a:p>
            <a:pPr marL="482600" indent="-342900">
              <a:defRPr sz="2000" b="0"/>
            </a:pPr>
            <a:r>
              <a:rPr lang="en-US" sz="2016" dirty="0"/>
              <a:t>7.4</a:t>
            </a:r>
            <a:r>
              <a:rPr lang="en-US" sz="2016" b="0" dirty="0"/>
              <a:t>% of visitors came from referrals.</a:t>
            </a:r>
          </a:p>
          <a:p>
            <a:pPr marL="482600" indent="-342900">
              <a:defRPr sz="2000" b="0"/>
            </a:pPr>
            <a:r>
              <a:rPr lang="en-US" sz="2016" b="0" dirty="0"/>
              <a:t>1.2% Other (traffic that has an acquisition source Google doesn't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C4329A-D018-C4DB-D257-1C4192C77E8A}"/>
              </a:ext>
            </a:extLst>
          </p:cNvPr>
          <p:cNvSpPr txBox="1"/>
          <p:nvPr/>
        </p:nvSpPr>
        <p:spPr>
          <a:xfrm>
            <a:off x="2121887" y="919814"/>
            <a:ext cx="662152" cy="6155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Other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    |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AEB358-56A6-E308-060F-A4AAD0AB1B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48"/>
          <a:stretch/>
        </p:blipFill>
        <p:spPr>
          <a:xfrm>
            <a:off x="45350" y="1364003"/>
            <a:ext cx="4677611" cy="397628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21878</TotalTime>
  <Words>388</Words>
  <Application>Microsoft Macintosh PowerPoint</Application>
  <PresentationFormat>On-screen Show (4:3)</PresentationFormat>
  <Paragraphs>47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Adobe Garamond Pro</vt:lpstr>
      <vt:lpstr>Arial</vt:lpstr>
      <vt:lpstr>Calibri</vt:lpstr>
      <vt:lpstr>Helvetica</vt:lpstr>
      <vt:lpstr>System Font Regular</vt:lpstr>
      <vt:lpstr>US Army</vt:lpstr>
      <vt:lpstr>Wingdings</vt:lpstr>
      <vt:lpstr>us army ppt</vt:lpstr>
      <vt:lpstr>BRD Second Quarter FY25 Insights</vt:lpstr>
      <vt:lpstr>Web Analytics Summary</vt:lpstr>
      <vt:lpstr>Visitor Highlights</vt:lpstr>
      <vt:lpstr>Sports and Fitness</vt:lpstr>
      <vt:lpstr>Sports and Fitness</vt:lpstr>
      <vt:lpstr>Outdoor Rec Programs</vt:lpstr>
      <vt:lpstr>Visitor Highlights</vt:lpstr>
      <vt:lpstr>Traffic Highlights</vt:lpstr>
      <vt:lpstr>Marketing Reach</vt:lpstr>
      <vt:lpstr>Engagement Insights &amp; Highlights</vt:lpstr>
      <vt:lpstr>WebTrac Insights &amp; Highlights</vt:lpstr>
      <vt:lpstr>Happenings</vt:lpstr>
      <vt:lpstr>Search Insights</vt:lpstr>
      <vt:lpstr>Search Intent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108</cp:revision>
  <dcterms:modified xsi:type="dcterms:W3CDTF">2025-04-03T17:15:13Z</dcterms:modified>
</cp:coreProperties>
</file>