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4"/>
  </p:notesMasterIdLst>
  <p:sldIdLst>
    <p:sldId id="256" r:id="rId2"/>
    <p:sldId id="277" r:id="rId3"/>
    <p:sldId id="270" r:id="rId4"/>
    <p:sldId id="258" r:id="rId5"/>
    <p:sldId id="278" r:id="rId6"/>
    <p:sldId id="279" r:id="rId7"/>
    <p:sldId id="259" r:id="rId8"/>
    <p:sldId id="260" r:id="rId9"/>
    <p:sldId id="272" r:id="rId10"/>
    <p:sldId id="275" r:id="rId11"/>
    <p:sldId id="276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95102"/>
  </p:normalViewPr>
  <p:slideViewPr>
    <p:cSldViewPr snapToGrid="0" snapToObjects="1">
      <p:cViewPr varScale="1">
        <p:scale>
          <a:sx n="101" d="100"/>
          <a:sy n="101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3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73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1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0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9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3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83279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22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86351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71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07113"/>
            <a:ext cx="9144000" cy="482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ACS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Third </a:t>
            </a:r>
            <a:r>
              <a:rPr dirty="0">
                <a:solidFill>
                  <a:schemeClr val="bg1"/>
                </a:solidFill>
              </a:rPr>
              <a:t>Quarter FY2</a:t>
            </a:r>
            <a:r>
              <a:rPr lang="en-US" dirty="0">
                <a:solidFill>
                  <a:schemeClr val="bg1"/>
                </a:solidFill>
              </a:rPr>
              <a:t>5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  <p:sp>
        <p:nvSpPr>
          <p:cNvPr id="179" name="October 1 - December 31…"/>
          <p:cNvSpPr txBox="1">
            <a:spLocks noGrp="1"/>
          </p:cNvSpPr>
          <p:nvPr>
            <p:ph type="body" sz="quarter" idx="4294967295"/>
          </p:nvPr>
        </p:nvSpPr>
        <p:spPr>
          <a:xfrm>
            <a:off x="0" y="5862638"/>
            <a:ext cx="7156450" cy="485775"/>
          </a:xfrm>
          <a:prstGeom prst="rect">
            <a:avLst/>
          </a:prstGeom>
        </p:spPr>
        <p:txBody>
          <a:bodyPr/>
          <a:lstStyle/>
          <a:p>
            <a:pPr marL="0" indent="0" defTabSz="182880">
              <a:lnSpc>
                <a:spcPct val="100000"/>
              </a:lnSpc>
              <a:buNone/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41% of searches were aimed at finding an answer to a specific question or acquiring general information.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43% of searches were conducted to explore brands or services with the intention of completing an action or making a purchase.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16% of searches were intended to locate a specific program page using the on-site search.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1E657-3B02-0B49-BC22-EB4D67CE5E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611" y="580716"/>
            <a:ext cx="7470628" cy="369333"/>
          </a:xfrm>
        </p:spPr>
        <p:txBody>
          <a:bodyPr>
            <a:normAutofit fontScale="55000" lnSpcReduction="20000"/>
          </a:bodyPr>
          <a:lstStyle/>
          <a:p>
            <a:r>
              <a:rPr lang="en-US" sz="2800" b="0" dirty="0"/>
              <a:t>Search intent is defined as being the underlying purpose behind an online query.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2111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Total on-site searches on ACS pages to find more information. </a:t>
            </a:r>
          </a:p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dirty="0"/>
              <a:t>2.63% of users left the site after performing a search.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65618-AC73-3FE4-9749-86739F67D99F}"/>
              </a:ext>
            </a:extLst>
          </p:cNvPr>
          <p:cNvSpPr txBox="1"/>
          <p:nvPr/>
        </p:nvSpPr>
        <p:spPr>
          <a:xfrm>
            <a:off x="4709162" y="748822"/>
            <a:ext cx="21550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 Terms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F4768F-5BCC-70C7-37E5-03974AE6BAA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en-US" spc="-25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18804F-4379-F95A-FFE7-1E6CDF0CDE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08"/>
          <a:stretch>
            <a:fillRect/>
          </a:stretch>
        </p:blipFill>
        <p:spPr>
          <a:xfrm>
            <a:off x="4709162" y="1295915"/>
            <a:ext cx="2950842" cy="42661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xfrm>
            <a:off x="685800" y="973394"/>
            <a:ext cx="7923361" cy="3828674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500" dirty="0"/>
              <a:t>The most popular search categories and terms within ACS.</a:t>
            </a:r>
            <a:endParaRPr sz="1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61A61-9020-9669-9F75-598D6ABB5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07500"/>
            <a:ext cx="7480300" cy="457710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E6EAAE-FEE3-CC6C-3606-C421A9FF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C304B-5FF7-08A4-1D44-97C54DB78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61" y="1144468"/>
            <a:ext cx="7511264" cy="43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 fontScale="85000" lnSpcReduction="20000"/>
          </a:bodyPr>
          <a:lstStyle/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ACS pages received 210,165 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Engagement on ACS pages was 60%.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There were 116,498 total users who made a visit to ACS.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3,094 visits were directed from social media platforms.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Most of the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E33C8-462B-22C2-678C-DEB4DD58D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B3B02C-099D-1CB2-DEC6-7863893F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1866126"/>
            <a:ext cx="7789477" cy="31122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8B6D-E6BE-BB27-55AA-FA0D1CEF1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78C6E-CC7F-7BFE-88E9-328F367CC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39" y="1034217"/>
            <a:ext cx="8026769" cy="38781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40499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Happenings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9C46E-C0EB-8F11-E011-87A88041B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DA312-8FE7-9EF0-4115-75FC8E963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08" y="1260558"/>
            <a:ext cx="7772400" cy="1712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045649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55.3</a:t>
            </a:r>
            <a:r>
              <a:rPr lang="en-US" sz="2016" b="0" dirty="0"/>
              <a:t>% of visitors came from O</a:t>
            </a:r>
            <a:r>
              <a:rPr lang="en-US" sz="2016" dirty="0"/>
              <a:t>rganic Search</a:t>
            </a:r>
            <a:r>
              <a:rPr lang="en-US" sz="2016" b="0" dirty="0"/>
              <a:t> engine queries.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23.4% of visitors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16.8</a:t>
            </a:r>
            <a:r>
              <a:rPr lang="en-US" sz="2016" b="0" dirty="0"/>
              <a:t>% of visitors came from Referral links on 3</a:t>
            </a:r>
            <a:r>
              <a:rPr lang="en-US" sz="2016" b="0" baseline="30000" dirty="0"/>
              <a:t>rd</a:t>
            </a:r>
            <a:r>
              <a:rPr lang="en-US" sz="2016" b="0" dirty="0"/>
              <a:t> party web sites.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4.5% of visitors came from Social Media. </a:t>
            </a:r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27EDE-81BE-B256-91D4-B6071413956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8779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34ABFF-8CAC-C7C0-D733-0A759AA64A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2"/>
          <a:stretch>
            <a:fillRect/>
          </a:stretch>
        </p:blipFill>
        <p:spPr>
          <a:xfrm>
            <a:off x="4572000" y="1170940"/>
            <a:ext cx="4325562" cy="452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C290-B8A1-214A-BB8F-D340F8AD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Last quarter had a total of </a:t>
            </a:r>
            <a:r>
              <a:rPr lang="en-US" sz="2000" dirty="0"/>
              <a:t>158,956 </a:t>
            </a:r>
            <a:r>
              <a:rPr lang="en-US" sz="2000" b="0" dirty="0"/>
              <a:t>interactions on the ACS pages </a:t>
            </a:r>
            <a:r>
              <a:rPr lang="en-US" sz="1400" b="0" dirty="0">
                <a:solidFill>
                  <a:schemeClr val="bg2">
                    <a:lumMod val="25000"/>
                  </a:schemeClr>
                </a:solidFill>
              </a:rPr>
              <a:t>(interactions are downloads, email clicks, phone number clicks, and outbound links).</a:t>
            </a:r>
          </a:p>
          <a:p>
            <a:pPr marL="0" indent="0">
              <a:buNone/>
            </a:pP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E534-FB65-9740-BF86-09CEB1EC3512}"/>
              </a:ext>
            </a:extLst>
          </p:cNvPr>
          <p:cNvSpPr txBox="1"/>
          <p:nvPr/>
        </p:nvSpPr>
        <p:spPr>
          <a:xfrm>
            <a:off x="7750699" y="3005138"/>
            <a:ext cx="9125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Outbound Clicks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9FF92-001C-AA46-BD9B-DCC4E3F783BF}"/>
              </a:ext>
            </a:extLst>
          </p:cNvPr>
          <p:cNvSpPr txBox="1"/>
          <p:nvPr/>
        </p:nvSpPr>
        <p:spPr>
          <a:xfrm>
            <a:off x="5722076" y="2596404"/>
            <a:ext cx="83363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96526-6554-3A59-2C78-CD2F12CC497E}"/>
              </a:ext>
            </a:extLst>
          </p:cNvPr>
          <p:cNvSpPr txBox="1"/>
          <p:nvPr/>
        </p:nvSpPr>
        <p:spPr>
          <a:xfrm>
            <a:off x="2286000" y="3315279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5CECB-C4B3-F2B7-066D-14935B1B1F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87"/>
          <a:stretch>
            <a:fillRect/>
          </a:stretch>
        </p:blipFill>
        <p:spPr>
          <a:xfrm>
            <a:off x="1025387" y="2299279"/>
            <a:ext cx="7395148" cy="203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623330" y="1160206"/>
            <a:ext cx="7985831" cy="36418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000" b="0" dirty="0"/>
              <a:t>Last quarter,11,393 people required assistance from a live person.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  <a:defRPr sz="2200" b="0"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ACS programs that received phone calls from the web.</a:t>
            </a:r>
          </a:p>
          <a:p>
            <a:pPr marL="139700" indent="0">
              <a:buNone/>
              <a:defRPr sz="2200" b="0"/>
            </a:pPr>
            <a:endParaRPr lang="en-US" sz="1600" b="0" i="1" dirty="0"/>
          </a:p>
          <a:p>
            <a:pPr marL="139700" indent="0">
              <a:buNone/>
              <a:defRPr sz="2200" b="0"/>
            </a:pPr>
            <a:endParaRPr lang="en-US" sz="20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D7B5EC-B5B6-1D6F-5051-EE53DD728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70" y="2133600"/>
            <a:ext cx="772160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 Feedback Action Plan 20230927 for LOE 1 meeting 1 Nov (003)" id="{9761A85A-DD10-3446-A7DF-AEDB366D029D}" vid="{761DA96E-6DA3-6E43-9EDE-CF581C40D24F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10386</TotalTime>
  <Words>306</Words>
  <Application>Microsoft Macintosh PowerPoint</Application>
  <PresentationFormat>On-screen Show (4:3)</PresentationFormat>
  <Paragraphs>40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Adobe Garamond Pro</vt:lpstr>
      <vt:lpstr>Arial</vt:lpstr>
      <vt:lpstr>Calibri</vt:lpstr>
      <vt:lpstr>US Army</vt:lpstr>
      <vt:lpstr>Wingdings</vt:lpstr>
      <vt:lpstr>1_Master Content Slide</vt:lpstr>
      <vt:lpstr>ACS Third Quarter FY25 Insights</vt:lpstr>
      <vt:lpstr>Web Analytics Summary</vt:lpstr>
      <vt:lpstr>Traffic Highlights</vt:lpstr>
      <vt:lpstr>Program Roll-Up </vt:lpstr>
      <vt:lpstr>Program Roll-Up </vt:lpstr>
      <vt:lpstr>Happenings</vt:lpstr>
      <vt:lpstr>Marketing Reach</vt:lpstr>
      <vt:lpstr>Engagement Insights &amp; Highlights</vt:lpstr>
      <vt:lpstr>Insights &amp; Highlights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96</cp:revision>
  <dcterms:modified xsi:type="dcterms:W3CDTF">2025-07-02T15:10:58Z</dcterms:modified>
</cp:coreProperties>
</file>