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8" d="100"/>
          <a:sy n="118" d="100"/>
        </p:scale>
        <p:origin x="128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Previous year</c:v>
                </c:pt>
              </c:strCache>
            </c:strRef>
          </c:tx>
          <c:spPr>
            <a:solidFill>
              <a:srgbClr val="FFCC01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221F20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Auto Skills</c:v>
                </c:pt>
                <c:pt idx="1">
                  <c:v>Bowling</c:v>
                </c:pt>
                <c:pt idx="2">
                  <c:v>School Support Svcs</c:v>
                </c:pt>
                <c:pt idx="3">
                  <c:v>FCC</c:v>
                </c:pt>
                <c:pt idx="4">
                  <c:v>AVC</c:v>
                </c:pt>
                <c:pt idx="5">
                  <c:v>MD&amp;SSO</c:v>
                </c:pt>
                <c:pt idx="6">
                  <c:v>SFAC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49112</c:v>
                </c:pt>
                <c:pt idx="1">
                  <c:v>41894</c:v>
                </c:pt>
                <c:pt idx="2">
                  <c:v>10295</c:v>
                </c:pt>
                <c:pt idx="3">
                  <c:v>8650</c:v>
                </c:pt>
                <c:pt idx="4">
                  <c:v>3751</c:v>
                </c:pt>
                <c:pt idx="5">
                  <c:v>2493</c:v>
                </c:pt>
                <c:pt idx="6">
                  <c:v>1573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CA-594C-9977-633FE1658F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221F2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221F20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Auto Skills</c:v>
                </c:pt>
                <c:pt idx="1">
                  <c:v>Bowling</c:v>
                </c:pt>
                <c:pt idx="2">
                  <c:v>School Support Svcs</c:v>
                </c:pt>
                <c:pt idx="3">
                  <c:v>FCC</c:v>
                </c:pt>
                <c:pt idx="4">
                  <c:v>AVC</c:v>
                </c:pt>
                <c:pt idx="5">
                  <c:v>MD&amp;SSO</c:v>
                </c:pt>
                <c:pt idx="6">
                  <c:v>SFAC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59278</c:v>
                </c:pt>
                <c:pt idx="1">
                  <c:v>52073</c:v>
                </c:pt>
                <c:pt idx="2">
                  <c:v>13383</c:v>
                </c:pt>
                <c:pt idx="3">
                  <c:v>9835</c:v>
                </c:pt>
                <c:pt idx="4">
                  <c:v>4528</c:v>
                </c:pt>
                <c:pt idx="5">
                  <c:v>3293</c:v>
                </c:pt>
                <c:pt idx="6">
                  <c:v>2087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CA-594C-9977-633FE1658F1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221F2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9525" cap="flat">
              <a:solidFill>
                <a:srgbClr val="E7EBF0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77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221F20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Growth % YoY</c:v>
                </c:pt>
              </c:strCache>
            </c:strRef>
          </c:tx>
          <c:spPr>
            <a:solidFill>
              <a:srgbClr val="FFCC01"/>
            </a:solidFill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221F20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SFAC</c:v>
                </c:pt>
                <c:pt idx="1">
                  <c:v>MD&amp;SSO</c:v>
                </c:pt>
                <c:pt idx="2">
                  <c:v>School Support</c:v>
                </c:pt>
                <c:pt idx="3">
                  <c:v>Bowling</c:v>
                </c:pt>
                <c:pt idx="4">
                  <c:v>Auto Skills</c:v>
                </c:pt>
                <c:pt idx="5">
                  <c:v>AVC</c:v>
                </c:pt>
                <c:pt idx="6">
                  <c:v>FCC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32.700000000000003</c:v>
                </c:pt>
                <c:pt idx="1">
                  <c:v>32.1</c:v>
                </c:pt>
                <c:pt idx="2">
                  <c:v>30</c:v>
                </c:pt>
                <c:pt idx="3">
                  <c:v>24.3</c:v>
                </c:pt>
                <c:pt idx="4">
                  <c:v>20.7</c:v>
                </c:pt>
                <c:pt idx="5">
                  <c:v>20.7</c:v>
                </c:pt>
                <c:pt idx="6">
                  <c:v>13.7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B8-254D-928A-8586A4C0426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221F2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7EBF0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77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Previous year</c:v>
                </c:pt>
              </c:strCache>
            </c:strRef>
          </c:tx>
          <c:spPr>
            <a:solidFill>
              <a:srgbClr val="FFCC01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221F20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Total Users</c:v>
                </c:pt>
                <c:pt idx="1">
                  <c:v>New Users</c:v>
                </c:pt>
                <c:pt idx="2">
                  <c:v>Sessions</c:v>
                </c:pt>
                <c:pt idx="3">
                  <c:v>Views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3751</c:v>
                </c:pt>
                <c:pt idx="1">
                  <c:v>2208</c:v>
                </c:pt>
                <c:pt idx="2">
                  <c:v>4516</c:v>
                </c:pt>
                <c:pt idx="3">
                  <c:v>4890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E9-4743-AA41-E68DDFE498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221F2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221F20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Total Users</c:v>
                </c:pt>
                <c:pt idx="1">
                  <c:v>New Users</c:v>
                </c:pt>
                <c:pt idx="2">
                  <c:v>Sessions</c:v>
                </c:pt>
                <c:pt idx="3">
                  <c:v>Views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4528</c:v>
                </c:pt>
                <c:pt idx="1">
                  <c:v>2332</c:v>
                </c:pt>
                <c:pt idx="2">
                  <c:v>5455</c:v>
                </c:pt>
                <c:pt idx="3">
                  <c:v>6577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E9-4743-AA41-E68DDFE4988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221F2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7EBF0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77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221F20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Previous year</c:v>
                </c:pt>
              </c:strCache>
            </c:strRef>
          </c:tx>
          <c:spPr>
            <a:solidFill>
              <a:srgbClr val="FFCC01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221F20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Total Users</c:v>
                </c:pt>
                <c:pt idx="1">
                  <c:v>New Users</c:v>
                </c:pt>
                <c:pt idx="2">
                  <c:v>Sessions</c:v>
                </c:pt>
                <c:pt idx="3">
                  <c:v>Views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49112</c:v>
                </c:pt>
                <c:pt idx="1">
                  <c:v>32801</c:v>
                </c:pt>
                <c:pt idx="2">
                  <c:v>71146</c:v>
                </c:pt>
                <c:pt idx="3">
                  <c:v>90272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F6-454E-B8E2-8DE25F0216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221F2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221F20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Total Users</c:v>
                </c:pt>
                <c:pt idx="1">
                  <c:v>New Users</c:v>
                </c:pt>
                <c:pt idx="2">
                  <c:v>Sessions</c:v>
                </c:pt>
                <c:pt idx="3">
                  <c:v>Views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59278</c:v>
                </c:pt>
                <c:pt idx="1">
                  <c:v>42510</c:v>
                </c:pt>
                <c:pt idx="2">
                  <c:v>84878</c:v>
                </c:pt>
                <c:pt idx="3">
                  <c:v>131526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F6-454E-B8E2-8DE25F0216F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221F2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7EBF0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77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221F20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Previous year</c:v>
                </c:pt>
              </c:strCache>
            </c:strRef>
          </c:tx>
          <c:spPr>
            <a:solidFill>
              <a:srgbClr val="FFCC01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221F20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Total Users</c:v>
                </c:pt>
                <c:pt idx="1">
                  <c:v>New Users</c:v>
                </c:pt>
                <c:pt idx="2">
                  <c:v>Sessions</c:v>
                </c:pt>
                <c:pt idx="3">
                  <c:v>Views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41894</c:v>
                </c:pt>
                <c:pt idx="1">
                  <c:v>26130</c:v>
                </c:pt>
                <c:pt idx="2">
                  <c:v>58161</c:v>
                </c:pt>
                <c:pt idx="3">
                  <c:v>67376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65-F04B-9745-32EE38EAAB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221F2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221F20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Total Users</c:v>
                </c:pt>
                <c:pt idx="1">
                  <c:v>New Users</c:v>
                </c:pt>
                <c:pt idx="2">
                  <c:v>Sessions</c:v>
                </c:pt>
                <c:pt idx="3">
                  <c:v>Views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52073</c:v>
                </c:pt>
                <c:pt idx="1">
                  <c:v>31801</c:v>
                </c:pt>
                <c:pt idx="2">
                  <c:v>66769</c:v>
                </c:pt>
                <c:pt idx="3">
                  <c:v>104568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65-F04B-9745-32EE38EAABB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221F2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7EBF0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77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221F20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Previous year</c:v>
                </c:pt>
              </c:strCache>
            </c:strRef>
          </c:tx>
          <c:spPr>
            <a:solidFill>
              <a:srgbClr val="FFCC01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221F20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Total Users</c:v>
                </c:pt>
                <c:pt idx="1">
                  <c:v>New Users</c:v>
                </c:pt>
                <c:pt idx="2">
                  <c:v>Sessions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8650</c:v>
                </c:pt>
                <c:pt idx="1">
                  <c:v>3841</c:v>
                </c:pt>
                <c:pt idx="2">
                  <c:v>10573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F9-4347-966A-175E2A23FA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221F2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221F20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Total Users</c:v>
                </c:pt>
                <c:pt idx="1">
                  <c:v>New Users</c:v>
                </c:pt>
                <c:pt idx="2">
                  <c:v>Sessions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9835</c:v>
                </c:pt>
                <c:pt idx="1">
                  <c:v>5216</c:v>
                </c:pt>
                <c:pt idx="2">
                  <c:v>10964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F9-4347-966A-175E2A23FAC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221F2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7EBF0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77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221F20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Previous year</c:v>
                </c:pt>
              </c:strCache>
            </c:strRef>
          </c:tx>
          <c:spPr>
            <a:solidFill>
              <a:srgbClr val="FFCC01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221F20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Total Users</c:v>
                </c:pt>
                <c:pt idx="1">
                  <c:v>New Users</c:v>
                </c:pt>
                <c:pt idx="2">
                  <c:v>Sessions</c:v>
                </c:pt>
                <c:pt idx="3">
                  <c:v>Views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2493</c:v>
                </c:pt>
                <c:pt idx="1">
                  <c:v>1265</c:v>
                </c:pt>
                <c:pt idx="2">
                  <c:v>2832</c:v>
                </c:pt>
                <c:pt idx="3">
                  <c:v>3153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F2-E349-91C8-D8F699FB53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221F2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221F20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Total Users</c:v>
                </c:pt>
                <c:pt idx="1">
                  <c:v>New Users</c:v>
                </c:pt>
                <c:pt idx="2">
                  <c:v>Sessions</c:v>
                </c:pt>
                <c:pt idx="3">
                  <c:v>Views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3293</c:v>
                </c:pt>
                <c:pt idx="1">
                  <c:v>1628</c:v>
                </c:pt>
                <c:pt idx="2">
                  <c:v>3574</c:v>
                </c:pt>
                <c:pt idx="3">
                  <c:v>4058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F2-E349-91C8-D8F699FB53D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221F2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7EBF0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77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221F20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Previous year</c:v>
                </c:pt>
              </c:strCache>
            </c:strRef>
          </c:tx>
          <c:spPr>
            <a:solidFill>
              <a:srgbClr val="FFCC01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221F20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Total Users</c:v>
                </c:pt>
                <c:pt idx="1">
                  <c:v>New Users</c:v>
                </c:pt>
                <c:pt idx="2">
                  <c:v>Sessions</c:v>
                </c:pt>
                <c:pt idx="3">
                  <c:v>Views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10295</c:v>
                </c:pt>
                <c:pt idx="1">
                  <c:v>5302</c:v>
                </c:pt>
                <c:pt idx="2">
                  <c:v>12269</c:v>
                </c:pt>
                <c:pt idx="3">
                  <c:v>15067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E8-7143-9840-C166991BFA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221F2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221F20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Total Users</c:v>
                </c:pt>
                <c:pt idx="1">
                  <c:v>New Users</c:v>
                </c:pt>
                <c:pt idx="2">
                  <c:v>Sessions</c:v>
                </c:pt>
                <c:pt idx="3">
                  <c:v>Views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13383</c:v>
                </c:pt>
                <c:pt idx="1">
                  <c:v>7412</c:v>
                </c:pt>
                <c:pt idx="2">
                  <c:v>15950</c:v>
                </c:pt>
                <c:pt idx="3">
                  <c:v>20416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E8-7143-9840-C166991BFA5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221F2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7EBF0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77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221F20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Previous year</c:v>
                </c:pt>
              </c:strCache>
            </c:strRef>
          </c:tx>
          <c:spPr>
            <a:solidFill>
              <a:srgbClr val="FFCC01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221F20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Total Users</c:v>
                </c:pt>
                <c:pt idx="1">
                  <c:v>New Users</c:v>
                </c:pt>
                <c:pt idx="2">
                  <c:v>Sessions</c:v>
                </c:pt>
                <c:pt idx="3">
                  <c:v>Views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1573</c:v>
                </c:pt>
                <c:pt idx="1">
                  <c:v>553</c:v>
                </c:pt>
                <c:pt idx="2">
                  <c:v>1757</c:v>
                </c:pt>
                <c:pt idx="3">
                  <c:v>1958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27-C74C-96B1-E671277A52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221F2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221F20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Total Users</c:v>
                </c:pt>
                <c:pt idx="1">
                  <c:v>New Users</c:v>
                </c:pt>
                <c:pt idx="2">
                  <c:v>Sessions</c:v>
                </c:pt>
                <c:pt idx="3">
                  <c:v>Views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2087</c:v>
                </c:pt>
                <c:pt idx="1">
                  <c:v>747</c:v>
                </c:pt>
                <c:pt idx="2">
                  <c:v>2338</c:v>
                </c:pt>
                <c:pt idx="3">
                  <c:v>2571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27-C74C-96B1-E671277A523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221F20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7EBF0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770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221F20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4923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8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9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109728"/>
            <a:ext cx="1572768" cy="59436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196596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221F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UNIT C PROGRAM LAUNCH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29260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10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CONTENT RESTRUCTURE PERFORMANCE REPORT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3566160" y="3520440"/>
            <a:ext cx="2011680" cy="41148"/>
          </a:xfrm>
          <a:prstGeom prst="rect">
            <a:avLst/>
          </a:prstGeom>
          <a:solidFill>
            <a:srgbClr val="FFCC0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 txBox="1"/>
          <p:nvPr/>
        </p:nvSpPr>
        <p:spPr>
          <a:xfrm>
            <a:off x="548640" y="374904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PROGRAMS  |  JUL 13 – SEP 24, 2026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41148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B67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SOURCE: GOOGLE ANALYTICS</a:t>
            </a:r>
            <a:endParaRPr lang="en-US" sz="1000" dirty="0"/>
          </a:p>
        </p:txBody>
      </p:sp>
      <p:pic>
        <p:nvPicPr>
          <p:cNvPr id="8" name="Image 1" descr="/home/claude/footer_stri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99632"/>
            <a:ext cx="9144000" cy="65836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3941064" y="6656832"/>
            <a:ext cx="12618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417320" y="73152"/>
            <a:ext cx="6309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221F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BLUF: THE RESTRUCTURE IS WORKING</a:t>
            </a:r>
            <a:endParaRPr lang="en-US" sz="1900" dirty="0"/>
          </a:p>
        </p:txBody>
      </p:sp>
      <p:sp>
        <p:nvSpPr>
          <p:cNvPr id="3" name="Text 1"/>
          <p:cNvSpPr txBox="1"/>
          <p:nvPr/>
        </p:nvSpPr>
        <p:spPr>
          <a:xfrm>
            <a:off x="1417320" y="457200"/>
            <a:ext cx="6309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PROGRAMS  |  UNIT C</a:t>
            </a:r>
            <a:endParaRPr lang="en-US" sz="1100" dirty="0"/>
          </a:p>
        </p:txBody>
      </p:sp>
      <p:pic>
        <p:nvPicPr>
          <p:cNvPr id="4" name="Image 0" descr="/home/claude/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91440"/>
            <a:ext cx="1088136" cy="411480"/>
          </a:xfrm>
          <a:prstGeom prst="rect">
            <a:avLst/>
          </a:prstGeom>
        </p:spPr>
      </p:pic>
      <p:pic>
        <p:nvPicPr>
          <p:cNvPr id="5" name="Image 1" descr="/home/claude/footer_stri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99632"/>
            <a:ext cx="9144000" cy="658368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3941064" y="6656832"/>
            <a:ext cx="12618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Shape 3"/>
          <p:cNvSpPr/>
          <p:nvPr/>
        </p:nvSpPr>
        <p:spPr>
          <a:xfrm>
            <a:off x="411480" y="914400"/>
            <a:ext cx="1956816" cy="1417320"/>
          </a:xfrm>
          <a:prstGeom prst="rect">
            <a:avLst/>
          </a:prstGeom>
          <a:solidFill>
            <a:srgbClr val="221F20"/>
          </a:solidFill>
          <a:ln w="22225">
            <a:solidFill>
              <a:srgbClr val="FFCC0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4"/>
          <p:cNvSpPr txBox="1"/>
          <p:nvPr/>
        </p:nvSpPr>
        <p:spPr>
          <a:xfrm>
            <a:off x="502920" y="987552"/>
            <a:ext cx="1773936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dirty="0">
                <a:solidFill>
                  <a:srgbClr val="FFCC0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144K+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502920" y="1736446"/>
            <a:ext cx="17739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Users</a:t>
            </a:r>
            <a:endParaRPr lang="en-US" sz="1050" dirty="0"/>
          </a:p>
        </p:txBody>
      </p:sp>
      <p:sp>
        <p:nvSpPr>
          <p:cNvPr id="10" name="Text 6"/>
          <p:cNvSpPr txBox="1"/>
          <p:nvPr/>
        </p:nvSpPr>
        <p:spPr>
          <a:xfrm>
            <a:off x="502920" y="1955902"/>
            <a:ext cx="17739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B9E4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~23% YoY</a:t>
            </a:r>
            <a:endParaRPr lang="en-US" sz="950" dirty="0"/>
          </a:p>
        </p:txBody>
      </p:sp>
      <p:sp>
        <p:nvSpPr>
          <p:cNvPr id="11" name="Shape 7"/>
          <p:cNvSpPr/>
          <p:nvPr/>
        </p:nvSpPr>
        <p:spPr>
          <a:xfrm>
            <a:off x="2532888" y="914400"/>
            <a:ext cx="1956816" cy="1417320"/>
          </a:xfrm>
          <a:prstGeom prst="rect">
            <a:avLst/>
          </a:prstGeom>
          <a:solidFill>
            <a:srgbClr val="221F20"/>
          </a:solidFill>
          <a:ln w="22225">
            <a:solidFill>
              <a:srgbClr val="FFCC0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 txBox="1"/>
          <p:nvPr/>
        </p:nvSpPr>
        <p:spPr>
          <a:xfrm>
            <a:off x="2624328" y="987552"/>
            <a:ext cx="1773936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dirty="0">
                <a:solidFill>
                  <a:srgbClr val="FFCC0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284K+</a:t>
            </a:r>
            <a:endParaRPr lang="en-US" sz="2500" dirty="0"/>
          </a:p>
        </p:txBody>
      </p:sp>
      <p:sp>
        <p:nvSpPr>
          <p:cNvPr id="13" name="Text 9"/>
          <p:cNvSpPr txBox="1"/>
          <p:nvPr/>
        </p:nvSpPr>
        <p:spPr>
          <a:xfrm>
            <a:off x="2624328" y="1736446"/>
            <a:ext cx="17739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Views</a:t>
            </a:r>
            <a:endParaRPr lang="en-US" sz="1050" dirty="0"/>
          </a:p>
        </p:txBody>
      </p:sp>
      <p:sp>
        <p:nvSpPr>
          <p:cNvPr id="14" name="Text 10"/>
          <p:cNvSpPr txBox="1"/>
          <p:nvPr/>
        </p:nvSpPr>
        <p:spPr>
          <a:xfrm>
            <a:off x="2624328" y="1955902"/>
            <a:ext cx="17739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B9E4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~44% YoY</a:t>
            </a:r>
            <a:endParaRPr lang="en-US" sz="950" dirty="0"/>
          </a:p>
        </p:txBody>
      </p:sp>
      <p:sp>
        <p:nvSpPr>
          <p:cNvPr id="15" name="Shape 11"/>
          <p:cNvSpPr/>
          <p:nvPr/>
        </p:nvSpPr>
        <p:spPr>
          <a:xfrm>
            <a:off x="4654296" y="914400"/>
            <a:ext cx="1956816" cy="1417320"/>
          </a:xfrm>
          <a:prstGeom prst="rect">
            <a:avLst/>
          </a:prstGeom>
          <a:solidFill>
            <a:srgbClr val="221F20"/>
          </a:solidFill>
          <a:ln w="22225">
            <a:solidFill>
              <a:srgbClr val="FFCC0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2"/>
          <p:cNvSpPr txBox="1"/>
          <p:nvPr/>
        </p:nvSpPr>
        <p:spPr>
          <a:xfrm>
            <a:off x="4745736" y="987552"/>
            <a:ext cx="1773936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dirty="0">
                <a:solidFill>
                  <a:srgbClr val="FFCC0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7 of 7</a:t>
            </a:r>
            <a:endParaRPr lang="en-US" sz="2500" dirty="0"/>
          </a:p>
        </p:txBody>
      </p:sp>
      <p:sp>
        <p:nvSpPr>
          <p:cNvPr id="17" name="Text 13"/>
          <p:cNvSpPr txBox="1"/>
          <p:nvPr/>
        </p:nvSpPr>
        <p:spPr>
          <a:xfrm>
            <a:off x="4745736" y="1736446"/>
            <a:ext cx="17739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Programs Growing</a:t>
            </a:r>
            <a:endParaRPr lang="en-US" sz="1050" dirty="0"/>
          </a:p>
        </p:txBody>
      </p:sp>
      <p:sp>
        <p:nvSpPr>
          <p:cNvPr id="18" name="Text 14"/>
          <p:cNvSpPr txBox="1"/>
          <p:nvPr/>
        </p:nvSpPr>
        <p:spPr>
          <a:xfrm>
            <a:off x="4745736" y="1955902"/>
            <a:ext cx="17739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D8D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users, new users, sessions</a:t>
            </a:r>
            <a:endParaRPr lang="en-US" sz="950" dirty="0"/>
          </a:p>
        </p:txBody>
      </p:sp>
      <p:sp>
        <p:nvSpPr>
          <p:cNvPr id="19" name="Shape 15"/>
          <p:cNvSpPr/>
          <p:nvPr/>
        </p:nvSpPr>
        <p:spPr>
          <a:xfrm>
            <a:off x="6775704" y="914400"/>
            <a:ext cx="1956816" cy="1417320"/>
          </a:xfrm>
          <a:prstGeom prst="rect">
            <a:avLst/>
          </a:prstGeom>
          <a:solidFill>
            <a:srgbClr val="221F20"/>
          </a:solidFill>
          <a:ln w="22225">
            <a:solidFill>
              <a:srgbClr val="FFCC0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6"/>
          <p:cNvSpPr txBox="1"/>
          <p:nvPr/>
        </p:nvSpPr>
        <p:spPr>
          <a:xfrm>
            <a:off x="6867144" y="987552"/>
            <a:ext cx="1773936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dirty="0">
                <a:solidFill>
                  <a:srgbClr val="FFCC0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53–67%</a:t>
            </a:r>
            <a:endParaRPr lang="en-US" sz="2300" dirty="0"/>
          </a:p>
        </p:txBody>
      </p:sp>
      <p:sp>
        <p:nvSpPr>
          <p:cNvPr id="21" name="Text 17"/>
          <p:cNvSpPr txBox="1"/>
          <p:nvPr/>
        </p:nvSpPr>
        <p:spPr>
          <a:xfrm>
            <a:off x="6867144" y="1736446"/>
            <a:ext cx="17739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Engagement Rates</a:t>
            </a:r>
            <a:endParaRPr lang="en-US" sz="1050" dirty="0"/>
          </a:p>
        </p:txBody>
      </p:sp>
      <p:sp>
        <p:nvSpPr>
          <p:cNvPr id="22" name="Text 18"/>
          <p:cNvSpPr txBox="1"/>
          <p:nvPr/>
        </p:nvSpPr>
        <p:spPr>
          <a:xfrm>
            <a:off x="6867144" y="1955902"/>
            <a:ext cx="17739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D8D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all 7 programs</a:t>
            </a:r>
            <a:endParaRPr lang="en-US" sz="950" dirty="0"/>
          </a:p>
        </p:txBody>
      </p:sp>
      <p:sp>
        <p:nvSpPr>
          <p:cNvPr id="23" name="Text 19"/>
          <p:cNvSpPr txBox="1"/>
          <p:nvPr/>
        </p:nvSpPr>
        <p:spPr>
          <a:xfrm>
            <a:off x="411480" y="2606040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program grew.</a:t>
            </a:r>
            <a:r>
              <a:rPr lang="en-US" sz="130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All seven restructured programs posted year-over-year growth in total users, new users, and sessions during the first reporting period.</a:t>
            </a:r>
            <a:endParaRPr lang="en-US" sz="1300" dirty="0"/>
          </a:p>
        </p:txBody>
      </p:sp>
      <p:sp>
        <p:nvSpPr>
          <p:cNvPr id="24" name="Text 20"/>
          <p:cNvSpPr txBox="1"/>
          <p:nvPr/>
        </p:nvSpPr>
        <p:spPr>
          <a:xfrm>
            <a:off x="411480" y="3264408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audiences are finding the content.</a:t>
            </a:r>
            <a:r>
              <a:rPr lang="en-US" sz="130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most programs, new users grew faster than total users, a clear signal the restructured pages are reaching patrons who had not found this content before.</a:t>
            </a:r>
            <a:endParaRPr lang="en-US" sz="1300" dirty="0"/>
          </a:p>
        </p:txBody>
      </p:sp>
      <p:sp>
        <p:nvSpPr>
          <p:cNvPr id="25" name="Text 21"/>
          <p:cNvSpPr txBox="1"/>
          <p:nvPr/>
        </p:nvSpPr>
        <p:spPr>
          <a:xfrm>
            <a:off x="411480" y="3922776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is easier to find, navigate, and use.</a:t>
            </a:r>
            <a:r>
              <a:rPr lang="en-US" sz="130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Users are moving past main pages into action-oriented subpages: volunteer opportunities, service pricing, provider applications, and deployment resources.</a:t>
            </a:r>
            <a:endParaRPr lang="en-US" sz="1300" dirty="0"/>
          </a:p>
        </p:txBody>
      </p:sp>
      <p:sp>
        <p:nvSpPr>
          <p:cNvPr id="26" name="Shape 22"/>
          <p:cNvSpPr/>
          <p:nvPr/>
        </p:nvSpPr>
        <p:spPr>
          <a:xfrm>
            <a:off x="411480" y="4892040"/>
            <a:ext cx="8321040" cy="868680"/>
          </a:xfrm>
          <a:prstGeom prst="rect">
            <a:avLst/>
          </a:prstGeom>
          <a:solidFill>
            <a:srgbClr val="221F20"/>
          </a:solidFill>
          <a:ln w="22225">
            <a:solidFill>
              <a:srgbClr val="FFCC0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3"/>
          <p:cNvSpPr txBox="1"/>
          <p:nvPr/>
        </p:nvSpPr>
        <p:spPr>
          <a:xfrm>
            <a:off x="640080" y="4974336"/>
            <a:ext cx="7863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CC0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NUMBERS SHOW A RESTRUCTURE DOING WHAT IT WAS DESIGNED TO DO: MAKING PROGRAM CONTENT EASIER TO FIND, EASIER TO NAVIGATE, AND MORE USEFUL TO THE PATRONS WHO NEED IT.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417320" y="73152"/>
            <a:ext cx="6309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221F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WHERE THE TRAFFIC WENT</a:t>
            </a:r>
            <a:endParaRPr lang="en-US" sz="1900" dirty="0"/>
          </a:p>
        </p:txBody>
      </p:sp>
      <p:sp>
        <p:nvSpPr>
          <p:cNvPr id="3" name="Text 1"/>
          <p:cNvSpPr txBox="1"/>
          <p:nvPr/>
        </p:nvSpPr>
        <p:spPr>
          <a:xfrm>
            <a:off x="1417320" y="457200"/>
            <a:ext cx="6309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USERS BY PROGRAM  |  JUL 13 – SEP 24, 2026</a:t>
            </a:r>
            <a:endParaRPr lang="en-US" sz="1100" dirty="0"/>
          </a:p>
        </p:txBody>
      </p:sp>
      <p:pic>
        <p:nvPicPr>
          <p:cNvPr id="4" name="Image 0" descr="/home/claude/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91440"/>
            <a:ext cx="1088136" cy="411480"/>
          </a:xfrm>
          <a:prstGeom prst="rect">
            <a:avLst/>
          </a:prstGeom>
        </p:spPr>
      </p:pic>
      <p:pic>
        <p:nvPicPr>
          <p:cNvPr id="5" name="Image 1" descr="/home/claude/footer_stri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99632"/>
            <a:ext cx="9144000" cy="658368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3941064" y="6656832"/>
            <a:ext cx="12618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320040" y="914400"/>
          <a:ext cx="5623560" cy="5074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Shape 3"/>
          <p:cNvSpPr/>
          <p:nvPr/>
        </p:nvSpPr>
        <p:spPr>
          <a:xfrm>
            <a:off x="6172200" y="1143000"/>
            <a:ext cx="2606040" cy="1371600"/>
          </a:xfrm>
          <a:prstGeom prst="rect">
            <a:avLst/>
          </a:prstGeom>
          <a:solidFill>
            <a:srgbClr val="221F20"/>
          </a:solidFill>
          <a:ln w="22225">
            <a:solidFill>
              <a:srgbClr val="FFCC0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4"/>
          <p:cNvSpPr txBox="1"/>
          <p:nvPr/>
        </p:nvSpPr>
        <p:spPr>
          <a:xfrm>
            <a:off x="6355080" y="1271016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CC0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BRD PROGRAMS</a:t>
            </a:r>
            <a:endParaRPr lang="en-US" sz="1150" dirty="0"/>
          </a:p>
        </p:txBody>
      </p:sp>
      <p:sp>
        <p:nvSpPr>
          <p:cNvPr id="10" name="Text 5"/>
          <p:cNvSpPr txBox="1"/>
          <p:nvPr/>
        </p:nvSpPr>
        <p:spPr>
          <a:xfrm>
            <a:off x="6355080" y="1655064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 Skills and Bowling drew 77% of all Unit C users, both still growing 20%+ </a:t>
            </a:r>
            <a:endParaRPr lang="en-US" sz="1000" dirty="0"/>
          </a:p>
        </p:txBody>
      </p:sp>
      <p:sp>
        <p:nvSpPr>
          <p:cNvPr id="11" name="Shape 6"/>
          <p:cNvSpPr/>
          <p:nvPr/>
        </p:nvSpPr>
        <p:spPr>
          <a:xfrm>
            <a:off x="6172200" y="2715768"/>
            <a:ext cx="2606040" cy="1371600"/>
          </a:xfrm>
          <a:prstGeom prst="rect">
            <a:avLst/>
          </a:prstGeom>
          <a:solidFill>
            <a:srgbClr val="221F20"/>
          </a:solidFill>
          <a:ln w="22225">
            <a:solidFill>
              <a:srgbClr val="FFCC0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7"/>
          <p:cNvSpPr txBox="1"/>
          <p:nvPr/>
        </p:nvSpPr>
        <p:spPr>
          <a:xfrm>
            <a:off x="6355080" y="2843784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CC0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CYS PROGRAMS</a:t>
            </a:r>
            <a:endParaRPr lang="en-US" sz="1150" dirty="0"/>
          </a:p>
        </p:txBody>
      </p:sp>
      <p:sp>
        <p:nvSpPr>
          <p:cNvPr id="13" name="Text 8"/>
          <p:cNvSpPr txBox="1"/>
          <p:nvPr/>
        </p:nvSpPr>
        <p:spPr>
          <a:xfrm>
            <a:off x="6355080" y="3227832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Support Services and FCC together drew 23,218 users</a:t>
            </a:r>
            <a:endParaRPr lang="en-US" sz="1000" dirty="0"/>
          </a:p>
        </p:txBody>
      </p:sp>
      <p:sp>
        <p:nvSpPr>
          <p:cNvPr id="14" name="Shape 9"/>
          <p:cNvSpPr/>
          <p:nvPr/>
        </p:nvSpPr>
        <p:spPr>
          <a:xfrm>
            <a:off x="6172200" y="4288536"/>
            <a:ext cx="2606040" cy="1371600"/>
          </a:xfrm>
          <a:prstGeom prst="rect">
            <a:avLst/>
          </a:prstGeom>
          <a:solidFill>
            <a:srgbClr val="221F20"/>
          </a:solidFill>
          <a:ln w="22225">
            <a:solidFill>
              <a:srgbClr val="FFCC0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0"/>
          <p:cNvSpPr txBox="1"/>
          <p:nvPr/>
        </p:nvSpPr>
        <p:spPr>
          <a:xfrm>
            <a:off x="6355080" y="4416552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CC0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ACS PROGRAMS</a:t>
            </a:r>
            <a:endParaRPr lang="en-US" sz="1150" dirty="0"/>
          </a:p>
        </p:txBody>
      </p:sp>
      <p:sp>
        <p:nvSpPr>
          <p:cNvPr id="16" name="Text 11"/>
          <p:cNvSpPr txBox="1"/>
          <p:nvPr/>
        </p:nvSpPr>
        <p:spPr>
          <a:xfrm>
            <a:off x="6355080" y="480060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AVC, MD&amp;SSO, and SFAC each grew 20–33% YoY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417320" y="73152"/>
            <a:ext cx="6309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221F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EVERY PROGRAM GREW YEAR OVER YEAR</a:t>
            </a:r>
            <a:endParaRPr lang="en-US" sz="1900" dirty="0"/>
          </a:p>
        </p:txBody>
      </p:sp>
      <p:sp>
        <p:nvSpPr>
          <p:cNvPr id="3" name="Text 1"/>
          <p:cNvSpPr txBox="1"/>
          <p:nvPr/>
        </p:nvSpPr>
        <p:spPr>
          <a:xfrm>
            <a:off x="1417320" y="457200"/>
            <a:ext cx="6309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USER GROWTH (% CHANGE YOY) BY PROGRAM</a:t>
            </a:r>
            <a:endParaRPr lang="en-US" sz="1100" dirty="0"/>
          </a:p>
        </p:txBody>
      </p:sp>
      <p:pic>
        <p:nvPicPr>
          <p:cNvPr id="4" name="Image 0" descr="/home/claude/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91440"/>
            <a:ext cx="1088136" cy="411480"/>
          </a:xfrm>
          <a:prstGeom prst="rect">
            <a:avLst/>
          </a:prstGeom>
        </p:spPr>
      </p:pic>
      <p:pic>
        <p:nvPicPr>
          <p:cNvPr id="5" name="Image 1" descr="/home/claude/footer_stri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99632"/>
            <a:ext cx="9144000" cy="658368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3941064" y="6656832"/>
            <a:ext cx="12618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320040" y="914400"/>
          <a:ext cx="5623560" cy="5074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Shape 3"/>
          <p:cNvSpPr/>
          <p:nvPr/>
        </p:nvSpPr>
        <p:spPr>
          <a:xfrm>
            <a:off x="6172200" y="1143000"/>
            <a:ext cx="2606040" cy="1371600"/>
          </a:xfrm>
          <a:prstGeom prst="rect">
            <a:avLst/>
          </a:prstGeom>
          <a:solidFill>
            <a:srgbClr val="221F20"/>
          </a:solidFill>
          <a:ln w="22225">
            <a:solidFill>
              <a:srgbClr val="FFCC0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4"/>
          <p:cNvSpPr txBox="1"/>
          <p:nvPr/>
        </p:nvSpPr>
        <p:spPr>
          <a:xfrm>
            <a:off x="6355080" y="1252728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CC0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SMALLEST PROGRAMS, FASTEST GROWTH</a:t>
            </a:r>
            <a:endParaRPr lang="en-US" sz="1050" dirty="0"/>
          </a:p>
        </p:txBody>
      </p:sp>
      <p:sp>
        <p:nvSpPr>
          <p:cNvPr id="10" name="Text 5"/>
          <p:cNvSpPr txBox="1"/>
          <p:nvPr/>
        </p:nvSpPr>
        <p:spPr>
          <a:xfrm>
            <a:off x="6355080" y="1801368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SFAC and MD&amp;SSO led all programs at over 32% user growth</a:t>
            </a:r>
            <a:endParaRPr lang="en-US" sz="1000" dirty="0"/>
          </a:p>
        </p:txBody>
      </p:sp>
      <p:sp>
        <p:nvSpPr>
          <p:cNvPr id="11" name="Shape 6"/>
          <p:cNvSpPr/>
          <p:nvPr/>
        </p:nvSpPr>
        <p:spPr>
          <a:xfrm>
            <a:off x="6172200" y="2715768"/>
            <a:ext cx="2606040" cy="1371600"/>
          </a:xfrm>
          <a:prstGeom prst="rect">
            <a:avLst/>
          </a:prstGeom>
          <a:solidFill>
            <a:srgbClr val="221F20"/>
          </a:solidFill>
          <a:ln w="22225">
            <a:solidFill>
              <a:srgbClr val="FFCC0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7"/>
          <p:cNvSpPr txBox="1"/>
          <p:nvPr/>
        </p:nvSpPr>
        <p:spPr>
          <a:xfrm>
            <a:off x="6355080" y="2825496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CC0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AT SCALE</a:t>
            </a:r>
            <a:endParaRPr lang="en-US" sz="1050" dirty="0"/>
          </a:p>
        </p:txBody>
      </p:sp>
      <p:sp>
        <p:nvSpPr>
          <p:cNvPr id="13" name="Text 8"/>
          <p:cNvSpPr txBox="1"/>
          <p:nvPr/>
        </p:nvSpPr>
        <p:spPr>
          <a:xfrm>
            <a:off x="6355080" y="3374136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 Skills and Bowling added 20%+ on bases of 50K–60K users</a:t>
            </a:r>
            <a:endParaRPr lang="en-US" sz="1000" dirty="0"/>
          </a:p>
        </p:txBody>
      </p:sp>
      <p:sp>
        <p:nvSpPr>
          <p:cNvPr id="14" name="Shape 9"/>
          <p:cNvSpPr/>
          <p:nvPr/>
        </p:nvSpPr>
        <p:spPr>
          <a:xfrm>
            <a:off x="6172200" y="4288536"/>
            <a:ext cx="2606040" cy="1371600"/>
          </a:xfrm>
          <a:prstGeom prst="rect">
            <a:avLst/>
          </a:prstGeom>
          <a:solidFill>
            <a:srgbClr val="221F20"/>
          </a:solidFill>
          <a:ln w="22225">
            <a:solidFill>
              <a:srgbClr val="FFCC0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0"/>
          <p:cNvSpPr txBox="1"/>
          <p:nvPr/>
        </p:nvSpPr>
        <p:spPr>
          <a:xfrm>
            <a:off x="6355080" y="4398264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CC0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VIEWS GREW EVEN FASTER</a:t>
            </a:r>
            <a:endParaRPr lang="en-US" sz="1050" dirty="0"/>
          </a:p>
        </p:txBody>
      </p:sp>
      <p:sp>
        <p:nvSpPr>
          <p:cNvPr id="16" name="Text 11"/>
          <p:cNvSpPr txBox="1"/>
          <p:nvPr/>
        </p:nvSpPr>
        <p:spPr>
          <a:xfrm>
            <a:off x="6355080" y="4946904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Combined program views rose ~44% YoY, outpacing user growth in five of seven programs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417320" y="73152"/>
            <a:ext cx="6309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221F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ARMY VOLUNTEER CORPS (AVC)</a:t>
            </a:r>
            <a:endParaRPr lang="en-US" sz="1900" dirty="0"/>
          </a:p>
        </p:txBody>
      </p:sp>
      <p:sp>
        <p:nvSpPr>
          <p:cNvPr id="3" name="Text 1"/>
          <p:cNvSpPr txBox="1"/>
          <p:nvPr/>
        </p:nvSpPr>
        <p:spPr>
          <a:xfrm>
            <a:off x="1417320" y="457200"/>
            <a:ext cx="6309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ARMY COMMUNITY SERVICE  |  UNIT C</a:t>
            </a:r>
            <a:endParaRPr lang="en-US" sz="1100" dirty="0"/>
          </a:p>
        </p:txBody>
      </p:sp>
      <p:pic>
        <p:nvPicPr>
          <p:cNvPr id="4" name="Image 0" descr="/home/claude/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91440"/>
            <a:ext cx="1088136" cy="411480"/>
          </a:xfrm>
          <a:prstGeom prst="rect">
            <a:avLst/>
          </a:prstGeom>
        </p:spPr>
      </p:pic>
      <p:pic>
        <p:nvPicPr>
          <p:cNvPr id="5" name="Image 1" descr="/home/claude/footer_stri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99632"/>
            <a:ext cx="9144000" cy="658368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3941064" y="6656832"/>
            <a:ext cx="12618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11480" y="841248"/>
            <a:ext cx="8321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BLUF: Growth Across Every Metric with the Deepest Sessions in This Report</a:t>
            </a:r>
            <a:endParaRPr lang="en-US" sz="1250" dirty="0"/>
          </a:p>
        </p:txBody>
      </p:sp>
      <p:graphicFrame>
        <p:nvGraphicFramePr>
          <p:cNvPr id="8" name="Chart 0"/>
          <p:cNvGraphicFramePr/>
          <p:nvPr/>
        </p:nvGraphicFramePr>
        <p:xfrm>
          <a:off x="320040" y="1325880"/>
          <a:ext cx="5074920" cy="4663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 4"/>
          <p:cNvSpPr txBox="1"/>
          <p:nvPr/>
        </p:nvSpPr>
        <p:spPr>
          <a:xfrm>
            <a:off x="5623560" y="1417320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DATA SHOWS</a:t>
            </a:r>
            <a:endParaRPr lang="en-US" sz="1200" dirty="0"/>
          </a:p>
        </p:txBody>
      </p:sp>
      <p:sp>
        <p:nvSpPr>
          <p:cNvPr id="10" name="Shape 5"/>
          <p:cNvSpPr/>
          <p:nvPr/>
        </p:nvSpPr>
        <p:spPr>
          <a:xfrm>
            <a:off x="5623560" y="1709928"/>
            <a:ext cx="548640" cy="32004"/>
          </a:xfrm>
          <a:prstGeom prst="rect">
            <a:avLst/>
          </a:prstGeom>
          <a:solidFill>
            <a:srgbClr val="FFCC0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6"/>
          <p:cNvSpPr txBox="1"/>
          <p:nvPr/>
        </p:nvSpPr>
        <p:spPr>
          <a:xfrm>
            <a:off x="5623560" y="1874520"/>
            <a:ext cx="315468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Patrons return for multiple sessions: 5,455 sessions from 4,528 users, with returning visitors outnumbering new. Soldiers and Families come back to browse opportunities, log VMIS hours, and manage their volunteering</a:t>
            </a:r>
            <a:endParaRPr lang="en-US" sz="1150" dirty="0"/>
          </a:p>
          <a:p>
            <a:pPr marL="127000" indent="-1270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 land directly on action-oriented subpages: Volunteer Opportunities, VMIS &amp; Tracking Hours, and How to Volunteer</a:t>
            </a:r>
            <a:endParaRPr lang="en-US" sz="1150" dirty="0"/>
          </a:p>
          <a:p>
            <a:pPr marL="127000" indent="-1270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Referrals from home.army.mil and armyfamilywebportal.com underscore the VMIS connection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417320" y="73152"/>
            <a:ext cx="6309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221F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AUTO SKILLS</a:t>
            </a:r>
            <a:endParaRPr lang="en-US" sz="1900" dirty="0"/>
          </a:p>
        </p:txBody>
      </p:sp>
      <p:sp>
        <p:nvSpPr>
          <p:cNvPr id="3" name="Text 1"/>
          <p:cNvSpPr txBox="1"/>
          <p:nvPr/>
        </p:nvSpPr>
        <p:spPr>
          <a:xfrm>
            <a:off x="1417320" y="457200"/>
            <a:ext cx="6309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RECREATION DIVISION  |  UNIT C</a:t>
            </a:r>
            <a:endParaRPr lang="en-US" sz="1100" dirty="0"/>
          </a:p>
        </p:txBody>
      </p:sp>
      <p:pic>
        <p:nvPicPr>
          <p:cNvPr id="4" name="Image 0" descr="/home/claude/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91440"/>
            <a:ext cx="1088136" cy="411480"/>
          </a:xfrm>
          <a:prstGeom prst="rect">
            <a:avLst/>
          </a:prstGeom>
        </p:spPr>
      </p:pic>
      <p:pic>
        <p:nvPicPr>
          <p:cNvPr id="5" name="Image 1" descr="/home/claude/footer_stri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99632"/>
            <a:ext cx="9144000" cy="658368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3941064" y="6656832"/>
            <a:ext cx="12618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11480" y="841248"/>
            <a:ext cx="8321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BLUF: Largest Program in This Report Adds Strong View Growth and Deeper Navigation</a:t>
            </a:r>
            <a:endParaRPr lang="en-US" sz="1250" dirty="0"/>
          </a:p>
        </p:txBody>
      </p:sp>
      <p:graphicFrame>
        <p:nvGraphicFramePr>
          <p:cNvPr id="8" name="Chart 0"/>
          <p:cNvGraphicFramePr/>
          <p:nvPr/>
        </p:nvGraphicFramePr>
        <p:xfrm>
          <a:off x="320040" y="1325880"/>
          <a:ext cx="5074920" cy="4663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 4"/>
          <p:cNvSpPr txBox="1"/>
          <p:nvPr/>
        </p:nvSpPr>
        <p:spPr>
          <a:xfrm>
            <a:off x="5623560" y="1417320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DATA SHOWS</a:t>
            </a:r>
            <a:endParaRPr lang="en-US" sz="1200" dirty="0"/>
          </a:p>
        </p:txBody>
      </p:sp>
      <p:sp>
        <p:nvSpPr>
          <p:cNvPr id="10" name="Shape 5"/>
          <p:cNvSpPr/>
          <p:nvPr/>
        </p:nvSpPr>
        <p:spPr>
          <a:xfrm>
            <a:off x="5623560" y="1709928"/>
            <a:ext cx="548640" cy="32004"/>
          </a:xfrm>
          <a:prstGeom prst="rect">
            <a:avLst/>
          </a:prstGeom>
          <a:solidFill>
            <a:srgbClr val="FFCC0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6"/>
          <p:cNvSpPr txBox="1"/>
          <p:nvPr/>
        </p:nvSpPr>
        <p:spPr>
          <a:xfrm>
            <a:off x="5623560" y="1874520"/>
            <a:ext cx="315468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Highest-traffic program in the report, still adding 20%+ growth at scale</a:t>
            </a:r>
            <a:endParaRPr lang="en-US" sz="1150" dirty="0"/>
          </a:p>
          <a:p>
            <a:pPr marL="127000" indent="-1270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users grew faster than total users; the program keeps attracting first-time audiences</a:t>
            </a:r>
            <a:endParaRPr lang="en-US" sz="1150" dirty="0"/>
          </a:p>
          <a:p>
            <a:pPr marL="127000" indent="-1270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Patrons drill into specific service pathways: DIY Auto Shop, Services &amp; Pricing, Full-Service Repairs</a:t>
            </a:r>
            <a:endParaRPr lang="en-US" sz="1150" dirty="0"/>
          </a:p>
          <a:p>
            <a:pPr marL="127000" indent="-1270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 quality held steady through the audience expansion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417320" y="73152"/>
            <a:ext cx="6309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221F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BOWLING</a:t>
            </a:r>
            <a:endParaRPr lang="en-US" sz="1900" dirty="0"/>
          </a:p>
        </p:txBody>
      </p:sp>
      <p:sp>
        <p:nvSpPr>
          <p:cNvPr id="3" name="Text 1"/>
          <p:cNvSpPr txBox="1"/>
          <p:nvPr/>
        </p:nvSpPr>
        <p:spPr>
          <a:xfrm>
            <a:off x="1417320" y="457200"/>
            <a:ext cx="6309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RECREATION DIVISION  |  UNIT C</a:t>
            </a:r>
            <a:endParaRPr lang="en-US" sz="1100" dirty="0"/>
          </a:p>
        </p:txBody>
      </p:sp>
      <p:pic>
        <p:nvPicPr>
          <p:cNvPr id="4" name="Image 0" descr="/home/claude/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91440"/>
            <a:ext cx="1088136" cy="411480"/>
          </a:xfrm>
          <a:prstGeom prst="rect">
            <a:avLst/>
          </a:prstGeom>
        </p:spPr>
      </p:pic>
      <p:pic>
        <p:nvPicPr>
          <p:cNvPr id="5" name="Image 1" descr="/home/claude/footer_stri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99632"/>
            <a:ext cx="9144000" cy="658368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3941064" y="6656832"/>
            <a:ext cx="12618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11480" y="841248"/>
            <a:ext cx="8321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BLUF: Broad Traffic Growth Paired with a Meaningful Rise in Engagement</a:t>
            </a:r>
            <a:endParaRPr lang="en-US" sz="1250" dirty="0"/>
          </a:p>
        </p:txBody>
      </p:sp>
      <p:graphicFrame>
        <p:nvGraphicFramePr>
          <p:cNvPr id="8" name="Chart 0"/>
          <p:cNvGraphicFramePr/>
          <p:nvPr/>
        </p:nvGraphicFramePr>
        <p:xfrm>
          <a:off x="320040" y="1325880"/>
          <a:ext cx="5074920" cy="4663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 4"/>
          <p:cNvSpPr txBox="1"/>
          <p:nvPr/>
        </p:nvSpPr>
        <p:spPr>
          <a:xfrm>
            <a:off x="5623560" y="1417320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DATA SHOWS</a:t>
            </a:r>
            <a:endParaRPr lang="en-US" sz="1200" dirty="0"/>
          </a:p>
        </p:txBody>
      </p:sp>
      <p:sp>
        <p:nvSpPr>
          <p:cNvPr id="10" name="Shape 5"/>
          <p:cNvSpPr/>
          <p:nvPr/>
        </p:nvSpPr>
        <p:spPr>
          <a:xfrm>
            <a:off x="5623560" y="1709928"/>
            <a:ext cx="548640" cy="32004"/>
          </a:xfrm>
          <a:prstGeom prst="rect">
            <a:avLst/>
          </a:prstGeom>
          <a:solidFill>
            <a:srgbClr val="FFCC0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6"/>
          <p:cNvSpPr txBox="1"/>
          <p:nvPr/>
        </p:nvSpPr>
        <p:spPr>
          <a:xfrm>
            <a:off x="5623560" y="1874520"/>
            <a:ext cx="315468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Task-oriented visits: patrons find what they need quickly and act on it</a:t>
            </a:r>
            <a:endParaRPr lang="en-US" sz="1150" dirty="0"/>
          </a:p>
          <a:p>
            <a:pPr marL="127000" indent="-1270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destinations are revenue-relevant: Prices &amp; Specials, Food &amp; Lounges, Parties &amp; Group Reservations</a:t>
            </a:r>
            <a:endParaRPr lang="en-US" sz="1150" dirty="0"/>
          </a:p>
          <a:p>
            <a:pPr marL="127000" indent="-1270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Restructured content is directly in front of patrons planning visits, events, and bookings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417320" y="73152"/>
            <a:ext cx="6309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221F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FAMILY CHILD CARE (FCC)</a:t>
            </a:r>
            <a:endParaRPr lang="en-US" sz="1900" dirty="0"/>
          </a:p>
        </p:txBody>
      </p:sp>
      <p:sp>
        <p:nvSpPr>
          <p:cNvPr id="3" name="Text 1"/>
          <p:cNvSpPr txBox="1"/>
          <p:nvPr/>
        </p:nvSpPr>
        <p:spPr>
          <a:xfrm>
            <a:off x="1417320" y="457200"/>
            <a:ext cx="6309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 &amp; YOUTH SERVICES  |  UNIT C</a:t>
            </a:r>
            <a:endParaRPr lang="en-US" sz="1100" dirty="0"/>
          </a:p>
        </p:txBody>
      </p:sp>
      <p:pic>
        <p:nvPicPr>
          <p:cNvPr id="4" name="Image 0" descr="/home/claude/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91440"/>
            <a:ext cx="1088136" cy="411480"/>
          </a:xfrm>
          <a:prstGeom prst="rect">
            <a:avLst/>
          </a:prstGeom>
        </p:spPr>
      </p:pic>
      <p:pic>
        <p:nvPicPr>
          <p:cNvPr id="5" name="Image 1" descr="/home/claude/footer_stri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99632"/>
            <a:ext cx="9144000" cy="658368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3941064" y="6656832"/>
            <a:ext cx="12618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11480" y="841248"/>
            <a:ext cx="8321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BLUF: Provider Recruitment Pathway Surfaces with Strong Early Results</a:t>
            </a:r>
            <a:endParaRPr lang="en-US" sz="1250" dirty="0"/>
          </a:p>
        </p:txBody>
      </p:sp>
      <p:graphicFrame>
        <p:nvGraphicFramePr>
          <p:cNvPr id="8" name="Chart 0"/>
          <p:cNvGraphicFramePr/>
          <p:nvPr/>
        </p:nvGraphicFramePr>
        <p:xfrm>
          <a:off x="320040" y="1325880"/>
          <a:ext cx="5074920" cy="4663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 4"/>
          <p:cNvSpPr txBox="1"/>
          <p:nvPr/>
        </p:nvSpPr>
        <p:spPr>
          <a:xfrm>
            <a:off x="5623560" y="1417320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DATA SHOWS</a:t>
            </a:r>
            <a:endParaRPr lang="en-US" sz="1200" dirty="0"/>
          </a:p>
        </p:txBody>
      </p:sp>
      <p:sp>
        <p:nvSpPr>
          <p:cNvPr id="10" name="Shape 5"/>
          <p:cNvSpPr/>
          <p:nvPr/>
        </p:nvSpPr>
        <p:spPr>
          <a:xfrm>
            <a:off x="5623560" y="1709928"/>
            <a:ext cx="548640" cy="32004"/>
          </a:xfrm>
          <a:prstGeom prst="rect">
            <a:avLst/>
          </a:prstGeom>
          <a:solidFill>
            <a:srgbClr val="FFCC0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6"/>
          <p:cNvSpPr txBox="1"/>
          <p:nvPr/>
        </p:nvSpPr>
        <p:spPr>
          <a:xfrm>
            <a:off x="5623560" y="1874520"/>
            <a:ext cx="315468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users grew 35.8% YoY, a meaningful signal for a program that depends on recruiting new providers</a:t>
            </a:r>
            <a:endParaRPr lang="en-US" sz="1150" dirty="0"/>
          </a:p>
          <a:p>
            <a:pPr marL="127000" indent="-1270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Become an FCC Provider page is now plainly visible and drawing steady traffic to the recruitment pathway</a:t>
            </a:r>
            <a:endParaRPr lang="en-US" sz="1150" dirty="0"/>
          </a:p>
          <a:p>
            <a:pPr marL="127000" indent="-1270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Patrons navigate into Rules and Regulations, Resources and Support, and Incentives and Bonuses for FCC Providers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417320" y="73152"/>
            <a:ext cx="6309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221F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MOBILIZATION, DEPLOYMENT &amp; SUPPORT OPS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1417320" y="457200"/>
            <a:ext cx="6309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ARMY COMMUNITY SERVICE  |  UNIT C</a:t>
            </a:r>
            <a:endParaRPr lang="en-US" sz="1100" dirty="0"/>
          </a:p>
        </p:txBody>
      </p:sp>
      <p:pic>
        <p:nvPicPr>
          <p:cNvPr id="4" name="Image 0" descr="/home/claude/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91440"/>
            <a:ext cx="1088136" cy="411480"/>
          </a:xfrm>
          <a:prstGeom prst="rect">
            <a:avLst/>
          </a:prstGeom>
        </p:spPr>
      </p:pic>
      <p:pic>
        <p:nvPicPr>
          <p:cNvPr id="5" name="Image 1" descr="/home/claude/footer_stri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99632"/>
            <a:ext cx="9144000" cy="658368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3941064" y="6656832"/>
            <a:ext cx="12618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11480" y="841248"/>
            <a:ext cx="8321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BLUF: Users Spread Across the Full Deployment Lifecycle</a:t>
            </a:r>
            <a:endParaRPr lang="en-US" sz="1250" dirty="0"/>
          </a:p>
        </p:txBody>
      </p:sp>
      <p:graphicFrame>
        <p:nvGraphicFramePr>
          <p:cNvPr id="8" name="Chart 0"/>
          <p:cNvGraphicFramePr/>
          <p:nvPr/>
        </p:nvGraphicFramePr>
        <p:xfrm>
          <a:off x="320040" y="1325880"/>
          <a:ext cx="5074920" cy="4663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 4"/>
          <p:cNvSpPr txBox="1"/>
          <p:nvPr/>
        </p:nvSpPr>
        <p:spPr>
          <a:xfrm>
            <a:off x="5623560" y="1417320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DATA SHOWS</a:t>
            </a:r>
            <a:endParaRPr lang="en-US" sz="1200" dirty="0"/>
          </a:p>
        </p:txBody>
      </p:sp>
      <p:sp>
        <p:nvSpPr>
          <p:cNvPr id="10" name="Shape 5"/>
          <p:cNvSpPr/>
          <p:nvPr/>
        </p:nvSpPr>
        <p:spPr>
          <a:xfrm>
            <a:off x="5623560" y="1709928"/>
            <a:ext cx="548640" cy="32004"/>
          </a:xfrm>
          <a:prstGeom prst="rect">
            <a:avLst/>
          </a:prstGeom>
          <a:solidFill>
            <a:srgbClr val="FFCC0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6"/>
          <p:cNvSpPr txBox="1"/>
          <p:nvPr/>
        </p:nvSpPr>
        <p:spPr>
          <a:xfrm>
            <a:off x="5623560" y="1874520"/>
            <a:ext cx="315468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 arrive at restructured subpages directly rather than routing through one front door</a:t>
            </a:r>
            <a:endParaRPr lang="en-US" sz="1150" dirty="0"/>
          </a:p>
          <a:p>
            <a:pPr marL="127000" indent="-1270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Traffic spans every lifecycle stage: SFRGs, Training &amp; Classes, Preparing for Deployment, Homecoming &amp; Reintegration</a:t>
            </a:r>
            <a:endParaRPr lang="en-US" sz="1150" dirty="0"/>
          </a:p>
          <a:p>
            <a:pPr marL="127000" indent="-1270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Complex support services are now organized into distinct pathways patrons can actually find</a:t>
            </a:r>
            <a:endParaRPr lang="en-US" sz="1150" dirty="0"/>
          </a:p>
          <a:p>
            <a:pPr marL="127000" indent="-1270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Referrals from home.army.mil, militaryonesource.mil, and armyfamilywebportal.com anchor the trusted ecosystem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417320" y="73152"/>
            <a:ext cx="6309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dirty="0">
                <a:solidFill>
                  <a:srgbClr val="221F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SCHOOL SUPPORT SERVICES</a:t>
            </a:r>
            <a:endParaRPr lang="en-US" sz="1900" dirty="0"/>
          </a:p>
        </p:txBody>
      </p:sp>
      <p:sp>
        <p:nvSpPr>
          <p:cNvPr id="3" name="Text 1"/>
          <p:cNvSpPr txBox="1"/>
          <p:nvPr/>
        </p:nvSpPr>
        <p:spPr>
          <a:xfrm>
            <a:off x="1417320" y="457200"/>
            <a:ext cx="6309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 &amp; YOUTH SERVICES  |  UNIT C</a:t>
            </a:r>
            <a:endParaRPr lang="en-US" sz="1100" dirty="0"/>
          </a:p>
        </p:txBody>
      </p:sp>
      <p:pic>
        <p:nvPicPr>
          <p:cNvPr id="4" name="Image 0" descr="/home/claude/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91440"/>
            <a:ext cx="1088136" cy="411480"/>
          </a:xfrm>
          <a:prstGeom prst="rect">
            <a:avLst/>
          </a:prstGeom>
        </p:spPr>
      </p:pic>
      <p:pic>
        <p:nvPicPr>
          <p:cNvPr id="5" name="Image 1" descr="/home/claude/footer_stri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99632"/>
            <a:ext cx="9144000" cy="658368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3941064" y="6656832"/>
            <a:ext cx="12618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11480" y="841248"/>
            <a:ext cx="8321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BLUF: New Finding a School Page Fills a Content Gap, Immediately the Top Subpage</a:t>
            </a:r>
            <a:endParaRPr lang="en-US" sz="1250" dirty="0"/>
          </a:p>
        </p:txBody>
      </p:sp>
      <p:graphicFrame>
        <p:nvGraphicFramePr>
          <p:cNvPr id="8" name="Chart 0"/>
          <p:cNvGraphicFramePr/>
          <p:nvPr/>
        </p:nvGraphicFramePr>
        <p:xfrm>
          <a:off x="320040" y="1325880"/>
          <a:ext cx="5074920" cy="4663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 4"/>
          <p:cNvSpPr txBox="1"/>
          <p:nvPr/>
        </p:nvSpPr>
        <p:spPr>
          <a:xfrm>
            <a:off x="5623560" y="1417320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DATA SHOWS</a:t>
            </a:r>
            <a:endParaRPr lang="en-US" sz="1200" dirty="0"/>
          </a:p>
        </p:txBody>
      </p:sp>
      <p:sp>
        <p:nvSpPr>
          <p:cNvPr id="10" name="Shape 5"/>
          <p:cNvSpPr/>
          <p:nvPr/>
        </p:nvSpPr>
        <p:spPr>
          <a:xfrm>
            <a:off x="5623560" y="1709928"/>
            <a:ext cx="548640" cy="32004"/>
          </a:xfrm>
          <a:prstGeom prst="rect">
            <a:avLst/>
          </a:prstGeom>
          <a:solidFill>
            <a:srgbClr val="FFCC0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6"/>
          <p:cNvSpPr txBox="1"/>
          <p:nvPr/>
        </p:nvSpPr>
        <p:spPr>
          <a:xfrm>
            <a:off x="5623560" y="1874520"/>
            <a:ext cx="315468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 a School drew 886 users in its first period; Families were searching for guidance the site did not offer</a:t>
            </a:r>
            <a:endParaRPr lang="en-US" sz="1150" dirty="0"/>
          </a:p>
          <a:p>
            <a:pPr marL="127000" indent="-1270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Youth Sponsorship Program page grew more than 15x YoY, another resource the restructure surfaced</a:t>
            </a:r>
            <a:endParaRPr lang="en-US" sz="1150" dirty="0"/>
          </a:p>
          <a:p>
            <a:pPr marL="127000" indent="-1270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Traffic spans Public Schools, Homeschool Connections, Transition Support, and Special Education Supports</a:t>
            </a:r>
            <a:endParaRPr lang="en-US" sz="1150" dirty="0"/>
          </a:p>
          <a:p>
            <a:pPr marL="127000" indent="-1270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session time rose 10.9% YoY to 2:24 as Families read deeper into school content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417320" y="73152"/>
            <a:ext cx="6309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221F2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SOLDIER &amp; FAMILY ASSISTANCE CENTER (SFAC)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1417320" y="457200"/>
            <a:ext cx="6309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ARMY COMMUNITY SERVICE  |  UNIT C</a:t>
            </a:r>
            <a:endParaRPr lang="en-US" sz="1100" dirty="0"/>
          </a:p>
        </p:txBody>
      </p:sp>
      <p:pic>
        <p:nvPicPr>
          <p:cNvPr id="4" name="Image 0" descr="/home/claude/unpacked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91440"/>
            <a:ext cx="1088136" cy="411480"/>
          </a:xfrm>
          <a:prstGeom prst="rect">
            <a:avLst/>
          </a:prstGeom>
        </p:spPr>
      </p:pic>
      <p:pic>
        <p:nvPicPr>
          <p:cNvPr id="5" name="Image 1" descr="/home/claude/footer_stri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99632"/>
            <a:ext cx="9144000" cy="658368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3941064" y="6656832"/>
            <a:ext cx="126187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11480" y="841248"/>
            <a:ext cx="8321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BLUF: Balanced Growth on Every Metric with a Sharp Rise in Session Depth</a:t>
            </a:r>
            <a:endParaRPr lang="en-US" sz="1250" dirty="0"/>
          </a:p>
        </p:txBody>
      </p:sp>
      <p:graphicFrame>
        <p:nvGraphicFramePr>
          <p:cNvPr id="8" name="Chart 0"/>
          <p:cNvGraphicFramePr/>
          <p:nvPr/>
        </p:nvGraphicFramePr>
        <p:xfrm>
          <a:off x="320040" y="1325880"/>
          <a:ext cx="5074920" cy="4663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 4"/>
          <p:cNvSpPr txBox="1"/>
          <p:nvPr/>
        </p:nvSpPr>
        <p:spPr>
          <a:xfrm>
            <a:off x="5623560" y="1417320"/>
            <a:ext cx="3154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DATA SHOWS</a:t>
            </a:r>
            <a:endParaRPr lang="en-US" sz="1200" dirty="0"/>
          </a:p>
        </p:txBody>
      </p:sp>
      <p:sp>
        <p:nvSpPr>
          <p:cNvPr id="10" name="Shape 5"/>
          <p:cNvSpPr/>
          <p:nvPr/>
        </p:nvSpPr>
        <p:spPr>
          <a:xfrm>
            <a:off x="5623560" y="1709928"/>
            <a:ext cx="548640" cy="32004"/>
          </a:xfrm>
          <a:prstGeom prst="rect">
            <a:avLst/>
          </a:prstGeom>
          <a:solidFill>
            <a:srgbClr val="FFCC0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6"/>
          <p:cNvSpPr txBox="1"/>
          <p:nvPr/>
        </p:nvSpPr>
        <p:spPr>
          <a:xfrm>
            <a:off x="5623560" y="1874520"/>
            <a:ext cx="315468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Largest session-depth gain in the report; users are investing real time in the content</a:t>
            </a:r>
            <a:endParaRPr lang="en-US" sz="1150" dirty="0"/>
          </a:p>
          <a:p>
            <a:pPr marL="127000" indent="-1270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 follow an orderly informational path: SFAC Services, How SFAC Works, Who SFAC Supports</a:t>
            </a:r>
            <a:endParaRPr lang="en-US" sz="1150" dirty="0"/>
          </a:p>
          <a:p>
            <a:pPr marL="127000" indent="-127000">
              <a:spcAft>
                <a:spcPts val="1000"/>
              </a:spcAft>
              <a:buSzPct val="100000"/>
              <a:buChar char="•"/>
            </a:pPr>
            <a:r>
              <a:rPr lang="en-US" sz="1150" dirty="0">
                <a:solidFill>
                  <a:srgbClr val="221F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sequence mirrors how a Soldier or Family member evaluates transition support step by step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950</Words>
  <Application>Microsoft Macintosh PowerPoint</Application>
  <PresentationFormat>On-screen Show (4:3)</PresentationFormat>
  <Paragraphs>112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Arial Black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Dunbar, Jessica A CTR USARMY IMCOM HQ (USA)</cp:lastModifiedBy>
  <cp:revision>2</cp:revision>
  <dcterms:created xsi:type="dcterms:W3CDTF">2026-09-29T18:38:21Z</dcterms:created>
  <dcterms:modified xsi:type="dcterms:W3CDTF">2026-09-29T18:42:50Z</dcterms:modified>
</cp:coreProperties>
</file>