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4" r:id="rId1"/>
  </p:sldMasterIdLst>
  <p:notesMasterIdLst>
    <p:notesMasterId r:id="rId15"/>
  </p:notesMasterIdLst>
  <p:sldIdLst>
    <p:sldId id="256" r:id="rId2"/>
    <p:sldId id="277" r:id="rId3"/>
    <p:sldId id="270" r:id="rId4"/>
    <p:sldId id="258" r:id="rId5"/>
    <p:sldId id="259" r:id="rId6"/>
    <p:sldId id="260" r:id="rId7"/>
    <p:sldId id="272" r:id="rId8"/>
    <p:sldId id="279" r:id="rId9"/>
    <p:sldId id="265" r:id="rId10"/>
    <p:sldId id="278" r:id="rId11"/>
    <p:sldId id="275" r:id="rId12"/>
    <p:sldId id="276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60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20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0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502920">
              <a:buFont typeface="Wingdings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7029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7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5D9D71-6EFE-BEF7-B4D3-19CAD5F1D017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1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18689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16E021-6411-88B9-C1BC-E6AF3464788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490BD6D-2224-BDD2-2580-252A2BE7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22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0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933286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  <p:extLst>
      <p:ext uri="{BB962C8B-B14F-4D97-AF65-F5344CB8AC3E}">
        <p14:creationId xmlns:p14="http://schemas.microsoft.com/office/powerpoint/2010/main" val="6480105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16D0A-F8DD-5454-CDAD-CF9DF76BD769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4D66C85-D4A7-48B9-67DA-1F9FCF3B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071" y="-1"/>
            <a:ext cx="7886700" cy="690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8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113572"/>
            <a:ext cx="9144000" cy="484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dirty="0">
                <a:solidFill>
                  <a:schemeClr val="bg1"/>
                </a:solidFill>
              </a:rPr>
              <a:t>CYS </a:t>
            </a:r>
            <a:r>
              <a:rPr lang="en-US" dirty="0">
                <a:solidFill>
                  <a:schemeClr val="bg1"/>
                </a:solidFill>
              </a:rPr>
              <a:t>Second Quarter FY26 Insights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CF2DAF4-8BF7-9542-BC9D-8A5D879786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6725" indent="-466725"/>
            <a:r>
              <a:rPr lang="en-US" sz="2000" dirty="0"/>
              <a:t>12,883 users made a visit to School Support Services pages.</a:t>
            </a:r>
          </a:p>
          <a:p>
            <a:pPr marL="466725" indent="-466725"/>
            <a:r>
              <a:rPr lang="en-US" sz="2000" dirty="0"/>
              <a:t>30</a:t>
            </a:r>
            <a:r>
              <a:rPr lang="en-US" sz="2000" b="0" dirty="0"/>
              <a:t> people clicked to watch the 'What Is An SLO Anyway’ video.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78D09-F412-854C-9CD7-2BA0B0F8B10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School Support 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2FFA4-CE40-F6DA-6473-98E05BB877B4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96BE1-3260-78F9-4134-0E25A4E84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105" y="1577340"/>
            <a:ext cx="3429750" cy="31770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74724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41% </a:t>
            </a:r>
            <a:r>
              <a:rPr lang="en-US" b="0" dirty="0"/>
              <a:t>Searches looking to investigate brands or services and intending to complete an action or purchase.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46% </a:t>
            </a:r>
            <a:r>
              <a:rPr lang="en-US" b="0" dirty="0"/>
              <a:t>Searches looking for an answer to a specific question or general information.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13% </a:t>
            </a:r>
            <a:r>
              <a:rPr lang="en-US" b="0" dirty="0"/>
              <a:t>Searches intending to find a specific program, page using the onsite search.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191250"/>
            <a:ext cx="8184333" cy="368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purpose behind an online query. 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4,748 Total on-site searches on CYS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2.96% of users left the site after performing a search.</a:t>
            </a:r>
            <a:endParaRPr dirty="0"/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3FD70-BD74-FB52-ED0F-B32674DC97DB}"/>
              </a:ext>
            </a:extLst>
          </p:cNvPr>
          <p:cNvSpPr txBox="1"/>
          <p:nvPr/>
        </p:nvSpPr>
        <p:spPr>
          <a:xfrm>
            <a:off x="4823220" y="1208010"/>
            <a:ext cx="152862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94F24-13A9-1E56-67D4-163C3DA3343C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4C7C9-81A2-9226-AD32-99513AD799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55"/>
          <a:stretch/>
        </p:blipFill>
        <p:spPr>
          <a:xfrm>
            <a:off x="4661350" y="1577340"/>
            <a:ext cx="4073259" cy="4079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r each category, you can see the most popular sub-topics searche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BBFEF8-8E46-0060-A549-7B6B56E9E0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9E16CC-D04D-150A-74F1-BAF8817EA8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000" dirty="0"/>
              <a:t>The most popular search categories and terms within CYS</a:t>
            </a:r>
            <a:endParaRPr lang="en-US" dirty="0"/>
          </a:p>
          <a:p>
            <a:endParaRPr lang="en-US" dirty="0"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 idx="4294967295"/>
          </p:nvPr>
        </p:nvSpPr>
        <p:spPr>
          <a:xfrm>
            <a:off x="3063875" y="100013"/>
            <a:ext cx="6080125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B2A218-594C-3149-BE3B-23118B706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90" y="1169164"/>
            <a:ext cx="6526530" cy="5024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727A277-2D94-781E-9B43-01C0A8E0C758}"/>
              </a:ext>
            </a:extLst>
          </p:cNvPr>
          <p:cNvSpPr txBox="1"/>
          <p:nvPr/>
        </p:nvSpPr>
        <p:spPr>
          <a:xfrm>
            <a:off x="5680364" y="110836"/>
            <a:ext cx="324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F17E9-5A88-2FCE-3533-62C780396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EEA21-ACA2-0D2A-4074-3F4475299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6940"/>
            <a:ext cx="7772400" cy="442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b="0" dirty="0"/>
              <a:t>There were a total of 284,695 users, to Child and Youth Services (CYS) web pages.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b="0" dirty="0"/>
              <a:t>On average, each user viewed 2.02 pages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dirty="0"/>
              <a:t>58% of users engaged with a CYS page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endParaRPr lang="en-US" sz="2256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E74E6-5D90-69C6-2913-58B552C8F0CC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2159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Top US Army Installations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1DF5E-72CB-D080-1361-0681CEB37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2013676"/>
            <a:ext cx="3221228" cy="36536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sz="half" idx="3"/>
          </p:nvPr>
        </p:nvSpPr>
        <p:spPr>
          <a:xfrm>
            <a:off x="685800" y="1552508"/>
            <a:ext cx="3886200" cy="3125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lang="en-US" sz="1600" b="0" dirty="0"/>
              <a:t>Program Roll-Up</a:t>
            </a:r>
          </a:p>
          <a:p>
            <a:pPr marL="0" indent="0">
              <a:buNone/>
            </a:pPr>
            <a:endParaRPr sz="1600" b="0" dirty="0">
              <a:latin typeface="+mn-lt"/>
              <a:ea typeface="+mn-ea"/>
              <a:cs typeface="+mn-cs"/>
              <a:sym typeface="Times Roman"/>
            </a:endParaRP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DED5E-2DC3-278D-F15E-591914A29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63266"/>
            <a:ext cx="7772400" cy="25314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arketing Reach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5043" y="1496680"/>
            <a:ext cx="4363325" cy="3438065"/>
          </a:xfrm>
        </p:spPr>
        <p:txBody>
          <a:bodyPr>
            <a:normAutofit fontScale="92500" lnSpcReduction="10000"/>
          </a:bodyPr>
          <a:lstStyle/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46.3% of visitors came from online search engines.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36.4% came directly to the site (by typing in the address, using bookmarks, or email links).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8.1% of visitors came from referrals.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8.1</a:t>
            </a:r>
            <a:r>
              <a:rPr lang="en-US" sz="2016" b="0" dirty="0"/>
              <a:t>% of visitors came from social media.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1.1% Other (traffic that has an acquisition source Google doesn’t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7A609-A644-1416-CF60-5EF0564FB8C8}"/>
              </a:ext>
            </a:extLst>
          </p:cNvPr>
          <p:cNvSpPr txBox="1"/>
          <p:nvPr/>
        </p:nvSpPr>
        <p:spPr>
          <a:xfrm>
            <a:off x="2490951" y="3792463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63.8%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78B1AB-1700-44F9-0350-3DB69C27A32A}"/>
              </a:ext>
            </a:extLst>
          </p:cNvPr>
          <p:cNvSpPr txBox="1"/>
          <p:nvPr/>
        </p:nvSpPr>
        <p:spPr>
          <a:xfrm>
            <a:off x="979514" y="2422926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9.2%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5639F2-0FC7-DB81-1296-F8973F767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32" y="1342285"/>
            <a:ext cx="3875233" cy="37093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4163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000" dirty="0"/>
              <a:t>Last quarter there were a total of 132,776 interactions on the CYS pages, which included downloads, email clicks, phone number clicks, and outbound links.</a:t>
            </a:r>
          </a:p>
          <a:p>
            <a:pPr marL="139700" indent="0">
              <a:buNone/>
              <a:defRPr sz="2200" b="0"/>
            </a:pPr>
            <a:r>
              <a:rPr lang="en-US" sz="2000" b="0" dirty="0"/>
              <a:t>	</a:t>
            </a:r>
            <a:endParaRPr lang="en-US" sz="1500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C04B1-D4FC-9960-0437-A6487D90F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0" y="2463800"/>
            <a:ext cx="6413500" cy="1930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WebTrac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16496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200" b="0" dirty="0"/>
              <a:t>A total of 30,181 parents clicked on a </a:t>
            </a:r>
            <a:r>
              <a:rPr lang="en-US" sz="2200" b="0" dirty="0" err="1"/>
              <a:t>WebTrac</a:t>
            </a:r>
            <a:r>
              <a:rPr lang="en-US" sz="2200" b="0" dirty="0"/>
              <a:t> link from a program page to register or make a payment for a CYS program.</a:t>
            </a:r>
            <a:endParaRPr lang="en-US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088266-AEA1-C26E-EE89-81A0EBD0F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56190"/>
            <a:ext cx="7772400" cy="21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3C6AB-C41B-CAA0-052D-7818CDE3A6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2,319 people looking for employment acted and clicked on </a:t>
            </a:r>
            <a:r>
              <a:rPr lang="en-US" sz="2000" b="0" dirty="0" err="1"/>
              <a:t>USAJOBS.gov</a:t>
            </a:r>
            <a:r>
              <a:rPr lang="en-US" sz="2000" b="0" dirty="0"/>
              <a:t>.</a:t>
            </a:r>
          </a:p>
          <a:p>
            <a:pPr marL="466725" indent="-466725"/>
            <a:r>
              <a:rPr lang="en-US" sz="2000" b="0" dirty="0"/>
              <a:t>216 downloads of the CYS Career Guide. </a:t>
            </a:r>
          </a:p>
          <a:p>
            <a:pPr marL="466725" indent="-466725"/>
            <a:r>
              <a:rPr lang="en-US" sz="2000" dirty="0"/>
              <a:t>45</a:t>
            </a:r>
            <a:r>
              <a:rPr lang="en-US" sz="2000" b="0" dirty="0"/>
              <a:t> Rack Card downloads.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00847-BF5C-85A8-4816-B810374E85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CYS Careers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759E6F-9AC1-E354-95B4-B086020BADEA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A71A8-6623-7CBF-627E-E3248896AB88}"/>
              </a:ext>
            </a:extLst>
          </p:cNvPr>
          <p:cNvSpPr txBox="1"/>
          <p:nvPr/>
        </p:nvSpPr>
        <p:spPr>
          <a:xfrm>
            <a:off x="4571999" y="1124887"/>
            <a:ext cx="3977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CYS Career Traffic Trends</a:t>
            </a:r>
            <a:endParaRPr lang="en-US" sz="18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44751-C357-F444-D631-FFD4C6E5F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1577340"/>
            <a:ext cx="3977640" cy="29521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9702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amily Child Care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dirty="0"/>
              <a:t>Family Child Care</a:t>
            </a:r>
          </a:p>
        </p:txBody>
      </p:sp>
      <p:sp>
        <p:nvSpPr>
          <p:cNvPr id="226" name="Last quarter 456 potential FCC providers downloaded the DA 5219 form to begin the application process.…"/>
          <p:cNvSpPr txBox="1">
            <a:spLocks noGrp="1"/>
          </p:cNvSpPr>
          <p:nvPr>
            <p:ph sz="half" idx="2"/>
          </p:nvPr>
        </p:nvSpPr>
        <p:spPr>
          <a:xfrm>
            <a:off x="457200" y="1339913"/>
            <a:ext cx="3977640" cy="47637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6725" indent="-466725"/>
            <a:r>
              <a:rPr lang="en-US" sz="1800" b="0" dirty="0"/>
              <a:t>14,999 visits</a:t>
            </a:r>
            <a:r>
              <a:rPr lang="en-US" sz="1800" b="0" spc="-90" dirty="0"/>
              <a:t> </a:t>
            </a:r>
            <a:r>
              <a:rPr lang="en-US" sz="1800" b="0" dirty="0"/>
              <a:t>to</a:t>
            </a:r>
            <a:r>
              <a:rPr lang="en-US" sz="1800" b="0" spc="-30" dirty="0"/>
              <a:t> </a:t>
            </a:r>
            <a:r>
              <a:rPr lang="en-US" sz="1800" b="0" dirty="0"/>
              <a:t>program</a:t>
            </a:r>
            <a:r>
              <a:rPr lang="en-US" sz="1800" b="0" spc="-5" dirty="0"/>
              <a:t> </a:t>
            </a:r>
            <a:r>
              <a:rPr lang="en-US" sz="1800" b="0" dirty="0"/>
              <a:t>pages. </a:t>
            </a:r>
          </a:p>
          <a:p>
            <a:pPr marL="466725" indent="-466725"/>
            <a:r>
              <a:rPr lang="en-US" sz="1800" b="0" dirty="0"/>
              <a:t>9,382 users to FCC program pages.</a:t>
            </a:r>
          </a:p>
          <a:p>
            <a:pPr marL="466725" indent="-466725"/>
            <a:r>
              <a:rPr lang="en-US" sz="1800" dirty="0"/>
              <a:t>618 downloads of DA 5219 form!</a:t>
            </a:r>
            <a:endParaRPr lang="en-US" sz="2400" dirty="0"/>
          </a:p>
          <a:p>
            <a:pPr>
              <a:defRPr b="0"/>
            </a:pPr>
            <a:endParaRPr lang="en-US" sz="2400" dirty="0"/>
          </a:p>
          <a:p>
            <a:pPr marL="139700" indent="0">
              <a:buNone/>
              <a:defRPr b="0"/>
            </a:pPr>
            <a:endParaRPr sz="1400" b="0" dirty="0"/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439AB-17B5-4FD3-9925-8D28FC58B2B8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171E0-9B7C-28FB-DA39-49B61F97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7488"/>
          <a:stretch/>
        </p:blipFill>
        <p:spPr>
          <a:xfrm>
            <a:off x="4541317" y="1244270"/>
            <a:ext cx="4145483" cy="5050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1FDD5B-F911-BBF9-27E1-87FA26089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077" y="1749288"/>
            <a:ext cx="4140200" cy="3898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16089</TotalTime>
  <Words>383</Words>
  <Application>Microsoft Macintosh PowerPoint</Application>
  <PresentationFormat>On-screen Show (4:3)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Adobe Garamond Pro</vt:lpstr>
      <vt:lpstr>Arial</vt:lpstr>
      <vt:lpstr>Calibri</vt:lpstr>
      <vt:lpstr>Helvetica</vt:lpstr>
      <vt:lpstr>Söhne</vt:lpstr>
      <vt:lpstr>System Font Regular</vt:lpstr>
      <vt:lpstr>US Army</vt:lpstr>
      <vt:lpstr>Wingdings</vt:lpstr>
      <vt:lpstr>us army ppt</vt:lpstr>
      <vt:lpstr>CYS Second Quarter FY26 Insights</vt:lpstr>
      <vt:lpstr>PowerPoint Presentation</vt:lpstr>
      <vt:lpstr>Traffic Highlights</vt:lpstr>
      <vt:lpstr>Visitor Highlights</vt:lpstr>
      <vt:lpstr>Marketing Reach</vt:lpstr>
      <vt:lpstr>Engagement Insights &amp; Highlights</vt:lpstr>
      <vt:lpstr>WebTrac Insights &amp; Highlights</vt:lpstr>
      <vt:lpstr>CYS Careers</vt:lpstr>
      <vt:lpstr>Family Child Care</vt:lpstr>
      <vt:lpstr>School Support Services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105</cp:revision>
  <dcterms:modified xsi:type="dcterms:W3CDTF">2026-04-03T19:00:27Z</dcterms:modified>
</cp:coreProperties>
</file>