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4" r:id="rId1"/>
  </p:sldMasterIdLst>
  <p:notesMasterIdLst>
    <p:notesMasterId r:id="rId14"/>
  </p:notesMasterIdLst>
  <p:sldIdLst>
    <p:sldId id="256" r:id="rId2"/>
    <p:sldId id="277" r:id="rId3"/>
    <p:sldId id="270" r:id="rId4"/>
    <p:sldId id="258" r:id="rId5"/>
    <p:sldId id="278" r:id="rId6"/>
    <p:sldId id="279" r:id="rId7"/>
    <p:sldId id="259" r:id="rId8"/>
    <p:sldId id="260" r:id="rId9"/>
    <p:sldId id="272" r:id="rId10"/>
    <p:sldId id="275" r:id="rId11"/>
    <p:sldId id="276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95"/>
    <p:restoredTop sz="95077"/>
  </p:normalViewPr>
  <p:slideViewPr>
    <p:cSldViewPr snapToGrid="0" snapToObjects="1">
      <p:cViewPr varScale="1">
        <p:scale>
          <a:sx n="113" d="100"/>
          <a:sy n="113" d="100"/>
        </p:scale>
        <p:origin x="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3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73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0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1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0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9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3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83279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622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86351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71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107113"/>
            <a:ext cx="9144000" cy="482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ACS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First </a:t>
            </a:r>
            <a:r>
              <a:rPr dirty="0">
                <a:solidFill>
                  <a:schemeClr val="bg1"/>
                </a:solidFill>
              </a:rPr>
              <a:t>Quarter FY2</a:t>
            </a:r>
            <a:r>
              <a:rPr lang="en-US" dirty="0">
                <a:solidFill>
                  <a:schemeClr val="bg1"/>
                </a:solidFill>
              </a:rPr>
              <a:t>5</a:t>
            </a:r>
            <a:r>
              <a:rPr dirty="0">
                <a:solidFill>
                  <a:schemeClr val="bg1"/>
                </a:solidFill>
              </a:rPr>
              <a:t> Insights</a:t>
            </a:r>
          </a:p>
        </p:txBody>
      </p:sp>
      <p:sp>
        <p:nvSpPr>
          <p:cNvPr id="179" name="October 1 - December 31…"/>
          <p:cNvSpPr txBox="1">
            <a:spLocks noGrp="1"/>
          </p:cNvSpPr>
          <p:nvPr>
            <p:ph type="body" sz="quarter" idx="4294967295"/>
          </p:nvPr>
        </p:nvSpPr>
        <p:spPr>
          <a:xfrm>
            <a:off x="0" y="5862638"/>
            <a:ext cx="7156450" cy="485775"/>
          </a:xfrm>
          <a:prstGeom prst="rect">
            <a:avLst/>
          </a:prstGeom>
        </p:spPr>
        <p:txBody>
          <a:bodyPr/>
          <a:lstStyle/>
          <a:p>
            <a:pPr marL="0" indent="0" defTabSz="182880">
              <a:lnSpc>
                <a:spcPct val="100000"/>
              </a:lnSpc>
              <a:buNone/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dirty="0"/>
              <a:t>​</a:t>
            </a:r>
            <a:endParaRPr sz="48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41% of searches were aimed at finding an answer to a specific question or acquiring general information.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45% of searches were conducted to explore brands or services with the intention of completing an action or making a purchase.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14% of searches were intended to locate a specific program page using the on-site search.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1E657-3B02-0B49-BC22-EB4D67CE5E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611" y="580716"/>
            <a:ext cx="7470628" cy="369333"/>
          </a:xfrm>
        </p:spPr>
        <p:txBody>
          <a:bodyPr>
            <a:normAutofit fontScale="55000" lnSpcReduction="20000"/>
          </a:bodyPr>
          <a:lstStyle/>
          <a:p>
            <a:r>
              <a:rPr lang="en-US" sz="2800" b="0" dirty="0"/>
              <a:t>Search intent is defined as being the underlying purpose behind an online query.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1824 Total on-site searches on ACS pages to find more information. </a:t>
            </a:r>
          </a:p>
          <a:p>
            <a:pPr marL="460248" indent="-34290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dirty="0"/>
              <a:t>2.36% of users left the site after performing a search.</a:t>
            </a: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65618-AC73-3FE4-9749-86739F67D99F}"/>
              </a:ext>
            </a:extLst>
          </p:cNvPr>
          <p:cNvSpPr txBox="1"/>
          <p:nvPr/>
        </p:nvSpPr>
        <p:spPr>
          <a:xfrm>
            <a:off x="4662487" y="1358900"/>
            <a:ext cx="21550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 Terms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F4768F-5BCC-70C7-37E5-03974AE6BAA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endParaRPr lang="en-US" spc="-25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C78AF3-C06D-E599-D1C1-3CBF3F97A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62" y="1917700"/>
            <a:ext cx="3162300" cy="302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idx="1"/>
          </p:nvPr>
        </p:nvSpPr>
        <p:spPr>
          <a:xfrm>
            <a:off x="685800" y="973394"/>
            <a:ext cx="7923361" cy="3828674"/>
          </a:xfrm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r>
              <a:rPr lang="en-US" sz="1500" dirty="0"/>
              <a:t>The most popular search categories and terms within ACS.</a:t>
            </a:r>
            <a:endParaRPr sz="1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92EE8-1C43-8C0B-25F8-358B584B0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70378"/>
            <a:ext cx="7251700" cy="4572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pic>
        <p:nvPicPr>
          <p:cNvPr id="6" name="Content Placeholder 5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DCE28587-9ED8-086D-910D-FEC052D6C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r="2440"/>
          <a:stretch/>
        </p:blipFill>
        <p:spPr>
          <a:xfrm>
            <a:off x="440267" y="1155876"/>
            <a:ext cx="8166441" cy="4759944"/>
          </a:xfr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>
            <a:normAutofit fontScale="85000" lnSpcReduction="20000"/>
          </a:bodyPr>
          <a:lstStyle/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ACS pages received 195,639 visits last quarter.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Engagement on ACS pages was 60%.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There were 90,455 total users who made a visit to ACS.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5,126 visits were directed from social media platforms.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Most of the social traffic came from Facebook.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br>
              <a:rPr lang="en-US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Program Roll-Up </a:t>
            </a:r>
            <a:endParaRPr dirty="0"/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CC7A4780-3056-1E80-86DB-C261B6A31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3" y="1432657"/>
            <a:ext cx="7772400" cy="3081461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Program Roll-Up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8B6D-E6BE-BB27-55AA-FA0D1CEF1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D6AB7-53F4-FCD9-036E-7AC1E12E6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58505"/>
            <a:ext cx="7772400" cy="38295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40499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Happenings</a:t>
            </a:r>
            <a:endParaRPr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E0C2D8-AE3A-DDAF-87D9-F375D78BF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308" y="1722527"/>
            <a:ext cx="7772400" cy="10341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045649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60.9</a:t>
            </a:r>
            <a:r>
              <a:rPr lang="en-US" sz="2016" b="0" dirty="0"/>
              <a:t>% of visitors came from O</a:t>
            </a:r>
            <a:r>
              <a:rPr lang="en-US" sz="2016" dirty="0"/>
              <a:t>rganic Search</a:t>
            </a:r>
            <a:r>
              <a:rPr lang="en-US" sz="2016" b="0" dirty="0"/>
              <a:t> engine queries. 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23.6% of visitors came directly to the site (by typing in the address, using bookmarks, or email links).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11.2% of visitors came from Referral links on 3</a:t>
            </a:r>
            <a:r>
              <a:rPr lang="en-US" sz="2016" b="0" baseline="30000" dirty="0"/>
              <a:t>rd</a:t>
            </a:r>
            <a:r>
              <a:rPr lang="en-US" sz="2016" b="0" dirty="0"/>
              <a:t> party web sites. 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4.3</a:t>
            </a:r>
            <a:r>
              <a:rPr lang="en-US" sz="2016" b="0" dirty="0"/>
              <a:t>% of visitors came from Social Media. </a:t>
            </a:r>
          </a:p>
        </p:txBody>
      </p:sp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pic>
        <p:nvPicPr>
          <p:cNvPr id="6" name="Content Placeholder 5" descr="Chart, pie chart&#10;&#10;Description automatically generated">
            <a:extLst>
              <a:ext uri="{FF2B5EF4-FFF2-40B4-BE49-F238E27FC236}">
                <a16:creationId xmlns:a16="http://schemas.microsoft.com/office/drawing/2014/main" id="{ACD2B7AC-AB12-8767-6539-BD1412CEE6EC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03" y="1130910"/>
            <a:ext cx="3978275" cy="381707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8C290-B8A1-214A-BB8F-D340F8AD7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/>
              <a:t>Last quarter had a total of </a:t>
            </a:r>
            <a:r>
              <a:rPr lang="en-US" sz="2000" dirty="0"/>
              <a:t>127,673 </a:t>
            </a:r>
            <a:r>
              <a:rPr lang="en-US" sz="2000" b="0" dirty="0"/>
              <a:t>interactions on the ACS pages </a:t>
            </a:r>
            <a:r>
              <a:rPr lang="en-US" sz="1400" b="0" dirty="0">
                <a:solidFill>
                  <a:schemeClr val="bg2">
                    <a:lumMod val="25000"/>
                  </a:schemeClr>
                </a:solidFill>
              </a:rPr>
              <a:t>(interactions are downloads, email clicks, phone number clicks, and outbound links).</a:t>
            </a:r>
          </a:p>
          <a:p>
            <a:pPr marL="0" indent="0">
              <a:buNone/>
            </a:pP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8E534-FB65-9740-BF86-09CEB1EC3512}"/>
              </a:ext>
            </a:extLst>
          </p:cNvPr>
          <p:cNvSpPr txBox="1"/>
          <p:nvPr/>
        </p:nvSpPr>
        <p:spPr>
          <a:xfrm>
            <a:off x="7750699" y="3005138"/>
            <a:ext cx="9125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Outbound Clicks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9FF92-001C-AA46-BD9B-DCC4E3F783BF}"/>
              </a:ext>
            </a:extLst>
          </p:cNvPr>
          <p:cNvSpPr txBox="1"/>
          <p:nvPr/>
        </p:nvSpPr>
        <p:spPr>
          <a:xfrm>
            <a:off x="5722076" y="2596404"/>
            <a:ext cx="83363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Phone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96526-6554-3A59-2C78-CD2F12CC497E}"/>
              </a:ext>
            </a:extLst>
          </p:cNvPr>
          <p:cNvSpPr txBox="1"/>
          <p:nvPr/>
        </p:nvSpPr>
        <p:spPr>
          <a:xfrm>
            <a:off x="2286000" y="3315279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2BF01-FE38-C103-6097-966E7F47E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72" y="1976170"/>
            <a:ext cx="7479377" cy="20579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idx="1"/>
          </p:nvPr>
        </p:nvSpPr>
        <p:spPr>
          <a:xfrm>
            <a:off x="623330" y="1160206"/>
            <a:ext cx="7985831" cy="364186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000" b="0" dirty="0"/>
              <a:t>Last quarter,10,570 people required assistance from a live person.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  <a:defRPr sz="2200" b="0"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ACS programs that received phone calls from the web.</a:t>
            </a:r>
          </a:p>
          <a:p>
            <a:pPr marL="139700" indent="0">
              <a:buNone/>
              <a:defRPr sz="2200" b="0"/>
            </a:pPr>
            <a:endParaRPr lang="en-US" sz="1600" b="0" i="1" dirty="0"/>
          </a:p>
          <a:p>
            <a:pPr marL="139700" indent="0">
              <a:buNone/>
              <a:defRPr sz="2200" b="0"/>
            </a:pPr>
            <a:endParaRPr lang="en-US" sz="20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DB67C-66CD-F256-14A9-254206BA6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37" y="1993899"/>
            <a:ext cx="7672011" cy="38876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 Feedback Action Plan 20230927 for LOE 1 meeting 1 Nov (003)" id="{9761A85A-DD10-3446-A7DF-AEDB366D029D}" vid="{761DA96E-6DA3-6E43-9EDE-CF581C40D24F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10252</TotalTime>
  <Words>306</Words>
  <Application>Microsoft Macintosh PowerPoint</Application>
  <PresentationFormat>On-screen Show (4:3)</PresentationFormat>
  <Paragraphs>40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Adobe Garamond Pro</vt:lpstr>
      <vt:lpstr>Arial</vt:lpstr>
      <vt:lpstr>Calibri</vt:lpstr>
      <vt:lpstr>US Army</vt:lpstr>
      <vt:lpstr>Wingdings</vt:lpstr>
      <vt:lpstr>1_Master Content Slide</vt:lpstr>
      <vt:lpstr>ACS First Quarter FY25 Insights</vt:lpstr>
      <vt:lpstr>Web Analytics Summary</vt:lpstr>
      <vt:lpstr>Traffic Highlights</vt:lpstr>
      <vt:lpstr>Program Roll-Up </vt:lpstr>
      <vt:lpstr>Program Roll-Up </vt:lpstr>
      <vt:lpstr>Happenings</vt:lpstr>
      <vt:lpstr>Marketing Reach</vt:lpstr>
      <vt:lpstr>Engagement Insights &amp; Highlights</vt:lpstr>
      <vt:lpstr>Insights &amp; Highlights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90</cp:revision>
  <dcterms:modified xsi:type="dcterms:W3CDTF">2025-01-14T15:23:25Z</dcterms:modified>
</cp:coreProperties>
</file>