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notesMasterIdLst>
    <p:notesMasterId r:id="rId17"/>
  </p:notesMasterIdLst>
  <p:sldIdLst>
    <p:sldId id="256" r:id="rId2"/>
    <p:sldId id="277" r:id="rId3"/>
    <p:sldId id="284" r:id="rId4"/>
    <p:sldId id="289" r:id="rId5"/>
    <p:sldId id="286" r:id="rId6"/>
    <p:sldId id="288" r:id="rId7"/>
    <p:sldId id="258" r:id="rId8"/>
    <p:sldId id="270" r:id="rId9"/>
    <p:sldId id="259" r:id="rId10"/>
    <p:sldId id="260" r:id="rId11"/>
    <p:sldId id="272" r:id="rId12"/>
    <p:sldId id="290" r:id="rId13"/>
    <p:sldId id="276" r:id="rId14"/>
    <p:sldId id="275" r:id="rId15"/>
    <p:sldId id="26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95"/>
    <p:restoredTop sz="95102"/>
  </p:normalViewPr>
  <p:slideViewPr>
    <p:cSldViewPr snapToGrid="0" snapToObjects="1">
      <p:cViewPr varScale="1">
        <p:scale>
          <a:sx n="107" d="100"/>
          <a:sy n="107" d="100"/>
        </p:scale>
        <p:origin x="168" y="3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17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425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4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126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>
            <a:lvl1pPr marL="457200" indent="-4572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879417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4174" y="150731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3B29A7C-18DC-7A8B-8D83-E0B6C01408B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32E551F-CF57-0A7D-829E-61E23B9DED8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90538" y="1565275"/>
            <a:ext cx="4081462" cy="4479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0A7EF11-1A39-3F87-67A3-7EA6D6CF9D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3013" y="1565276"/>
            <a:ext cx="3705225" cy="44792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48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 marL="457200" indent="-457200"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1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54043796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052" y="-26028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C15A6B5-1BF7-B69C-359C-C3E76DA8BCB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03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9" r:id="rId4"/>
    <p:sldLayoutId id="2147483670" r:id="rId5"/>
    <p:sldLayoutId id="2147483671" r:id="rId6"/>
    <p:sldLayoutId id="214748367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218238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BRD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Second Quarter FY26 Insights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901699" y="1059008"/>
            <a:ext cx="7340601" cy="48139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400" dirty="0"/>
              <a:t>Last quarter had a total of 525,778 interactions on the pages </a:t>
            </a:r>
            <a:r>
              <a:rPr lang="en-US" sz="1800" dirty="0"/>
              <a:t>(including downloads, email clicks, phone number clicks, outbound links, and videos). </a:t>
            </a:r>
          </a:p>
          <a:p>
            <a:pPr marL="139700" indent="0">
              <a:buNone/>
              <a:defRPr sz="2200" b="0"/>
            </a:pPr>
            <a:endParaRPr lang="en-US" sz="1500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E2DF55-D43E-9713-402E-56CEBE7BF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600" y="2740891"/>
            <a:ext cx="6654800" cy="254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9682E-7F24-80BA-0820-AFFFA59F6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426" y="1059008"/>
            <a:ext cx="7076662" cy="4813906"/>
          </a:xfrm>
        </p:spPr>
        <p:txBody>
          <a:bodyPr>
            <a:normAutofit/>
          </a:bodyPr>
          <a:lstStyle/>
          <a:p>
            <a:pPr marL="482600" indent="-342900">
              <a:defRPr sz="2200" b="0"/>
            </a:pPr>
            <a:r>
              <a:rPr lang="en-US" sz="1800" dirty="0"/>
              <a:t>A total of 41,529individuals clicked on a </a:t>
            </a:r>
            <a:r>
              <a:rPr lang="en-US" sz="1800" dirty="0" err="1"/>
              <a:t>WebTrac</a:t>
            </a:r>
            <a:r>
              <a:rPr lang="en-US" sz="1800" dirty="0"/>
              <a:t> link from a program page.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54711" cy="647531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WebTrac</a:t>
            </a:r>
            <a:r>
              <a:rPr dirty="0"/>
              <a:t> Insights &amp; Highlights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C787A-9D79-3EF1-A388-0D759D346205}"/>
              </a:ext>
            </a:extLst>
          </p:cNvPr>
          <p:cNvSpPr txBox="1"/>
          <p:nvPr/>
        </p:nvSpPr>
        <p:spPr>
          <a:xfrm>
            <a:off x="1496790" y="1870880"/>
            <a:ext cx="5184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Top installations with the highest number of </a:t>
            </a:r>
            <a:r>
              <a:rPr lang="en-US" sz="1200" dirty="0" err="1"/>
              <a:t>WebTrac</a:t>
            </a:r>
            <a:r>
              <a:rPr lang="en-US" sz="1200" dirty="0"/>
              <a:t> link clicks on pages.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06B3B4-5B82-0CF2-7B7B-DC9D72F56D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499" b="16315"/>
          <a:stretch>
            <a:fillRect/>
          </a:stretch>
        </p:blipFill>
        <p:spPr>
          <a:xfrm>
            <a:off x="939248" y="2223718"/>
            <a:ext cx="7345017" cy="40492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9EA90-D8EB-3958-7B16-035BBE543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830812" cy="647531"/>
          </a:xfrm>
        </p:spPr>
        <p:txBody>
          <a:bodyPr/>
          <a:lstStyle/>
          <a:p>
            <a:r>
              <a:rPr lang="en-US" sz="2400" b="0" dirty="0"/>
              <a:t>Happenings</a:t>
            </a:r>
            <a:endParaRPr lang="en-US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02BA2-B2C8-A9F2-3A9A-88CBB19582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American Forces Travel</a:t>
            </a:r>
          </a:p>
          <a:p>
            <a:r>
              <a:rPr lang="en-US" sz="1600" dirty="0"/>
              <a:t>8,862 users made a visit to an AFT page.</a:t>
            </a:r>
          </a:p>
          <a:p>
            <a:r>
              <a:rPr lang="en-US" sz="1600" dirty="0"/>
              <a:t>1,718 Users are new</a:t>
            </a:r>
          </a:p>
          <a:p>
            <a:r>
              <a:rPr lang="en-US" sz="1600" dirty="0"/>
              <a:t>84% Engagement Rate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246B2E-166F-B0BD-E2B5-49AA2AF96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6864" y="1059008"/>
            <a:ext cx="3452841" cy="164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6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320173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86177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20,854 Total on-site searches on BRD pages to find more information.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AEB459-0791-3922-54EB-C1184DB64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2" y="1187450"/>
            <a:ext cx="4038600" cy="4483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41% of searches were looking for an answer to a specific question or general information.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45% of searches were looking to investigate brands or services and intending to complete an action or purchase.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14% of searches were intending to find a specific program page using the on-site search.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902A17-0C97-8607-F883-83EDCCA15E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800" dirty="0"/>
              <a:t>     The most popular search categories and terms within </a:t>
            </a:r>
            <a:r>
              <a:rPr lang="en-US" dirty="0"/>
              <a:t>BRD</a:t>
            </a:r>
            <a:endParaRPr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4C2B6F-E738-7869-8F73-7F8DC6B9A5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32"/>
          <a:stretch>
            <a:fillRect/>
          </a:stretch>
        </p:blipFill>
        <p:spPr>
          <a:xfrm>
            <a:off x="685800" y="1537119"/>
            <a:ext cx="7772400" cy="45430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D19DA0-8EB3-4BD3-D236-C3319D82C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307501"/>
            <a:ext cx="7772400" cy="424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399FC9-6B9B-B147-B3A5-51FDB3091B1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61257" y="1354601"/>
            <a:ext cx="3895107" cy="822542"/>
          </a:xfrm>
        </p:spPr>
        <p:txBody>
          <a:bodyPr>
            <a:noAutofit/>
          </a:bodyPr>
          <a:lstStyle/>
          <a:p>
            <a:pPr marL="425450" indent="-285750">
              <a:defRPr sz="2200" b="0"/>
            </a:pPr>
            <a:r>
              <a:rPr lang="en-US" dirty="0"/>
              <a:t>12,800 People clicked on the Chow Now button to start an order.</a:t>
            </a:r>
          </a:p>
          <a:p>
            <a:pPr marL="368300" lvl="1" indent="0">
              <a:buNone/>
              <a:defRPr sz="2200" b="0"/>
            </a:pPr>
            <a:r>
              <a:rPr lang="en-US" sz="2800" dirty="0">
                <a:solidFill>
                  <a:schemeClr val="accent6"/>
                </a:solidFill>
              </a:rPr>
              <a:t>	+34.9%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27E2F-22DB-8F46-9EFC-83ADC9908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782" y="3179618"/>
            <a:ext cx="1003300" cy="1866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70660F-84A1-E067-FAA2-5DBEEC9CF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573" y="1285627"/>
            <a:ext cx="4050170" cy="42867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406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61D04F-0EEA-D2DB-2CFF-7F3E15B3C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383" y="1059008"/>
            <a:ext cx="8189843" cy="481390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b="0" dirty="0"/>
              <a:t>73,764 </a:t>
            </a:r>
            <a:r>
              <a:rPr lang="en-US" dirty="0"/>
              <a:t>People clicked to schedule a tee time or register for a golf clinic.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176D2C-0F2A-9DB7-F21F-BCAE9C522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Sports and Fitness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02AC18-5906-1B7C-7E3A-7C309F68F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558" y="2315688"/>
            <a:ext cx="7440616" cy="35572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998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763214" cy="647531"/>
          </a:xfrm>
        </p:spPr>
        <p:txBody>
          <a:bodyPr/>
          <a:lstStyle/>
          <a:p>
            <a:r>
              <a:rPr lang="en-US" dirty="0"/>
              <a:t>Sports and Fitness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Sports and Fitness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BF1FB4-72D0-C3B9-E1D2-1BE4A1BB83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662"/>
          <a:stretch>
            <a:fillRect/>
          </a:stretch>
        </p:blipFill>
        <p:spPr>
          <a:xfrm>
            <a:off x="4709162" y="1577340"/>
            <a:ext cx="4255409" cy="38724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2290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587368" cy="647531"/>
          </a:xfrm>
        </p:spPr>
        <p:txBody>
          <a:bodyPr/>
          <a:lstStyle/>
          <a:p>
            <a:r>
              <a:rPr lang="en-US" dirty="0"/>
              <a:t>Outdoor Rec Programs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1577340"/>
            <a:ext cx="9144000" cy="43088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/>
              <a:t>Outdoor Rec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377A7F-92F6-264E-1600-AD2E15CB2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550" y="2381250"/>
            <a:ext cx="5422900" cy="2095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579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idx="1"/>
          </p:nvPr>
        </p:nvSpPr>
        <p:spPr>
          <a:xfrm>
            <a:off x="457200" y="1362182"/>
            <a:ext cx="7772400" cy="3657600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visited 2.1 pages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stayed on the site for 3 minutes and 1 second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dirty="0"/>
              <a:t>732,147</a:t>
            </a:r>
            <a:r>
              <a:rPr lang="en-US" sz="2256" b="0" dirty="0"/>
              <a:t> visitors were new to the website.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58% of visitors took action on a page!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457200" y="619125"/>
            <a:ext cx="5969000" cy="3683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i="1" dirty="0"/>
              <a:t>How engaged were these visitors within the website?</a:t>
            </a:r>
            <a:endParaRPr sz="1600" i="1" dirty="0">
              <a:latin typeface="+mn-lt"/>
              <a:ea typeface="+mn-ea"/>
              <a:cs typeface="+mn-cs"/>
              <a:sym typeface="Times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BRD pages received 2,023,542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Most of the social traffic came from Facebook.</a:t>
            </a:r>
            <a:endParaRPr lang="en-US" sz="1800" i="1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r>
              <a:rPr lang="en-US" sz="1800" i="1" dirty="0"/>
              <a:t>Users by Device Category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endParaRPr lang="en-US" sz="2256" b="0" dirty="0"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3293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5018AA-D4A8-0545-AA54-96E7EDFA84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14" t="15341" r="8441"/>
          <a:stretch>
            <a:fillRect/>
          </a:stretch>
        </p:blipFill>
        <p:spPr>
          <a:xfrm>
            <a:off x="534390" y="2671948"/>
            <a:ext cx="7125194" cy="26995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3924" y="1364004"/>
            <a:ext cx="3355237" cy="4137894"/>
          </a:xfrm>
        </p:spPr>
        <p:txBody>
          <a:bodyPr>
            <a:normAutofit fontScale="85000" lnSpcReduction="1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49.2%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dirty="0"/>
              <a:t>34.5</a:t>
            </a:r>
            <a:r>
              <a:rPr lang="en-US" sz="2016" b="0" dirty="0"/>
              <a:t>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dirty="0"/>
              <a:t>7.7</a:t>
            </a:r>
            <a:r>
              <a:rPr lang="en-US" sz="2016" b="0" dirty="0"/>
              <a:t>% of visitors came from social media.</a:t>
            </a:r>
          </a:p>
          <a:p>
            <a:pPr marL="482600" indent="-342900">
              <a:defRPr sz="2000" b="0"/>
            </a:pPr>
            <a:r>
              <a:rPr lang="en-US" sz="2016" dirty="0"/>
              <a:t>6.3</a:t>
            </a:r>
            <a:r>
              <a:rPr lang="en-US" sz="2016" b="0" dirty="0"/>
              <a:t>% of visitors came from referrals.</a:t>
            </a:r>
          </a:p>
          <a:p>
            <a:pPr marL="482600" indent="-342900">
              <a:defRPr sz="2000" b="0"/>
            </a:pPr>
            <a:r>
              <a:rPr lang="en-US" sz="2016" b="0" dirty="0"/>
              <a:t>2.7% Other (traffic that has an acquisition source Google doesn't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4329A-D018-C4DB-D257-1C4192C77E8A}"/>
              </a:ext>
            </a:extLst>
          </p:cNvPr>
          <p:cNvSpPr txBox="1"/>
          <p:nvPr/>
        </p:nvSpPr>
        <p:spPr>
          <a:xfrm>
            <a:off x="2121887" y="919814"/>
            <a:ext cx="662152" cy="615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Other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    |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37F292-E165-B14F-C45B-DCCAF1988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" y="1364004"/>
            <a:ext cx="4565740" cy="47173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21918</TotalTime>
  <Words>391</Words>
  <Application>Microsoft Macintosh PowerPoint</Application>
  <PresentationFormat>On-screen Show (4:3)</PresentationFormat>
  <Paragraphs>48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Adobe Garamond Pro</vt:lpstr>
      <vt:lpstr>Arial</vt:lpstr>
      <vt:lpstr>Calibri</vt:lpstr>
      <vt:lpstr>Helvetica</vt:lpstr>
      <vt:lpstr>System Font Regular</vt:lpstr>
      <vt:lpstr>US Army</vt:lpstr>
      <vt:lpstr>Wingdings</vt:lpstr>
      <vt:lpstr>us army ppt</vt:lpstr>
      <vt:lpstr>BRD Second Quarter FY26 Insights</vt:lpstr>
      <vt:lpstr>Web Analytics Summary</vt:lpstr>
      <vt:lpstr>Visitor Highlights</vt:lpstr>
      <vt:lpstr>Sports and Fitness</vt:lpstr>
      <vt:lpstr>Sports and Fitness</vt:lpstr>
      <vt:lpstr>Outdoor Rec Programs</vt:lpstr>
      <vt:lpstr>Visitor Highlights</vt:lpstr>
      <vt:lpstr>Traffic Highlights</vt:lpstr>
      <vt:lpstr>Marketing Reach</vt:lpstr>
      <vt:lpstr>Engagement Insights &amp; Highlights</vt:lpstr>
      <vt:lpstr>WebTrac Insights &amp; Highlights</vt:lpstr>
      <vt:lpstr>Happenings</vt:lpstr>
      <vt:lpstr>Search Insights</vt:lpstr>
      <vt:lpstr>Search Intent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118</cp:revision>
  <dcterms:modified xsi:type="dcterms:W3CDTF">2026-04-03T15:52:04Z</dcterms:modified>
</cp:coreProperties>
</file>