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64" r:id="rId1"/>
  </p:sldMasterIdLst>
  <p:notesMasterIdLst>
    <p:notesMasterId r:id="rId17"/>
  </p:notesMasterIdLst>
  <p:sldIdLst>
    <p:sldId id="256" r:id="rId2"/>
    <p:sldId id="277" r:id="rId3"/>
    <p:sldId id="270" r:id="rId4"/>
    <p:sldId id="258" r:id="rId5"/>
    <p:sldId id="278" r:id="rId6"/>
    <p:sldId id="281" r:id="rId7"/>
    <p:sldId id="280" r:id="rId8"/>
    <p:sldId id="279" r:id="rId9"/>
    <p:sldId id="282" r:id="rId10"/>
    <p:sldId id="259" r:id="rId11"/>
    <p:sldId id="260" r:id="rId12"/>
    <p:sldId id="272" r:id="rId13"/>
    <p:sldId id="276" r:id="rId14"/>
    <p:sldId id="275" r:id="rId15"/>
    <p:sldId id="262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705"/>
    <p:restoredTop sz="94966"/>
  </p:normalViewPr>
  <p:slideViewPr>
    <p:cSldViewPr snapToGrid="0" snapToObjects="1">
      <p:cViewPr varScale="1">
        <p:scale>
          <a:sx n="117" d="100"/>
          <a:sy n="117" d="100"/>
        </p:scale>
        <p:origin x="12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436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43730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100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1059008"/>
            <a:ext cx="8419589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85186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657" y="1059008"/>
            <a:ext cx="8229600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0DCF52-2FF3-D49E-BD36-8481725A32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5D8531BD-6EB8-D025-3E3D-65A8E35D7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7809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 userDrawn="1"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498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ackup or Guidanc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E214DC6-9BBF-4C4E-BD25-7BC713BB67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801" y="-96788"/>
            <a:ext cx="2154785" cy="816635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91692FE-F3C4-57F8-5D6B-455D2A2C670D}"/>
              </a:ext>
            </a:extLst>
          </p:cNvPr>
          <p:cNvSpPr/>
          <p:nvPr/>
        </p:nvSpPr>
        <p:spPr>
          <a:xfrm>
            <a:off x="-8792" y="6072203"/>
            <a:ext cx="9152792" cy="773793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ED7CD6D-CB09-D30F-5FC8-A67147729950}"/>
              </a:ext>
            </a:extLst>
          </p:cNvPr>
          <p:cNvGrpSpPr/>
          <p:nvPr/>
        </p:nvGrpSpPr>
        <p:grpSpPr>
          <a:xfrm>
            <a:off x="-13020" y="6078647"/>
            <a:ext cx="9176753" cy="200055"/>
            <a:chOff x="-823" y="6611053"/>
            <a:chExt cx="9183128" cy="200055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8AEB47E-8792-A6B0-3070-595A822655D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33793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698581A-E668-2191-9588-C59389AAA445}"/>
                </a:ext>
              </a:extLst>
            </p:cNvPr>
            <p:cNvSpPr txBox="1"/>
            <p:nvPr userDrawn="1"/>
          </p:nvSpPr>
          <p:spPr>
            <a:xfrm>
              <a:off x="3400361" y="6611053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2483D76-44D2-4EAF-BFCD-D6159C7638DC}"/>
              </a:ext>
            </a:extLst>
          </p:cNvPr>
          <p:cNvCxnSpPr>
            <a:cxnSpLocks/>
          </p:cNvCxnSpPr>
          <p:nvPr/>
        </p:nvCxnSpPr>
        <p:spPr>
          <a:xfrm>
            <a:off x="-23576" y="6235668"/>
            <a:ext cx="9176753" cy="25133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AMC">
            <a:extLst>
              <a:ext uri="{FF2B5EF4-FFF2-40B4-BE49-F238E27FC236}">
                <a16:creationId xmlns:a16="http://schemas.microsoft.com/office/drawing/2014/main" id="{BF68FA4D-1CDB-F22C-5170-AAB139C589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83773" y="5747531"/>
            <a:ext cx="577241" cy="677368"/>
            <a:chOff x="3311" y="1116"/>
            <a:chExt cx="1816" cy="2131"/>
          </a:xfrm>
        </p:grpSpPr>
        <p:sp>
          <p:nvSpPr>
            <p:cNvPr id="63" name="WHITE bkgrnd">
              <a:extLst>
                <a:ext uri="{FF2B5EF4-FFF2-40B4-BE49-F238E27FC236}">
                  <a16:creationId xmlns:a16="http://schemas.microsoft.com/office/drawing/2014/main" id="{B1E205E7-5A87-165C-F88F-1A20B9310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4" name="BLACK outline">
              <a:extLst>
                <a:ext uri="{FF2B5EF4-FFF2-40B4-BE49-F238E27FC236}">
                  <a16:creationId xmlns:a16="http://schemas.microsoft.com/office/drawing/2014/main" id="{D8FDE5D6-A1E9-2F27-98B7-2F3E844D5A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5" name="BLUE">
              <a:extLst>
                <a:ext uri="{FF2B5EF4-FFF2-40B4-BE49-F238E27FC236}">
                  <a16:creationId xmlns:a16="http://schemas.microsoft.com/office/drawing/2014/main" id="{23A3542B-CDFA-8967-A0FE-857C12445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6" name="RED">
              <a:extLst>
                <a:ext uri="{FF2B5EF4-FFF2-40B4-BE49-F238E27FC236}">
                  <a16:creationId xmlns:a16="http://schemas.microsoft.com/office/drawing/2014/main" id="{C53ED7ED-3C73-5539-3DB2-0D5317C02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6F8CE5CD-919D-7C5A-83B4-4DFE4719DD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398" y="5750028"/>
            <a:ext cx="715414" cy="673331"/>
          </a:xfrm>
          <a:prstGeom prst="rect">
            <a:avLst/>
          </a:prstGeom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47FB7A94-CA35-FF72-6851-1B19B83A13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6" name="Picture 5" descr="800px-US-O10_insignia_svg.png">
            <a:extLst>
              <a:ext uri="{FF2B5EF4-FFF2-40B4-BE49-F238E27FC236}">
                <a16:creationId xmlns:a16="http://schemas.microsoft.com/office/drawing/2014/main" id="{6B952BAA-8F14-32F9-4A7D-8B1C3ED2A8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353989D-8B54-1C7D-32F2-5D43A3775013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9E05854-11DB-2898-651A-DB0C41411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3039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18832794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endParaRPr spc="-25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endParaRPr spc="-2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4479" y="33150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B11A686-98A4-F4C3-4A14-736D6D1B995D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A558083-E851-72D1-912A-375619DAD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06335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endParaRPr spc="-25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endParaRPr spc="-2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1DFFB9A-4BAC-0C00-9CEE-016C132AB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56228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16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66863516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 userDrawn="1"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 userDrawn="1"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 userDrawn="1"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 userDrawn="1"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 userDrawn="1"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 userDrawn="1"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 userDrawn="1"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 userDrawn="1"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 userDrawn="1"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 userDrawn="1"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 userDrawn="1"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 userDrawn="1"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 userDrawn="1"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 userDrawn="1"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 userDrawn="1"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 userDrawn="1"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 userDrawn="1"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 userDrawn="1"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 userDrawn="1"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 userDrawn="1"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 userDrawn="1"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 userDrawn="1"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 userDrawn="1"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 userDrawn="1"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 userDrawn="1"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 userDrawn="1"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 userDrawn="1"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 userDrawn="1"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 userDrawn="1"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 userDrawn="1"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 userDrawn="1"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 userDrawn="1"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 userDrawn="1"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 userDrawn="1"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 userDrawn="1"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 userDrawn="1"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 userDrawn="1"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 userDrawn="1"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 userDrawn="1"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 userDrawn="1"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 userDrawn="1"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 userDrawn="1"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 userDrawn="1"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 userDrawn="1"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 userDrawn="1"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 userDrawn="1"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 userDrawn="1"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 userDrawn="1"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 userDrawn="1"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 userDrawn="1"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 userDrawn="1"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 userDrawn="1"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 userDrawn="1"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 userDrawn="1"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 userDrawn="1"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 userDrawn="1"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 userDrawn="1"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 userDrawn="1"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 userDrawn="1"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 userDrawn="1"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 userDrawn="1"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 userDrawn="1"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 userDrawn="1"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 userDrawn="1"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 userDrawn="1"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 userDrawn="1"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 userDrawn="1"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 userDrawn="1"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 userDrawn="1"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 userDrawn="1"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 userDrawn="1"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 userDrawn="1"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 userDrawn="1"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 userDrawn="1"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 userDrawn="1"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 userDrawn="1"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 userDrawn="1"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 userDrawn="1"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 userDrawn="1"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 userDrawn="1"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 userDrawn="1"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 userDrawn="1"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 userDrawn="1"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 userDrawn="1"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 userDrawn="1"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 userDrawn="1"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 userDrawn="1"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 userDrawn="1"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 userDrawn="1"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 userDrawn="1"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 userDrawn="1"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 userDrawn="1"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 userDrawn="1"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 userDrawn="1"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 userDrawn="1"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 userDrawn="1"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 userDrawn="1"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 userDrawn="1"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 userDrawn="1"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 userDrawn="1"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 userDrawn="1"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 userDrawn="1"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 userDrawn="1"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 userDrawn="1"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 userDrawn="1"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 userDrawn="1"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 userDrawn="1"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 userDrawn="1"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 userDrawn="1"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 userDrawn="1"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 userDrawn="1"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 userDrawn="1"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 userDrawn="1"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 userDrawn="1"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 userDrawn="1"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 userDrawn="1"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 userDrawn="1"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 userDrawn="1"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 userDrawn="1"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 userDrawn="1"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 userDrawn="1"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 userDrawn="1"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 userDrawn="1"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 userDrawn="1"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 userDrawn="1"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 userDrawn="1"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 userDrawn="1"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 userDrawn="1"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 userDrawn="1"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 userDrawn="1"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 userDrawn="1"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 userDrawn="1"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 userDrawn="1"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 userDrawn="1"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 userDrawn="1"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 userDrawn="1"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 userDrawn="1"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 userDrawn="1"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 userDrawn="1"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 userDrawn="1"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 userDrawn="1"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 userDrawn="1"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 userDrawn="1"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 userDrawn="1"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 userDrawn="1"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 userDrawn="1"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 userDrawn="1"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 userDrawn="1"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 userDrawn="1"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 userDrawn="1"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 userDrawn="1"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 userDrawn="1"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 userDrawn="1"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 userDrawn="1"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 userDrawn="1"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 userDrawn="1"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 userDrawn="1"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 userDrawn="1"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 userDrawn="1"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 userDrawn="1"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 userDrawn="1"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 userDrawn="1"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 userDrawn="1"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 userDrawn="1"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 userDrawn="1"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 userDrawn="1"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 userDrawn="1"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 userDrawn="1"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 userDrawn="1"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 userDrawn="1"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 userDrawn="1"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 userDrawn="1"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 userDrawn="1"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 userDrawn="1"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 userDrawn="1"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 userDrawn="1"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 userDrawn="1"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 userDrawn="1"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 userDrawn="1"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 userDrawn="1"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 userDrawn="1"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 userDrawn="1"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 userDrawn="1"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 userDrawn="1"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 userDrawn="1"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 userDrawn="1"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 userDrawn="1"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 userDrawn="1"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 userDrawn="1"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 userDrawn="1"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 userDrawn="1"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 userDrawn="1"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 userDrawn="1"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 userDrawn="1"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 userDrawn="1"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 userDrawn="1"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 userDrawn="1"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 userDrawn="1"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 userDrawn="1"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 userDrawn="1"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 userDrawn="1"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 userDrawn="1"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 userDrawn="1"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 userDrawn="1"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 userDrawn="1"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 userDrawn="1"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 userDrawn="1"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 userDrawn="1"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 userDrawn="1"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 userDrawn="1"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 userDrawn="1"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 userDrawn="1"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 userDrawn="1"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 userDrawn="1"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 userDrawn="1"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 userDrawn="1"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 userDrawn="1"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 userDrawn="1"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 userDrawn="1"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 userDrawn="1"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 userDrawn="1"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 userDrawn="1"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 userDrawn="1"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 userDrawn="1"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 userDrawn="1"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 userDrawn="1"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 userDrawn="1"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 userDrawn="1"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 userDrawn="1"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 userDrawn="1"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 userDrawn="1"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 userDrawn="1"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 userDrawn="1"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 userDrawn="1"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 userDrawn="1"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 userDrawn="1"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 userDrawn="1"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 userDrawn="1"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 userDrawn="1"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 userDrawn="1"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 userDrawn="1"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 userDrawn="1"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 userDrawn="1"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 userDrawn="1"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 userDrawn="1"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 userDrawn="1"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 userDrawn="1"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 userDrawn="1"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 userDrawn="1"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 userDrawn="1"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 userDrawn="1"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 userDrawn="1"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 userDrawn="1"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 userDrawn="1"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 userDrawn="1"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 userDrawn="1"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 userDrawn="1"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 userDrawn="1"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 userDrawn="1"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 userDrawn="1"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 userDrawn="1"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 userDrawn="1"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 userDrawn="1"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 userDrawn="1"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 userDrawn="1"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 userDrawn="1"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 userDrawn="1"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 userDrawn="1"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 userDrawn="1"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 userDrawn="1"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 userDrawn="1"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 userDrawn="1"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 userDrawn="1"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 userDrawn="1"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 userDrawn="1"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 userDrawn="1"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 userDrawn="1"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 userDrawn="1"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 userDrawn="1"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 userDrawn="1"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 userDrawn="1"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 userDrawn="1"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 userDrawn="1"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 userDrawn="1"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 userDrawn="1"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 userDrawn="1"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 userDrawn="1"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 userDrawn="1"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 userDrawn="1"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 userDrawn="1"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 userDrawn="1"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 userDrawn="1"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 userDrawn="1"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 userDrawn="1"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 userDrawn="1"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 userDrawn="1"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 userDrawn="1"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 userDrawn="1"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 userDrawn="1"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 userDrawn="1"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 userDrawn="1"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 userDrawn="1"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8690" y="1059008"/>
            <a:ext cx="8232062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77D9AB8-BDAB-ACE8-84D3-3CB52EFDB95B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83715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4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YS First Quarter FY22 Insights"/>
          <p:cNvSpPr txBox="1">
            <a:spLocks noGrp="1"/>
          </p:cNvSpPr>
          <p:nvPr>
            <p:ph type="title" idx="4294967295"/>
          </p:nvPr>
        </p:nvSpPr>
        <p:spPr>
          <a:xfrm>
            <a:off x="0" y="6107113"/>
            <a:ext cx="9144000" cy="48260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ACS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Annual </a:t>
            </a:r>
            <a:r>
              <a:rPr dirty="0">
                <a:solidFill>
                  <a:schemeClr val="bg1"/>
                </a:solidFill>
              </a:rPr>
              <a:t>FY2</a:t>
            </a:r>
            <a:r>
              <a:rPr lang="en-US" dirty="0">
                <a:solidFill>
                  <a:schemeClr val="bg1"/>
                </a:solidFill>
              </a:rPr>
              <a:t>5</a:t>
            </a:r>
            <a:r>
              <a:rPr dirty="0">
                <a:solidFill>
                  <a:schemeClr val="bg1"/>
                </a:solidFill>
              </a:rPr>
              <a:t> Insights</a:t>
            </a:r>
          </a:p>
        </p:txBody>
      </p:sp>
      <p:sp>
        <p:nvSpPr>
          <p:cNvPr id="179" name="October 1 - December 31…"/>
          <p:cNvSpPr txBox="1">
            <a:spLocks noGrp="1"/>
          </p:cNvSpPr>
          <p:nvPr>
            <p:ph type="body" sz="quarter" idx="4294967295"/>
          </p:nvPr>
        </p:nvSpPr>
        <p:spPr>
          <a:xfrm>
            <a:off x="0" y="5862638"/>
            <a:ext cx="7156450" cy="485775"/>
          </a:xfrm>
          <a:prstGeom prst="rect">
            <a:avLst/>
          </a:prstGeom>
        </p:spPr>
        <p:txBody>
          <a:bodyPr/>
          <a:lstStyle/>
          <a:p>
            <a:pPr marL="0" indent="0" defTabSz="182880">
              <a:lnSpc>
                <a:spcPct val="100000"/>
              </a:lnSpc>
              <a:buNone/>
              <a:defRPr sz="408">
                <a:solidFill>
                  <a:srgbClr val="000000">
                    <a:alpha val="84705"/>
                  </a:srgbClr>
                </a:solidFill>
              </a:defRPr>
            </a:pPr>
            <a:r>
              <a:rPr dirty="0"/>
              <a:t>​</a:t>
            </a:r>
            <a:endParaRPr sz="48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92C76-CBF1-2B42-A3AB-FD3F1037480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dirty="0"/>
              <a:t>55.4</a:t>
            </a:r>
            <a:r>
              <a:rPr lang="en-US" sz="2016" b="0" dirty="0"/>
              <a:t>% of visitors came from O</a:t>
            </a:r>
            <a:r>
              <a:rPr lang="en-US" sz="2016" dirty="0"/>
              <a:t>rganic Search</a:t>
            </a:r>
            <a:r>
              <a:rPr lang="en-US" sz="2016" b="0" dirty="0"/>
              <a:t> engine queries. 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26.1% of visitors came directly to the site (by typing in the address, using bookmarks, or email links).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14.4% of visitors came from Referral links on 3</a:t>
            </a:r>
            <a:r>
              <a:rPr lang="en-US" sz="2016" b="0" baseline="30000" dirty="0"/>
              <a:t>rd</a:t>
            </a:r>
            <a:r>
              <a:rPr lang="en-US" sz="2016" b="0" dirty="0"/>
              <a:t> party web sites. 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dirty="0"/>
              <a:t>4.1</a:t>
            </a:r>
            <a:r>
              <a:rPr lang="en-US" sz="2016" b="0" dirty="0"/>
              <a:t>% of visitors came from Social Media. </a:t>
            </a:r>
          </a:p>
        </p:txBody>
      </p:sp>
      <p:sp>
        <p:nvSpPr>
          <p:cNvPr id="194" name="Marketing Reach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Marketing Reach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A6ED63-2E53-BDCA-7112-59CE6112FFF4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E4C1A1-6562-3F2B-BA45-33D60B141D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42" t="1244"/>
          <a:stretch>
            <a:fillRect/>
          </a:stretch>
        </p:blipFill>
        <p:spPr>
          <a:xfrm>
            <a:off x="4735211" y="1315845"/>
            <a:ext cx="3977640" cy="38533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Engagement</a:t>
            </a:r>
            <a:r>
              <a:rPr dirty="0"/>
              <a:t> Insights &amp; Highlights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18C290-B8A1-214A-BB8F-D340F8AD7C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0" dirty="0"/>
              <a:t>Last FY had a total of 628,134 interactions on the ACS pages </a:t>
            </a:r>
            <a:r>
              <a:rPr lang="en-US" sz="1400" b="0" dirty="0">
                <a:solidFill>
                  <a:schemeClr val="bg2">
                    <a:lumMod val="25000"/>
                  </a:schemeClr>
                </a:solidFill>
              </a:rPr>
              <a:t>(interactions are downloads, email clicks, phone number clicks, and outbound links).</a:t>
            </a:r>
          </a:p>
          <a:p>
            <a:pPr marL="0" indent="0">
              <a:buNone/>
            </a:pPr>
            <a:endParaRPr lang="en-US" sz="1400" b="0" dirty="0">
              <a:solidFill>
                <a:schemeClr val="bg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B8E534-FB65-9740-BF86-09CEB1EC3512}"/>
              </a:ext>
            </a:extLst>
          </p:cNvPr>
          <p:cNvSpPr txBox="1"/>
          <p:nvPr/>
        </p:nvSpPr>
        <p:spPr>
          <a:xfrm>
            <a:off x="7750699" y="3005138"/>
            <a:ext cx="912572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Outbound Clicks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89FF92-001C-AA46-BD9B-DCC4E3F783BF}"/>
              </a:ext>
            </a:extLst>
          </p:cNvPr>
          <p:cNvSpPr txBox="1"/>
          <p:nvPr/>
        </p:nvSpPr>
        <p:spPr>
          <a:xfrm>
            <a:off x="5722076" y="2596404"/>
            <a:ext cx="833631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Phone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A96526-6554-3A59-2C78-CD2F12CC497E}"/>
              </a:ext>
            </a:extLst>
          </p:cNvPr>
          <p:cNvSpPr txBox="1"/>
          <p:nvPr/>
        </p:nvSpPr>
        <p:spPr>
          <a:xfrm>
            <a:off x="2286000" y="3315279"/>
            <a:ext cx="457200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F756942-655F-75CD-4960-5879A226FB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450" y="2028851"/>
            <a:ext cx="6311900" cy="16891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Insights &amp; Highlights</a:t>
            </a:r>
          </a:p>
        </p:txBody>
      </p:sp>
      <p:sp>
        <p:nvSpPr>
          <p:cNvPr id="200" name="Last quarter had a total of 134,029 interactions on the CYS pages.…"/>
          <p:cNvSpPr txBox="1">
            <a:spLocks noGrp="1"/>
          </p:cNvSpPr>
          <p:nvPr>
            <p:ph idx="1"/>
          </p:nvPr>
        </p:nvSpPr>
        <p:spPr>
          <a:xfrm>
            <a:off x="623330" y="1160206"/>
            <a:ext cx="7985831" cy="3641862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139700" indent="0">
              <a:buNone/>
              <a:defRPr sz="2200" b="0"/>
            </a:pPr>
            <a:r>
              <a:rPr lang="en-US" sz="2000" b="0" dirty="0"/>
              <a:t>Last FY, </a:t>
            </a:r>
            <a:r>
              <a:rPr lang="en-US" sz="2000" dirty="0"/>
              <a:t>45,614</a:t>
            </a:r>
            <a:r>
              <a:rPr lang="en-US" sz="2000" b="0" dirty="0"/>
              <a:t> people required assistance from a live person.</a:t>
            </a:r>
            <a:endParaRPr kumimoji="0" lang="en-US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  <a:p>
            <a:pPr marL="139700" indent="0">
              <a:buNone/>
              <a:defRPr sz="2200" b="0"/>
            </a:pPr>
            <a:endParaRPr kumimoji="0" lang="en-US" sz="1600" b="0" i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  <a:p>
            <a:pPr marL="139700" indent="0">
              <a:buNone/>
              <a:defRPr sz="2200" b="0"/>
            </a:pPr>
            <a:r>
              <a:rPr kumimoji="0" lang="en-US" sz="16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ACS programs that received phone calls from the web.</a:t>
            </a:r>
          </a:p>
          <a:p>
            <a:pPr marL="139700" indent="0">
              <a:buNone/>
              <a:defRPr sz="2200" b="0"/>
            </a:pPr>
            <a:endParaRPr lang="en-US" sz="1600" b="0" i="1" dirty="0"/>
          </a:p>
          <a:p>
            <a:pPr marL="139700" indent="0">
              <a:buNone/>
              <a:defRPr sz="2200" b="0"/>
            </a:pPr>
            <a:endParaRPr lang="en-US" sz="2000" b="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CBBB224-F1EF-EF67-06D9-ADBDE63D19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012" y="2337885"/>
            <a:ext cx="6832600" cy="37211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78064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Search Insights</a:t>
            </a:r>
            <a:endParaRPr dirty="0"/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460248" indent="-342900" defTabSz="768095">
              <a:spcBef>
                <a:spcPts val="1600"/>
              </a:spcBef>
              <a:buFont typeface="Wingdings" pitchFamily="2" charset="2"/>
              <a:buChar char="ü"/>
              <a:defRPr sz="2016" b="0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8,992 Total on-site searches on ACS pages to find more information. </a:t>
            </a:r>
          </a:p>
          <a:p>
            <a:pPr marL="460248" indent="-342900" defTabSz="768095">
              <a:spcBef>
                <a:spcPts val="1600"/>
              </a:spcBef>
              <a:buFont typeface="Wingdings" pitchFamily="2" charset="2"/>
              <a:buChar char="ü"/>
              <a:defRPr sz="2016" b="0"/>
            </a:pPr>
            <a:r>
              <a:rPr lang="en-US" dirty="0"/>
              <a:t>2.8% of users left the site after performing a search.</a:t>
            </a:r>
          </a:p>
        </p:txBody>
      </p:sp>
      <p:sp>
        <p:nvSpPr>
          <p:cNvPr id="186" name="Slide Number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13</a:t>
            </a:fld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065618-AC73-3FE4-9749-86739F67D99F}"/>
              </a:ext>
            </a:extLst>
          </p:cNvPr>
          <p:cNvSpPr txBox="1"/>
          <p:nvPr/>
        </p:nvSpPr>
        <p:spPr>
          <a:xfrm>
            <a:off x="4662487" y="1358900"/>
            <a:ext cx="215502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 Terms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0F4768F-5BCC-70C7-37E5-03974AE6BAA7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endParaRPr lang="en-US" spc="-25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A43205C-7EF8-C271-0FE9-9E6D89AC80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2487" y="1728230"/>
            <a:ext cx="3416300" cy="44704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2262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DFD84-6B3C-184E-BC47-62F76791B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A1ACD-8E79-914C-9B2F-C32598F78E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91440"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0" dirty="0"/>
              <a:t>44% of searches were aimed at finding an answer to a specific question or acquiring general information.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0" dirty="0"/>
              <a:t>45% of searches were conducted to explore brands or services with the intention of completing an action or making a purchase.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0" dirty="0"/>
              <a:t>11% of searches were intended to locate a specific program page using the on-site search.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112639-C786-1D44-9EE9-7B9C1C673C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21E657-3B02-0B49-BC22-EB4D67CE5E0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6611" y="580716"/>
            <a:ext cx="7470628" cy="369333"/>
          </a:xfrm>
        </p:spPr>
        <p:txBody>
          <a:bodyPr>
            <a:normAutofit fontScale="55000" lnSpcReduction="20000"/>
          </a:bodyPr>
          <a:lstStyle/>
          <a:p>
            <a:r>
              <a:rPr lang="en-US" sz="2800" b="0" dirty="0"/>
              <a:t>Search intent is defined as being the underlying purpose behind an online query.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450527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What Are The Top Search Sub-Topics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dirty="0"/>
              <a:t>What Are The Top Search Sub-Topics?</a:t>
            </a:r>
          </a:p>
        </p:txBody>
      </p:sp>
      <p:sp>
        <p:nvSpPr>
          <p:cNvPr id="210" name="For each category, you can see the most popular sub-topics searches"/>
          <p:cNvSpPr txBox="1">
            <a:spLocks noGrp="1"/>
          </p:cNvSpPr>
          <p:nvPr>
            <p:ph idx="1"/>
          </p:nvPr>
        </p:nvSpPr>
        <p:spPr>
          <a:xfrm>
            <a:off x="685800" y="973394"/>
            <a:ext cx="7923361" cy="3828674"/>
          </a:xfrm>
          <a:prstGeom prst="rect">
            <a:avLst/>
          </a:prstGeom>
        </p:spPr>
        <p:txBody>
          <a:bodyPr>
            <a:normAutofit/>
          </a:bodyPr>
          <a:lstStyle>
            <a:lvl1pPr defTabSz="795527">
              <a:defRPr sz="1740"/>
            </a:lvl1pPr>
          </a:lstStyle>
          <a:p>
            <a:pPr marL="0" indent="0">
              <a:buNone/>
            </a:pPr>
            <a:r>
              <a:rPr lang="en-US" sz="1500" dirty="0"/>
              <a:t>The most popular search categories and terms within ACS.</a:t>
            </a:r>
            <a:endParaRPr sz="15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C31BC67-A22D-8951-3D11-D42B440B9C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282062"/>
            <a:ext cx="7008541" cy="4493712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B7E7-DBD7-3C43-AAD6-9A7EC537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Analytics Summary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BC8200-3545-41D1-9598-D46B6E4F27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6922C1-6CEA-C43A-B18F-A4D6D1B235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172497"/>
            <a:ext cx="7772400" cy="4513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ln>
            <a:noFill/>
          </a:ln>
        </p:spPr>
        <p:txBody>
          <a:bodyPr>
            <a:normAutofit fontScale="70000" lnSpcReduction="20000"/>
          </a:bodyPr>
          <a:lstStyle/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endParaRPr lang="en-US" dirty="0"/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00" dirty="0"/>
              <a:t>ACS pages received 832,616 visits last FY.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00" dirty="0"/>
              <a:t>Engagement on ACS pages was 60%.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00" dirty="0"/>
              <a:t>There were 582,058 Sessions who made a visit to ACS.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00" dirty="0"/>
              <a:t>There were 439,935 total users.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00" dirty="0"/>
              <a:t>15,727 visits were directed from social media platforms.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00" dirty="0"/>
              <a:t>Most of the social traffic came from Facebook.</a:t>
            </a:r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endParaRPr lang="en-US" dirty="0"/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br>
              <a:rPr lang="en-US" dirty="0"/>
            </a:b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31100076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Program Roll-Up 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E71971-88B5-1A81-1224-D1F532CC91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FF584D-B15E-C4D9-FE88-5A6CD30F7B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308" y="1640703"/>
            <a:ext cx="7772400" cy="3019031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Program Roll-Up 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A18B6D-E6BE-BB27-55AA-FA0D1CEF1D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AA5F613-620C-5246-1DF8-3F6E5BC64E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761" y="1144468"/>
            <a:ext cx="7772400" cy="376005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3404992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D2D77-4C19-42F0-E436-FA420338C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Pages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6DEB36-9E13-AD1E-B1CB-02978C7E66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b="0" dirty="0"/>
              <a:t>Web managers created </a:t>
            </a:r>
            <a:r>
              <a:rPr lang="en-US" sz="2000" dirty="0"/>
              <a:t>106</a:t>
            </a:r>
            <a:r>
              <a:rPr lang="en-US" sz="2000" b="0" dirty="0"/>
              <a:t> new ACS pages, program pages, and happenings on EPW last year. (Data from EPW Page Report)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2000" b="0" dirty="0"/>
              <a:t>Total page types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2FD158-9E05-4EB8-D11D-39826EC80E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128" y="2842321"/>
            <a:ext cx="5852571" cy="225378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22238309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504690-3BEB-E5AB-5750-2659E7175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 Content Creators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7227A47-CF58-35AC-F5BA-2956BF5476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ED91ABD-8C05-299B-CCBD-617E27568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205" y="1395736"/>
            <a:ext cx="5414439" cy="348849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86874395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Happenings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164EB3-365F-6D64-48DF-20FCFE3C8F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FD1488E-38E2-516A-7954-820BBD6234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721674"/>
            <a:ext cx="7772400" cy="341465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90456495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C34D6-370E-59C2-F81E-494C48C1FD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E639CD-F37F-001C-F50C-BB62421349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1784168"/>
            <a:ext cx="3977640" cy="1070037"/>
          </a:xfrm>
        </p:spPr>
        <p:txBody>
          <a:bodyPr/>
          <a:lstStyle/>
          <a:p>
            <a:r>
              <a:rPr lang="en-US" sz="2000" dirty="0"/>
              <a:t>40 new questions added to Army Answers.</a:t>
            </a:r>
          </a:p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FB98F24-7EA4-FAFE-43B7-E5670C1732D9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7" name="Visitor Highlights">
            <a:extLst>
              <a:ext uri="{FF2B5EF4-FFF2-40B4-BE49-F238E27FC236}">
                <a16:creationId xmlns:a16="http://schemas.microsoft.com/office/drawing/2014/main" id="{2B8DA871-38C8-C2EC-FFA8-0A7E2466647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40310" y="309296"/>
            <a:ext cx="6866398" cy="34163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Army Answers</a:t>
            </a:r>
            <a:endParaRPr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CAE899-E41D-42BA-C4EE-A11C6D462B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2506" y="1784168"/>
            <a:ext cx="3874202" cy="410351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73985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Master Content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 Feedback Action Plan 20230927 for LOE 1 meeting 1 Nov (003)" id="{9761A85A-DD10-3446-A7DF-AEDB366D029D}" vid="{761DA96E-6DA3-6E43-9EDE-CF581C40D24F}"/>
    </a:ext>
  </a:extLst>
</a:theme>
</file>

<file path=ppt/theme/theme2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9084</TotalTime>
  <Words>353</Words>
  <Application>Microsoft Macintosh PowerPoint</Application>
  <PresentationFormat>On-screen Show (4:3)</PresentationFormat>
  <Paragraphs>49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Adobe Garamond Pro</vt:lpstr>
      <vt:lpstr>Arial</vt:lpstr>
      <vt:lpstr>Calibri</vt:lpstr>
      <vt:lpstr>US Army</vt:lpstr>
      <vt:lpstr>Wingdings</vt:lpstr>
      <vt:lpstr>1_Master Content Slide</vt:lpstr>
      <vt:lpstr>ACS Annual FY25 Insights</vt:lpstr>
      <vt:lpstr>Web Analytics Summary</vt:lpstr>
      <vt:lpstr>Traffic Highlights</vt:lpstr>
      <vt:lpstr>Program Roll-Up </vt:lpstr>
      <vt:lpstr>Program Roll-Up </vt:lpstr>
      <vt:lpstr>New Pages</vt:lpstr>
      <vt:lpstr>Top Content Creators</vt:lpstr>
      <vt:lpstr>Happenings</vt:lpstr>
      <vt:lpstr>Army Answers</vt:lpstr>
      <vt:lpstr>Marketing Reach</vt:lpstr>
      <vt:lpstr>Engagement Insights &amp; Highlights</vt:lpstr>
      <vt:lpstr>Insights &amp; Highlights</vt:lpstr>
      <vt:lpstr>Search Insights</vt:lpstr>
      <vt:lpstr>Search Intent</vt:lpstr>
      <vt:lpstr>What Are The Top Search Sub-Topics?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Dunbar, Jessica A CTR USARMY IMCOM HQ (USA)</cp:lastModifiedBy>
  <cp:revision>97</cp:revision>
  <dcterms:modified xsi:type="dcterms:W3CDTF">2025-10-30T13:41:25Z</dcterms:modified>
</cp:coreProperties>
</file>