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4"/>
  </p:notesMasterIdLst>
  <p:sldIdLst>
    <p:sldId id="256" r:id="rId2"/>
    <p:sldId id="277" r:id="rId3"/>
    <p:sldId id="270" r:id="rId4"/>
    <p:sldId id="258" r:id="rId5"/>
    <p:sldId id="278" r:id="rId6"/>
    <p:sldId id="279" r:id="rId7"/>
    <p:sldId id="259" r:id="rId8"/>
    <p:sldId id="260" r:id="rId9"/>
    <p:sldId id="272" r:id="rId10"/>
    <p:sldId id="276" r:id="rId11"/>
    <p:sldId id="275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0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8327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2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8635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07113"/>
            <a:ext cx="9144000" cy="482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ACS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First </a:t>
            </a:r>
            <a:r>
              <a:rPr dirty="0">
                <a:solidFill>
                  <a:schemeClr val="bg1"/>
                </a:solidFill>
              </a:rPr>
              <a:t>Quarter FY2</a:t>
            </a:r>
            <a:r>
              <a:rPr lang="en-US" dirty="0">
                <a:solidFill>
                  <a:schemeClr val="bg1"/>
                </a:solidFill>
              </a:rPr>
              <a:t>6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  <p:sp>
        <p:nvSpPr>
          <p:cNvPr id="179" name="October 1 - December 31…"/>
          <p:cNvSpPr txBox="1">
            <a:spLocks noGrp="1"/>
          </p:cNvSpPr>
          <p:nvPr>
            <p:ph type="body" sz="quarter" idx="4294967295"/>
          </p:nvPr>
        </p:nvSpPr>
        <p:spPr>
          <a:xfrm>
            <a:off x="0" y="5862638"/>
            <a:ext cx="7156450" cy="485775"/>
          </a:xfrm>
          <a:prstGeom prst="rect">
            <a:avLst/>
          </a:prstGeom>
        </p:spPr>
        <p:txBody>
          <a:bodyPr/>
          <a:lstStyle/>
          <a:p>
            <a:pPr marL="0" indent="0" defTabSz="182880">
              <a:lnSpc>
                <a:spcPct val="100000"/>
              </a:lnSpc>
              <a:buNone/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1,719 Total on-site searches on ACS pages to find more information. </a:t>
            </a:r>
          </a:p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/>
              <a:t>1.77% of users left the site after performing a search.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662487" y="1358900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F4768F-5BCC-70C7-37E5-03974AE6BA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en-US" spc="-2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3DFD1-789B-B2D7-7CA3-03DF9E3667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345"/>
          <a:stretch>
            <a:fillRect/>
          </a:stretch>
        </p:blipFill>
        <p:spPr>
          <a:xfrm>
            <a:off x="4719473" y="1728230"/>
            <a:ext cx="3271809" cy="38724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42% of searches were aimed at finding an answer to a specific question or acquiring general information.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44% of searches were conducted to explore brands or services with the intention of completing an action or making a purchase.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14% of searches were intended to locate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xfrm>
            <a:off x="685800" y="973394"/>
            <a:ext cx="7923361" cy="3828674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500" dirty="0"/>
              <a:t>The most </a:t>
            </a:r>
            <a:r>
              <a:rPr lang="en-US" sz="1500"/>
              <a:t>popular ACS search </a:t>
            </a:r>
            <a:r>
              <a:rPr lang="en-US" sz="1500" dirty="0"/>
              <a:t>categories and terms.</a:t>
            </a:r>
            <a:endParaRPr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BD821E-63D8-1117-93E1-20D35EE48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88806"/>
            <a:ext cx="7213600" cy="4495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0A9F5-B609-596A-4586-3EA15EE09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0C7A3-8704-0183-EF83-3E0977C09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1" y="1144468"/>
            <a:ext cx="7772400" cy="44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ACS pages received 207,707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Engagement on ACS pages was 51%.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There were 128,237 total users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2,664 visits were directed from social media platforms.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D25D2-F51D-1A5D-4348-3D11ED8F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8F43B-9C9B-214B-E2AE-E05C8E337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1" y="1341133"/>
            <a:ext cx="7772400" cy="3264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B6D-E6BE-BB27-55AA-FA0D1CEF1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D17AC6-8200-8D0A-5679-A71A499C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08" y="1144468"/>
            <a:ext cx="7772400" cy="37396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049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Happenings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826D-E346-C484-257B-82A868AFE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C5C1A-84A8-38A8-0A3C-EA889D1CA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1" y="1963882"/>
            <a:ext cx="7772400" cy="1101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4564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43.3</a:t>
            </a:r>
            <a:r>
              <a:rPr lang="en-US" sz="2016" b="0" dirty="0"/>
              <a:t>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39.4% of visitors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13.4%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4</a:t>
            </a:r>
            <a:r>
              <a:rPr lang="en-US" sz="2016" b="0" dirty="0"/>
              <a:t>% of visitors came from Social Media. </a:t>
            </a:r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13A33-6719-3898-020F-B959AA3E2303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B01B4-35EF-7700-DCA8-1018CC71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09700"/>
            <a:ext cx="4484523" cy="435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quarter had a total of </a:t>
            </a:r>
            <a:r>
              <a:rPr lang="en-US" sz="2000" dirty="0"/>
              <a:t>142,538 </a:t>
            </a:r>
            <a:r>
              <a:rPr lang="en-US" sz="2000" b="0" dirty="0"/>
              <a:t>interactions on the ACS pages </a:t>
            </a:r>
            <a:r>
              <a:rPr lang="en-US" sz="1400" b="0" dirty="0">
                <a:solidFill>
                  <a:schemeClr val="bg2">
                    <a:lumMod val="25000"/>
                  </a:schemeClr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9CDF4A-E0D9-5E11-D6EF-2C191882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2039938"/>
            <a:ext cx="6870700" cy="193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623330" y="1160206"/>
            <a:ext cx="7985831" cy="36418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000" b="0" dirty="0"/>
              <a:t>Last quarter, 11,134 people required assistance from a live person.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  <a:p>
            <a:pPr marL="139700" indent="0">
              <a:buNone/>
              <a:defRPr sz="2200" b="0"/>
            </a:pPr>
            <a:endParaRPr lang="en-US" sz="1600" b="0" i="1" dirty="0"/>
          </a:p>
          <a:p>
            <a:pPr marL="139700" indent="0">
              <a:buNone/>
              <a:defRPr sz="2200" b="0"/>
            </a:pPr>
            <a:endParaRPr lang="en-US" sz="20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BB23F4-FADC-2125-258F-34E9310C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70" y="2108584"/>
            <a:ext cx="7772400" cy="34095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 Feedback Action Plan 20230927 for LOE 1 meeting 1 Nov (003)" id="{9761A85A-DD10-3446-A7DF-AEDB366D029D}" vid="{761DA96E-6DA3-6E43-9EDE-CF581C40D24F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10273</TotalTime>
  <Words>305</Words>
  <Application>Microsoft Macintosh PowerPoint</Application>
  <PresentationFormat>On-screen Show (4:3)</PresentationFormat>
  <Paragraphs>40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Garamond Pro</vt:lpstr>
      <vt:lpstr>Arial</vt:lpstr>
      <vt:lpstr>Calibri</vt:lpstr>
      <vt:lpstr>US Army</vt:lpstr>
      <vt:lpstr>Wingdings</vt:lpstr>
      <vt:lpstr>1_Master Content Slide</vt:lpstr>
      <vt:lpstr>ACS First Quarter FY26 Insights</vt:lpstr>
      <vt:lpstr>Web Analytics Summary</vt:lpstr>
      <vt:lpstr>Traffic Highlights</vt:lpstr>
      <vt:lpstr>Program Roll-Up </vt:lpstr>
      <vt:lpstr>Program Roll-Up </vt:lpstr>
      <vt:lpstr>Happenings</vt:lpstr>
      <vt:lpstr>Marketing Reach</vt:lpstr>
      <vt:lpstr>Engagement Insights &amp; Highlights</vt:lpstr>
      <vt:lpstr>Insights &amp; Highlights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92</cp:revision>
  <dcterms:modified xsi:type="dcterms:W3CDTF">2026-01-13T15:21:04Z</dcterms:modified>
</cp:coreProperties>
</file>